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440" r:id="rId2"/>
    <p:sldId id="257" r:id="rId3"/>
    <p:sldId id="259" r:id="rId4"/>
    <p:sldId id="441" r:id="rId5"/>
    <p:sldId id="260" r:id="rId6"/>
    <p:sldId id="442" r:id="rId7"/>
    <p:sldId id="366" r:id="rId8"/>
    <p:sldId id="443" r:id="rId9"/>
    <p:sldId id="261" r:id="rId10"/>
    <p:sldId id="444" r:id="rId11"/>
    <p:sldId id="262" r:id="rId12"/>
    <p:sldId id="445" r:id="rId13"/>
    <p:sldId id="263" r:id="rId14"/>
    <p:sldId id="446" r:id="rId15"/>
    <p:sldId id="264" r:id="rId16"/>
    <p:sldId id="447" r:id="rId17"/>
    <p:sldId id="265" r:id="rId18"/>
    <p:sldId id="448" r:id="rId19"/>
    <p:sldId id="266" r:id="rId20"/>
    <p:sldId id="449" r:id="rId21"/>
    <p:sldId id="267" r:id="rId22"/>
    <p:sldId id="450" r:id="rId23"/>
    <p:sldId id="268" r:id="rId24"/>
    <p:sldId id="451" r:id="rId25"/>
    <p:sldId id="271" r:id="rId26"/>
    <p:sldId id="452" r:id="rId27"/>
    <p:sldId id="272" r:id="rId28"/>
    <p:sldId id="465" r:id="rId29"/>
    <p:sldId id="270" r:id="rId30"/>
    <p:sldId id="466" r:id="rId31"/>
    <p:sldId id="273" r:id="rId32"/>
    <p:sldId id="467" r:id="rId33"/>
    <p:sldId id="399" r:id="rId34"/>
    <p:sldId id="453" r:id="rId35"/>
    <p:sldId id="274" r:id="rId36"/>
    <p:sldId id="454" r:id="rId37"/>
    <p:sldId id="436" r:id="rId38"/>
    <p:sldId id="455" r:id="rId39"/>
    <p:sldId id="275" r:id="rId40"/>
    <p:sldId id="456" r:id="rId41"/>
    <p:sldId id="278" r:id="rId42"/>
    <p:sldId id="457" r:id="rId43"/>
    <p:sldId id="279" r:id="rId44"/>
    <p:sldId id="458" r:id="rId45"/>
    <p:sldId id="281" r:id="rId46"/>
    <p:sldId id="459" r:id="rId47"/>
    <p:sldId id="282" r:id="rId48"/>
    <p:sldId id="460" r:id="rId49"/>
    <p:sldId id="283" r:id="rId50"/>
    <p:sldId id="461" r:id="rId51"/>
    <p:sldId id="284" r:id="rId52"/>
    <p:sldId id="462" r:id="rId53"/>
    <p:sldId id="285" r:id="rId54"/>
    <p:sldId id="463" r:id="rId55"/>
    <p:sldId id="286" r:id="rId56"/>
    <p:sldId id="464" r:id="rId57"/>
    <p:sldId id="269" r:id="rId58"/>
    <p:sldId id="468" r:id="rId59"/>
    <p:sldId id="469" r:id="rId60"/>
    <p:sldId id="470" r:id="rId61"/>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26" autoAdjust="0"/>
    <p:restoredTop sz="79130" autoAdjust="0"/>
  </p:normalViewPr>
  <p:slideViewPr>
    <p:cSldViewPr>
      <p:cViewPr>
        <p:scale>
          <a:sx n="66" d="100"/>
          <a:sy n="66" d="100"/>
        </p:scale>
        <p:origin x="-3132" y="-1236"/>
      </p:cViewPr>
      <p:guideLst>
        <p:guide orient="horz" pos="2160"/>
        <p:guide pos="2880"/>
      </p:guideLst>
    </p:cSldViewPr>
  </p:slideViewPr>
  <p:notesTextViewPr>
    <p:cViewPr>
      <p:scale>
        <a:sx n="1" d="1"/>
        <a:sy n="1" d="1"/>
      </p:scale>
      <p:origin x="0" y="0"/>
    </p:cViewPr>
  </p:notesTextViewPr>
  <p:sorterViewPr>
    <p:cViewPr>
      <p:scale>
        <a:sx n="50" d="100"/>
        <a:sy n="50" d="100"/>
      </p:scale>
      <p:origin x="0" y="401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088C91-9C95-4E16-BFB3-DD2B8C81630B}" type="datetimeFigureOut">
              <a:rPr lang="fr-FR" smtClean="0"/>
              <a:pPr/>
              <a:t>17/10/2014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7E282A-47F9-47AD-8D30-DF1867E2CA27}" type="slidenum">
              <a:rPr lang="fr-FR" smtClean="0"/>
              <a:pPr/>
              <a:t>‹N°›</a:t>
            </a:fld>
            <a:endParaRPr lang="fr-FR"/>
          </a:p>
        </p:txBody>
      </p:sp>
    </p:spTree>
    <p:extLst>
      <p:ext uri="{BB962C8B-B14F-4D97-AF65-F5344CB8AC3E}">
        <p14:creationId xmlns:p14="http://schemas.microsoft.com/office/powerpoint/2010/main" val="1850747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Les comètes sont des vestiges de la formation du système solaire, il y a 4,5 milliards d’années.</a:t>
            </a:r>
          </a:p>
          <a:p>
            <a:r>
              <a:rPr lang="fr-FR" sz="1200" kern="1200" baseline="0" dirty="0" smtClean="0">
                <a:solidFill>
                  <a:schemeClr val="tx1"/>
                </a:solidFill>
                <a:latin typeface="+mn-lt"/>
                <a:ea typeface="+mn-ea"/>
                <a:cs typeface="+mn-cs"/>
              </a:rPr>
              <a:t>Les étudier permet de remonter dans le temps et accéder ainsi aux conditions initiales. Leur</a:t>
            </a:r>
          </a:p>
          <a:p>
            <a:r>
              <a:rPr lang="fr-FR" sz="1200" kern="1200" baseline="0" dirty="0" smtClean="0">
                <a:solidFill>
                  <a:schemeClr val="tx1"/>
                </a:solidFill>
                <a:latin typeface="+mn-lt"/>
                <a:ea typeface="+mn-ea"/>
                <a:cs typeface="+mn-cs"/>
              </a:rPr>
              <a:t>noyau paraissant essentiellement composé d’eau et de molécules carbonées, un lien avec la</a:t>
            </a:r>
          </a:p>
          <a:p>
            <a:r>
              <a:rPr lang="fr-FR" sz="1200" kern="1200" baseline="0" dirty="0" smtClean="0">
                <a:solidFill>
                  <a:schemeClr val="tx1"/>
                </a:solidFill>
                <a:latin typeface="+mn-lt"/>
                <a:ea typeface="+mn-ea"/>
                <a:cs typeface="+mn-cs"/>
              </a:rPr>
              <a:t>vie est également suspecté.</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3</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Le report du tir a conduit à trouver une nouvelle comète cible satisfaisant les contraintes</a:t>
            </a:r>
          </a:p>
          <a:p>
            <a:r>
              <a:rPr lang="fr-FR" sz="1200" kern="1200" baseline="0" dirty="0" smtClean="0">
                <a:solidFill>
                  <a:schemeClr val="tx1"/>
                </a:solidFill>
                <a:latin typeface="+mn-lt"/>
                <a:ea typeface="+mn-ea"/>
                <a:cs typeface="+mn-cs"/>
              </a:rPr>
              <a:t>scientifiques mais aussi techniques. Après examen des diverses possibilités, la comète</a:t>
            </a:r>
          </a:p>
          <a:p>
            <a:r>
              <a:rPr lang="fr-FR" sz="1200" kern="1200" baseline="0" dirty="0" err="1" smtClean="0">
                <a:solidFill>
                  <a:schemeClr val="tx1"/>
                </a:solidFill>
                <a:latin typeface="+mn-lt"/>
                <a:ea typeface="+mn-ea"/>
                <a:cs typeface="+mn-cs"/>
              </a:rPr>
              <a:t>Churyumov</a:t>
            </a:r>
            <a:r>
              <a:rPr lang="fr-FR" sz="1200" kern="1200" baseline="0" dirty="0" smtClean="0">
                <a:solidFill>
                  <a:schemeClr val="tx1"/>
                </a:solidFill>
                <a:latin typeface="+mn-lt"/>
                <a:ea typeface="+mn-ea"/>
                <a:cs typeface="+mn-cs"/>
              </a:rPr>
              <a:t> </a:t>
            </a:r>
            <a:r>
              <a:rPr lang="fr-FR" sz="1200" kern="1200" baseline="0" dirty="0" err="1" smtClean="0">
                <a:solidFill>
                  <a:schemeClr val="tx1"/>
                </a:solidFill>
                <a:latin typeface="+mn-lt"/>
                <a:ea typeface="+mn-ea"/>
                <a:cs typeface="+mn-cs"/>
              </a:rPr>
              <a:t>Gerasimenko</a:t>
            </a:r>
            <a:r>
              <a:rPr lang="fr-FR" sz="1200" kern="1200" baseline="0" dirty="0" smtClean="0">
                <a:solidFill>
                  <a:schemeClr val="tx1"/>
                </a:solidFill>
                <a:latin typeface="+mn-lt"/>
                <a:ea typeface="+mn-ea"/>
                <a:cs typeface="+mn-cs"/>
              </a:rPr>
              <a:t> a été retenue.</a:t>
            </a:r>
          </a:p>
          <a:p>
            <a:r>
              <a:rPr lang="fr-FR" sz="1200" kern="1200" baseline="0" dirty="0" smtClean="0">
                <a:solidFill>
                  <a:schemeClr val="tx1"/>
                </a:solidFill>
                <a:latin typeface="+mn-lt"/>
                <a:ea typeface="+mn-ea"/>
                <a:cs typeface="+mn-cs"/>
              </a:rPr>
              <a:t>Le profil de mission, pour atteindre cette nouvelle cible, a dû également être revu et c’est ainsi</a:t>
            </a:r>
          </a:p>
          <a:p>
            <a:r>
              <a:rPr lang="fr-FR" sz="1200" kern="1200" baseline="0" dirty="0" smtClean="0">
                <a:solidFill>
                  <a:schemeClr val="tx1"/>
                </a:solidFill>
                <a:latin typeface="+mn-lt"/>
                <a:ea typeface="+mn-ea"/>
                <a:cs typeface="+mn-cs"/>
              </a:rPr>
              <a:t>que la phase de croisière est maintenant de 10 ans et fait appel à 4 </a:t>
            </a:r>
            <a:r>
              <a:rPr lang="fr-FR" sz="1200" kern="1200" baseline="0" dirty="0" err="1" smtClean="0">
                <a:solidFill>
                  <a:schemeClr val="tx1"/>
                </a:solidFill>
                <a:latin typeface="+mn-lt"/>
                <a:ea typeface="+mn-ea"/>
                <a:cs typeface="+mn-cs"/>
              </a:rPr>
              <a:t>assistances</a:t>
            </a:r>
            <a:endParaRPr lang="fr-FR" sz="1200" kern="1200" baseline="0" dirty="0" smtClean="0">
              <a:solidFill>
                <a:schemeClr val="tx1"/>
              </a:solidFill>
              <a:latin typeface="+mn-lt"/>
              <a:ea typeface="+mn-ea"/>
              <a:cs typeface="+mn-cs"/>
            </a:endParaRPr>
          </a:p>
          <a:p>
            <a:r>
              <a:rPr lang="fr-FR" sz="1200" kern="1200" baseline="0" dirty="0" smtClean="0">
                <a:solidFill>
                  <a:schemeClr val="tx1"/>
                </a:solidFill>
                <a:latin typeface="+mn-lt"/>
                <a:ea typeface="+mn-ea"/>
                <a:cs typeface="+mn-cs"/>
              </a:rPr>
              <a:t>gravitationnelles (3 fois la Terre, 1 fois Mars).</a:t>
            </a:r>
          </a:p>
          <a:p>
            <a:r>
              <a:rPr lang="fr-FR" sz="1200" kern="1200" baseline="0" dirty="0" smtClean="0">
                <a:solidFill>
                  <a:schemeClr val="tx1"/>
                </a:solidFill>
                <a:latin typeface="+mn-lt"/>
                <a:ea typeface="+mn-ea"/>
                <a:cs typeface="+mn-cs"/>
              </a:rPr>
              <a:t>Enfin, la nouvelle comète étant plus volumineuse, donc probablement plus massive, nous</a:t>
            </a:r>
          </a:p>
          <a:p>
            <a:r>
              <a:rPr lang="fr-FR" sz="1200" kern="1200" baseline="0" dirty="0" smtClean="0">
                <a:solidFill>
                  <a:schemeClr val="tx1"/>
                </a:solidFill>
                <a:latin typeface="+mn-lt"/>
                <a:ea typeface="+mn-ea"/>
                <a:cs typeface="+mn-cs"/>
              </a:rPr>
              <a:t>avons été conduit à revoir la séquence de séparation de l’atterrisseur (altitude de séparation</a:t>
            </a:r>
          </a:p>
          <a:p>
            <a:r>
              <a:rPr lang="fr-FR" sz="1200" kern="1200" baseline="0" dirty="0" smtClean="0">
                <a:solidFill>
                  <a:schemeClr val="tx1"/>
                </a:solidFill>
                <a:latin typeface="+mn-lt"/>
                <a:ea typeface="+mn-ea"/>
                <a:cs typeface="+mn-cs"/>
              </a:rPr>
              <a:t>plus basse) ainsi qu’améliorer son système d’atterrissage pour le rendre plus stable.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21</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err="1" smtClean="0">
                <a:solidFill>
                  <a:schemeClr val="tx1"/>
                </a:solidFill>
                <a:latin typeface="+mn-lt"/>
                <a:ea typeface="+mn-ea"/>
                <a:cs typeface="+mn-cs"/>
              </a:rPr>
              <a:t>Churyumov</a:t>
            </a:r>
            <a:r>
              <a:rPr lang="fr-FR" sz="1200" kern="1200" baseline="0" dirty="0" smtClean="0">
                <a:solidFill>
                  <a:schemeClr val="tx1"/>
                </a:solidFill>
                <a:latin typeface="+mn-lt"/>
                <a:ea typeface="+mn-ea"/>
                <a:cs typeface="+mn-cs"/>
              </a:rPr>
              <a:t> </a:t>
            </a:r>
            <a:r>
              <a:rPr lang="fr-FR" sz="1200" kern="1200" baseline="0" dirty="0" err="1" smtClean="0">
                <a:solidFill>
                  <a:schemeClr val="tx1"/>
                </a:solidFill>
                <a:latin typeface="+mn-lt"/>
                <a:ea typeface="+mn-ea"/>
                <a:cs typeface="+mn-cs"/>
              </a:rPr>
              <a:t>Gerasimenko</a:t>
            </a:r>
            <a:r>
              <a:rPr lang="fr-FR" sz="1200" kern="1200" baseline="0" dirty="0" smtClean="0">
                <a:solidFill>
                  <a:schemeClr val="tx1"/>
                </a:solidFill>
                <a:latin typeface="+mn-lt"/>
                <a:ea typeface="+mn-ea"/>
                <a:cs typeface="+mn-cs"/>
              </a:rPr>
              <a:t> correspond aux noms des 2 astronomes ukrainiens qui l’ont</a:t>
            </a:r>
          </a:p>
          <a:p>
            <a:r>
              <a:rPr lang="fr-FR" sz="1200" kern="1200" baseline="0" dirty="0" smtClean="0">
                <a:solidFill>
                  <a:schemeClr val="tx1"/>
                </a:solidFill>
                <a:latin typeface="+mn-lt"/>
                <a:ea typeface="+mn-ea"/>
                <a:cs typeface="+mn-cs"/>
              </a:rPr>
              <a:t>découverte en 1969. Elle est la 67ème comète périodique connue.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23</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Le choix de la comète cible est contraint par des exigences techniques provenant du satellite</a:t>
            </a:r>
          </a:p>
          <a:p>
            <a:r>
              <a:rPr lang="fr-FR" sz="1200" kern="1200" baseline="0" dirty="0" smtClean="0">
                <a:solidFill>
                  <a:schemeClr val="tx1"/>
                </a:solidFill>
                <a:latin typeface="+mn-lt"/>
                <a:ea typeface="+mn-ea"/>
                <a:cs typeface="+mn-cs"/>
              </a:rPr>
              <a:t>(distance mini et max vis-à-vis du soleil, carburant), du lanceur (conditions d’injection en</a:t>
            </a:r>
          </a:p>
          <a:p>
            <a:r>
              <a:rPr lang="fr-FR" sz="1200" kern="1200" baseline="0" dirty="0" smtClean="0">
                <a:solidFill>
                  <a:schemeClr val="tx1"/>
                </a:solidFill>
                <a:latin typeface="+mn-lt"/>
                <a:ea typeface="+mn-ea"/>
                <a:cs typeface="+mn-cs"/>
              </a:rPr>
              <a:t>orbite de libération et masse du satellite) mais aussi par l’intérêt scientifique. Dans l’échelle de</a:t>
            </a:r>
          </a:p>
          <a:p>
            <a:r>
              <a:rPr lang="fr-FR" sz="1200" kern="1200" baseline="0" dirty="0" smtClean="0">
                <a:solidFill>
                  <a:schemeClr val="tx1"/>
                </a:solidFill>
                <a:latin typeface="+mn-lt"/>
                <a:ea typeface="+mn-ea"/>
                <a:cs typeface="+mn-cs"/>
              </a:rPr>
              <a:t>temps considérée (tir en 2003/2005), seules 2 candidates étaient possibles : la comète</a:t>
            </a:r>
          </a:p>
          <a:p>
            <a:r>
              <a:rPr lang="fr-FR" sz="1200" kern="1200" baseline="0" dirty="0" err="1" smtClean="0">
                <a:solidFill>
                  <a:schemeClr val="tx1"/>
                </a:solidFill>
                <a:latin typeface="+mn-lt"/>
                <a:ea typeface="+mn-ea"/>
                <a:cs typeface="+mn-cs"/>
              </a:rPr>
              <a:t>Wirtanen</a:t>
            </a:r>
            <a:r>
              <a:rPr lang="fr-FR" sz="1200" kern="1200" baseline="0" dirty="0" smtClean="0">
                <a:solidFill>
                  <a:schemeClr val="tx1"/>
                </a:solidFill>
                <a:latin typeface="+mn-lt"/>
                <a:ea typeface="+mn-ea"/>
                <a:cs typeface="+mn-cs"/>
              </a:rPr>
              <a:t>, retenue initialement pour le tir en 2003 et la comète </a:t>
            </a:r>
            <a:r>
              <a:rPr lang="fr-FR" sz="1200" kern="1200" baseline="0" dirty="0" err="1" smtClean="0">
                <a:solidFill>
                  <a:schemeClr val="tx1"/>
                </a:solidFill>
                <a:latin typeface="+mn-lt"/>
                <a:ea typeface="+mn-ea"/>
                <a:cs typeface="+mn-cs"/>
              </a:rPr>
              <a:t>Churyumov</a:t>
            </a:r>
            <a:r>
              <a:rPr lang="fr-FR" sz="1200" kern="1200" baseline="0" dirty="0" smtClean="0">
                <a:solidFill>
                  <a:schemeClr val="tx1"/>
                </a:solidFill>
                <a:latin typeface="+mn-lt"/>
                <a:ea typeface="+mn-ea"/>
                <a:cs typeface="+mn-cs"/>
              </a:rPr>
              <a:t> </a:t>
            </a:r>
            <a:r>
              <a:rPr lang="fr-FR" sz="1200" kern="1200" baseline="0" dirty="0" err="1" smtClean="0">
                <a:solidFill>
                  <a:schemeClr val="tx1"/>
                </a:solidFill>
                <a:latin typeface="+mn-lt"/>
                <a:ea typeface="+mn-ea"/>
                <a:cs typeface="+mn-cs"/>
              </a:rPr>
              <a:t>Gerasimenko</a:t>
            </a:r>
            <a:r>
              <a:rPr lang="fr-FR" sz="1200" kern="1200" baseline="0" dirty="0" smtClean="0">
                <a:solidFill>
                  <a:schemeClr val="tx1"/>
                </a:solidFill>
                <a:latin typeface="+mn-lt"/>
                <a:ea typeface="+mn-ea"/>
                <a:cs typeface="+mn-cs"/>
              </a:rPr>
              <a:t>, pour</a:t>
            </a:r>
          </a:p>
          <a:p>
            <a:r>
              <a:rPr lang="fr-FR" sz="1200" kern="1200" baseline="0" dirty="0" smtClean="0">
                <a:solidFill>
                  <a:schemeClr val="tx1"/>
                </a:solidFill>
                <a:latin typeface="+mn-lt"/>
                <a:ea typeface="+mn-ea"/>
                <a:cs typeface="+mn-cs"/>
              </a:rPr>
              <a:t>un tir en 2004 ou 2005. La mission vers la comète </a:t>
            </a:r>
            <a:r>
              <a:rPr lang="fr-FR" sz="1200" kern="1200" baseline="0" dirty="0" err="1" smtClean="0">
                <a:solidFill>
                  <a:schemeClr val="tx1"/>
                </a:solidFill>
                <a:latin typeface="+mn-lt"/>
                <a:ea typeface="+mn-ea"/>
                <a:cs typeface="+mn-cs"/>
              </a:rPr>
              <a:t>Churyumov</a:t>
            </a:r>
            <a:r>
              <a:rPr lang="fr-FR" sz="1200" kern="1200" baseline="0" dirty="0" smtClean="0">
                <a:solidFill>
                  <a:schemeClr val="tx1"/>
                </a:solidFill>
                <a:latin typeface="+mn-lt"/>
                <a:ea typeface="+mn-ea"/>
                <a:cs typeface="+mn-cs"/>
              </a:rPr>
              <a:t> </a:t>
            </a:r>
            <a:r>
              <a:rPr lang="fr-FR" sz="1200" kern="1200" baseline="0" dirty="0" err="1" smtClean="0">
                <a:solidFill>
                  <a:schemeClr val="tx1"/>
                </a:solidFill>
                <a:latin typeface="+mn-lt"/>
                <a:ea typeface="+mn-ea"/>
                <a:cs typeface="+mn-cs"/>
              </a:rPr>
              <a:t>Gerasimenko</a:t>
            </a:r>
            <a:r>
              <a:rPr lang="fr-FR" sz="1200" kern="1200" baseline="0" dirty="0" smtClean="0">
                <a:solidFill>
                  <a:schemeClr val="tx1"/>
                </a:solidFill>
                <a:latin typeface="+mn-lt"/>
                <a:ea typeface="+mn-ea"/>
                <a:cs typeface="+mn-cs"/>
              </a:rPr>
              <a:t> a été finalement</a:t>
            </a:r>
          </a:p>
          <a:p>
            <a:r>
              <a:rPr lang="fr-FR" sz="1200" kern="1200" baseline="0" dirty="0" smtClean="0">
                <a:solidFill>
                  <a:schemeClr val="tx1"/>
                </a:solidFill>
                <a:latin typeface="+mn-lt"/>
                <a:ea typeface="+mn-ea"/>
                <a:cs typeface="+mn-cs"/>
              </a:rPr>
              <a:t>choisie car elle permet d’être lancée sur Ariane 5 et offre une seconde opportunité de tir en</a:t>
            </a:r>
          </a:p>
          <a:p>
            <a:r>
              <a:rPr lang="fr-FR" sz="1200" kern="1200" baseline="0" dirty="0" smtClean="0">
                <a:solidFill>
                  <a:schemeClr val="tx1"/>
                </a:solidFill>
                <a:latin typeface="+mn-lt"/>
                <a:ea typeface="+mn-ea"/>
                <a:cs typeface="+mn-cs"/>
              </a:rPr>
              <a:t>2005.</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25</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Les conditions de rendez-vous avec la comète et les planètes survolées pour les </a:t>
            </a:r>
            <a:r>
              <a:rPr lang="fr-FR" sz="1200" kern="1200" baseline="0" dirty="0" err="1" smtClean="0">
                <a:solidFill>
                  <a:schemeClr val="tx1"/>
                </a:solidFill>
                <a:latin typeface="+mn-lt"/>
                <a:ea typeface="+mn-ea"/>
                <a:cs typeface="+mn-cs"/>
              </a:rPr>
              <a:t>assistances</a:t>
            </a:r>
            <a:endParaRPr lang="fr-FR" sz="1200" kern="1200" baseline="0" dirty="0" smtClean="0">
              <a:solidFill>
                <a:schemeClr val="tx1"/>
              </a:solidFill>
              <a:latin typeface="+mn-lt"/>
              <a:ea typeface="+mn-ea"/>
              <a:cs typeface="+mn-cs"/>
            </a:endParaRPr>
          </a:p>
          <a:p>
            <a:r>
              <a:rPr lang="fr-FR" sz="1200" kern="1200" baseline="0" dirty="0" smtClean="0">
                <a:solidFill>
                  <a:schemeClr val="tx1"/>
                </a:solidFill>
                <a:latin typeface="+mn-lt"/>
                <a:ea typeface="+mn-ea"/>
                <a:cs typeface="+mn-cs"/>
              </a:rPr>
              <a:t>gravitationnelles sont très précises. Il faut donc attendre un positionnement relatif idéal entre</a:t>
            </a:r>
          </a:p>
          <a:p>
            <a:r>
              <a:rPr lang="fr-FR" sz="1200" kern="1200" baseline="0" dirty="0" smtClean="0">
                <a:solidFill>
                  <a:schemeClr val="tx1"/>
                </a:solidFill>
                <a:latin typeface="+mn-lt"/>
                <a:ea typeface="+mn-ea"/>
                <a:cs typeface="+mn-cs"/>
              </a:rPr>
              <a:t>la Terre, Mars et la comète cible, ce qui définit le créneau de tir entre le 26/02 et le 17/03. Il</a:t>
            </a:r>
          </a:p>
          <a:p>
            <a:r>
              <a:rPr lang="fr-FR" sz="1200" kern="1200" baseline="0" dirty="0" smtClean="0">
                <a:solidFill>
                  <a:schemeClr val="tx1"/>
                </a:solidFill>
                <a:latin typeface="+mn-lt"/>
                <a:ea typeface="+mn-ea"/>
                <a:cs typeface="+mn-cs"/>
              </a:rPr>
              <a:t>faut, dans ce créneau, attendre l’heure qui est optimale en fonction du pas de tir considéré et</a:t>
            </a:r>
          </a:p>
          <a:p>
            <a:r>
              <a:rPr lang="fr-FR" sz="1200" kern="1200" baseline="0" dirty="0" smtClean="0">
                <a:solidFill>
                  <a:schemeClr val="tx1"/>
                </a:solidFill>
                <a:latin typeface="+mn-lt"/>
                <a:ea typeface="+mn-ea"/>
                <a:cs typeface="+mn-cs"/>
              </a:rPr>
              <a:t>de la rotation de la Terre.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27</a:t>
            </a:fld>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Les techniques actuelles de propulsion ne permettent pas de prendre une trajectoire plus</a:t>
            </a:r>
          </a:p>
          <a:p>
            <a:r>
              <a:rPr lang="fr-FR" sz="1200" kern="1200" baseline="0" dirty="0" smtClean="0">
                <a:solidFill>
                  <a:schemeClr val="tx1"/>
                </a:solidFill>
                <a:latin typeface="+mn-lt"/>
                <a:ea typeface="+mn-ea"/>
                <a:cs typeface="+mn-cs"/>
              </a:rPr>
              <a:t>directe et donc plus courte. De ce fait, il est nécessaire de profiter du champ de gravité de la</a:t>
            </a:r>
          </a:p>
          <a:p>
            <a:r>
              <a:rPr lang="fr-FR" sz="1200" kern="1200" baseline="0" dirty="0" smtClean="0">
                <a:solidFill>
                  <a:schemeClr val="tx1"/>
                </a:solidFill>
                <a:latin typeface="+mn-lt"/>
                <a:ea typeface="+mn-ea"/>
                <a:cs typeface="+mn-cs"/>
              </a:rPr>
              <a:t>Terre et de Mars pour modifier la trajectoire « naturellement ». Cette stratégie impose de faire</a:t>
            </a:r>
          </a:p>
          <a:p>
            <a:r>
              <a:rPr lang="fr-FR" sz="1200" kern="1200" baseline="0" dirty="0" smtClean="0">
                <a:solidFill>
                  <a:schemeClr val="tx1"/>
                </a:solidFill>
                <a:latin typeface="+mn-lt"/>
                <a:ea typeface="+mn-ea"/>
                <a:cs typeface="+mn-cs"/>
              </a:rPr>
              <a:t>plusieurs orbites autour du soleil, ce qui allonge la mission.</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29</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Des durées de mission de 10 ans sont maintenant très courantes (un satellite de</a:t>
            </a:r>
          </a:p>
          <a:p>
            <a:r>
              <a:rPr lang="fr-FR" sz="1200" kern="1200" baseline="0" dirty="0" smtClean="0">
                <a:solidFill>
                  <a:schemeClr val="tx1"/>
                </a:solidFill>
                <a:latin typeface="+mn-lt"/>
                <a:ea typeface="+mn-ea"/>
                <a:cs typeface="+mn-cs"/>
              </a:rPr>
              <a:t>télécommunications a couramment une durée de vie supérieure).</a:t>
            </a:r>
          </a:p>
          <a:p>
            <a:r>
              <a:rPr lang="fr-FR" sz="1200" kern="1200" baseline="0" dirty="0" smtClean="0">
                <a:solidFill>
                  <a:schemeClr val="tx1"/>
                </a:solidFill>
                <a:latin typeface="+mn-lt"/>
                <a:ea typeface="+mn-ea"/>
                <a:cs typeface="+mn-cs"/>
              </a:rPr>
              <a:t>Pour augmenter la probabilité de bon fonctionnement du satellite, il sera mis en phase</a:t>
            </a:r>
          </a:p>
          <a:p>
            <a:r>
              <a:rPr lang="fr-FR" sz="1200" kern="1200" baseline="0" dirty="0" smtClean="0">
                <a:solidFill>
                  <a:schemeClr val="tx1"/>
                </a:solidFill>
                <a:latin typeface="+mn-lt"/>
                <a:ea typeface="+mn-ea"/>
                <a:cs typeface="+mn-cs"/>
              </a:rPr>
              <a:t>d’hibernation lorsque ce sera possible (procédure déjà expérimentée sur la sonde Giotto).</a:t>
            </a:r>
          </a:p>
          <a:p>
            <a:r>
              <a:rPr lang="fr-FR" sz="1200" kern="1200" baseline="0" dirty="0" smtClean="0">
                <a:solidFill>
                  <a:schemeClr val="tx1"/>
                </a:solidFill>
                <a:latin typeface="+mn-lt"/>
                <a:ea typeface="+mn-ea"/>
                <a:cs typeface="+mn-cs"/>
              </a:rPr>
              <a:t>Enfin, pour conserver les informations requises pour les opérations, un plan spécifique de</a:t>
            </a:r>
          </a:p>
          <a:p>
            <a:r>
              <a:rPr lang="fr-FR" sz="1200" kern="1200" baseline="0" dirty="0" smtClean="0">
                <a:solidFill>
                  <a:schemeClr val="tx1"/>
                </a:solidFill>
                <a:latin typeface="+mn-lt"/>
                <a:ea typeface="+mn-ea"/>
                <a:cs typeface="+mn-cs"/>
              </a:rPr>
              <a:t>maintien de la connaissance a été mis en œuvre avec les équipes de conception et de</a:t>
            </a:r>
          </a:p>
          <a:p>
            <a:r>
              <a:rPr lang="fr-FR" sz="1200" kern="1200" baseline="0" dirty="0" smtClean="0">
                <a:solidFill>
                  <a:schemeClr val="tx1"/>
                </a:solidFill>
                <a:latin typeface="+mn-lt"/>
                <a:ea typeface="+mn-ea"/>
                <a:cs typeface="+mn-cs"/>
              </a:rPr>
              <a:t>développement.</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31</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Se poser sur une comète de 5 km de diamètre à ½ milliard de km de la Terre représente la</a:t>
            </a:r>
          </a:p>
          <a:p>
            <a:r>
              <a:rPr lang="fr-FR" sz="1200" kern="1200" baseline="0" dirty="0" smtClean="0">
                <a:solidFill>
                  <a:schemeClr val="tx1"/>
                </a:solidFill>
                <a:latin typeface="+mn-lt"/>
                <a:ea typeface="+mn-ea"/>
                <a:cs typeface="+mn-cs"/>
              </a:rPr>
              <a:t>même performance que se poser sur un endroit précis d’une pièce de 1 centime d’euro posée à</a:t>
            </a:r>
          </a:p>
          <a:p>
            <a:r>
              <a:rPr lang="fr-FR" sz="1200" kern="1200" baseline="0" dirty="0" smtClean="0">
                <a:solidFill>
                  <a:schemeClr val="tx1"/>
                </a:solidFill>
                <a:latin typeface="+mn-lt"/>
                <a:ea typeface="+mn-ea"/>
                <a:cs typeface="+mn-cs"/>
              </a:rPr>
              <a:t>Berlin alors que vous êtes à Paris!</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33</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Pour le satellite principal (l’orbiteur), les 2 principales difficultés techniques proviennent des</a:t>
            </a:r>
          </a:p>
          <a:p>
            <a:r>
              <a:rPr lang="fr-FR" sz="1200" kern="1200" baseline="0" dirty="0" smtClean="0">
                <a:solidFill>
                  <a:schemeClr val="tx1"/>
                </a:solidFill>
                <a:latin typeface="+mn-lt"/>
                <a:ea typeface="+mn-ea"/>
                <a:cs typeface="+mn-cs"/>
              </a:rPr>
              <a:t>distances. Vis-à-vis du soleil (un peu moins d’un milliard de km) : des cellules solaires et des</a:t>
            </a:r>
          </a:p>
          <a:p>
            <a:r>
              <a:rPr lang="fr-FR" sz="1200" kern="1200" baseline="0" dirty="0" smtClean="0">
                <a:solidFill>
                  <a:schemeClr val="tx1"/>
                </a:solidFill>
                <a:latin typeface="+mn-lt"/>
                <a:ea typeface="+mn-ea"/>
                <a:cs typeface="+mn-cs"/>
              </a:rPr>
              <a:t>éléments de contrôle thermique spécifiques ont dû être développés pour cette mission. </a:t>
            </a:r>
            <a:r>
              <a:rPr lang="fr-FR" sz="1200" kern="1200" baseline="0" dirty="0" err="1" smtClean="0">
                <a:solidFill>
                  <a:schemeClr val="tx1"/>
                </a:solidFill>
                <a:latin typeface="+mn-lt"/>
                <a:ea typeface="+mn-ea"/>
                <a:cs typeface="+mn-cs"/>
              </a:rPr>
              <a:t>Vis-àvis</a:t>
            </a:r>
            <a:endParaRPr lang="fr-FR" sz="1200" kern="1200" baseline="0" dirty="0" smtClean="0">
              <a:solidFill>
                <a:schemeClr val="tx1"/>
              </a:solidFill>
              <a:latin typeface="+mn-lt"/>
              <a:ea typeface="+mn-ea"/>
              <a:cs typeface="+mn-cs"/>
            </a:endParaRPr>
          </a:p>
          <a:p>
            <a:r>
              <a:rPr lang="fr-FR" sz="1200" kern="1200" baseline="0" dirty="0" smtClean="0">
                <a:solidFill>
                  <a:schemeClr val="tx1"/>
                </a:solidFill>
                <a:latin typeface="+mn-lt"/>
                <a:ea typeface="+mn-ea"/>
                <a:cs typeface="+mn-cs"/>
              </a:rPr>
              <a:t>de la Terre : les communications sont très critiques, en débit comme en temps de</a:t>
            </a:r>
          </a:p>
          <a:p>
            <a:r>
              <a:rPr lang="fr-FR" sz="1200" kern="1200" baseline="0" dirty="0" smtClean="0">
                <a:solidFill>
                  <a:schemeClr val="tx1"/>
                </a:solidFill>
                <a:latin typeface="+mn-lt"/>
                <a:ea typeface="+mn-ea"/>
                <a:cs typeface="+mn-cs"/>
              </a:rPr>
              <a:t>propagation (plus de 30 minutes), et nécessitent donc un satellite très autonome.</a:t>
            </a:r>
          </a:p>
          <a:p>
            <a:r>
              <a:rPr lang="fr-FR" sz="1200" kern="1200" baseline="0" dirty="0" smtClean="0">
                <a:solidFill>
                  <a:schemeClr val="tx1"/>
                </a:solidFill>
                <a:latin typeface="+mn-lt"/>
                <a:ea typeface="+mn-ea"/>
                <a:cs typeface="+mn-cs"/>
              </a:rPr>
              <a:t>Pour l’atterrisseur, la difficulté majeure a été d’avoir une conception permettant de</a:t>
            </a:r>
          </a:p>
          <a:p>
            <a:r>
              <a:rPr lang="fr-FR" sz="1200" kern="1200" baseline="0" dirty="0" smtClean="0">
                <a:solidFill>
                  <a:schemeClr val="tx1"/>
                </a:solidFill>
                <a:latin typeface="+mn-lt"/>
                <a:ea typeface="+mn-ea"/>
                <a:cs typeface="+mn-cs"/>
              </a:rPr>
              <a:t>s’accommoder d’une large gamme de caractéristiques du noyau (en dureté, période de</a:t>
            </a:r>
          </a:p>
          <a:p>
            <a:r>
              <a:rPr lang="fr-FR" sz="1200" kern="1200" baseline="0" dirty="0" smtClean="0">
                <a:solidFill>
                  <a:schemeClr val="tx1"/>
                </a:solidFill>
                <a:latin typeface="+mn-lt"/>
                <a:ea typeface="+mn-ea"/>
                <a:cs typeface="+mn-cs"/>
              </a:rPr>
              <a:t>rotation, dégazage …). En conséquence, pour une même fonction essentielle, plusieurs</a:t>
            </a:r>
          </a:p>
          <a:p>
            <a:r>
              <a:rPr lang="fr-FR" sz="1200" kern="1200" baseline="0" dirty="0" smtClean="0">
                <a:solidFill>
                  <a:schemeClr val="tx1"/>
                </a:solidFill>
                <a:latin typeface="+mn-lt"/>
                <a:ea typeface="+mn-ea"/>
                <a:cs typeface="+mn-cs"/>
              </a:rPr>
              <a:t>solutions techniques différentes ont dû être implantées, chacune avec une gamme d’adaptation</a:t>
            </a:r>
          </a:p>
          <a:p>
            <a:r>
              <a:rPr lang="fr-FR" sz="1200" kern="1200" baseline="0" dirty="0" smtClean="0">
                <a:solidFill>
                  <a:schemeClr val="tx1"/>
                </a:solidFill>
                <a:latin typeface="+mn-lt"/>
                <a:ea typeface="+mn-ea"/>
                <a:cs typeface="+mn-cs"/>
              </a:rPr>
              <a:t>4</a:t>
            </a:r>
          </a:p>
          <a:p>
            <a:r>
              <a:rPr lang="fr-FR" sz="1200" kern="1200" baseline="0" dirty="0" smtClean="0">
                <a:solidFill>
                  <a:schemeClr val="tx1"/>
                </a:solidFill>
                <a:latin typeface="+mn-lt"/>
                <a:ea typeface="+mn-ea"/>
                <a:cs typeface="+mn-cs"/>
              </a:rPr>
              <a:t>optimale, mais dont l’enveloppe assure une large robustesse (exemples : l’énergie est fournie</a:t>
            </a:r>
          </a:p>
          <a:p>
            <a:r>
              <a:rPr lang="fr-FR" sz="1200" kern="1200" baseline="0" dirty="0" smtClean="0">
                <a:solidFill>
                  <a:schemeClr val="tx1"/>
                </a:solidFill>
                <a:latin typeface="+mn-lt"/>
                <a:ea typeface="+mn-ea"/>
                <a:cs typeface="+mn-cs"/>
              </a:rPr>
              <a:t>par des piles, des batteries et des cellules solaires ; le dispositif d’atterrissage fait appel à des</a:t>
            </a:r>
          </a:p>
          <a:p>
            <a:r>
              <a:rPr lang="fr-FR" sz="1200" kern="1200" baseline="0" dirty="0" smtClean="0">
                <a:solidFill>
                  <a:schemeClr val="tx1"/>
                </a:solidFill>
                <a:latin typeface="+mn-lt"/>
                <a:ea typeface="+mn-ea"/>
                <a:cs typeface="+mn-cs"/>
              </a:rPr>
              <a:t>jambes, un amortisseur, 2 ancres et une tuyère).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35</a:t>
            </a:fld>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Après sa séparation avec le lanceur, l’orbiteur Rosetta effectue automatiquement un</a:t>
            </a:r>
          </a:p>
          <a:p>
            <a:r>
              <a:rPr lang="fr-FR" sz="1200" kern="1200" baseline="0" dirty="0" smtClean="0">
                <a:solidFill>
                  <a:schemeClr val="tx1"/>
                </a:solidFill>
                <a:latin typeface="+mn-lt"/>
                <a:ea typeface="+mn-ea"/>
                <a:cs typeface="+mn-cs"/>
              </a:rPr>
              <a:t>pointage vers le soleil pour lui permettre de déployer ses panneaux solaires et générer ainsi sa</a:t>
            </a:r>
          </a:p>
          <a:p>
            <a:r>
              <a:rPr lang="fr-FR" sz="1200" kern="1200" baseline="0" dirty="0" smtClean="0">
                <a:solidFill>
                  <a:schemeClr val="tx1"/>
                </a:solidFill>
                <a:latin typeface="+mn-lt"/>
                <a:ea typeface="+mn-ea"/>
                <a:cs typeface="+mn-cs"/>
              </a:rPr>
              <a:t>propre puissance.</a:t>
            </a:r>
          </a:p>
          <a:p>
            <a:r>
              <a:rPr lang="fr-FR" sz="1200" kern="1200" baseline="0" dirty="0" smtClean="0">
                <a:solidFill>
                  <a:schemeClr val="tx1"/>
                </a:solidFill>
                <a:latin typeface="+mn-lt"/>
                <a:ea typeface="+mn-ea"/>
                <a:cs typeface="+mn-cs"/>
              </a:rPr>
              <a:t>Les diverses chaînes fonctionnelles du satellite, y compris l’atterrisseur, sont</a:t>
            </a:r>
          </a:p>
          <a:p>
            <a:r>
              <a:rPr lang="fr-FR" sz="1200" kern="1200" baseline="0" dirty="0" smtClean="0">
                <a:solidFill>
                  <a:schemeClr val="tx1"/>
                </a:solidFill>
                <a:latin typeface="+mn-lt"/>
                <a:ea typeface="+mn-ea"/>
                <a:cs typeface="+mn-cs"/>
              </a:rPr>
              <a:t>progressivement placées en configuration de vol et testées. Cette phase dite de « recette en</a:t>
            </a:r>
          </a:p>
          <a:p>
            <a:r>
              <a:rPr lang="fr-FR" sz="1200" kern="1200" baseline="0" dirty="0" smtClean="0">
                <a:solidFill>
                  <a:schemeClr val="tx1"/>
                </a:solidFill>
                <a:latin typeface="+mn-lt"/>
                <a:ea typeface="+mn-ea"/>
                <a:cs typeface="+mn-cs"/>
              </a:rPr>
              <a:t>vol » dure jusqu’à fin 2004.</a:t>
            </a:r>
          </a:p>
          <a:p>
            <a:r>
              <a:rPr lang="fr-FR" sz="1200" kern="1200" baseline="0" dirty="0" smtClean="0">
                <a:solidFill>
                  <a:schemeClr val="tx1"/>
                </a:solidFill>
                <a:latin typeface="+mn-lt"/>
                <a:ea typeface="+mn-ea"/>
                <a:cs typeface="+mn-cs"/>
              </a:rPr>
              <a:t>En janvier 2005 le satellite passe à proximité de la Terre où il effectue une assistance</a:t>
            </a:r>
          </a:p>
          <a:p>
            <a:r>
              <a:rPr lang="fr-FR" sz="1200" kern="1200" baseline="0" dirty="0" smtClean="0">
                <a:solidFill>
                  <a:schemeClr val="tx1"/>
                </a:solidFill>
                <a:latin typeface="+mn-lt"/>
                <a:ea typeface="+mn-ea"/>
                <a:cs typeface="+mn-cs"/>
              </a:rPr>
              <a:t>gravitationnelle le dirigeant vers Mars.</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37</a:t>
            </a:fld>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Le budget global de la mission, tout compris, est d’environ 1 milliard d’euros, dont près de</a:t>
            </a:r>
          </a:p>
          <a:p>
            <a:r>
              <a:rPr lang="fr-FR" sz="1200" kern="1200" baseline="0" dirty="0" smtClean="0">
                <a:solidFill>
                  <a:schemeClr val="tx1"/>
                </a:solidFill>
                <a:latin typeface="+mn-lt"/>
                <a:ea typeface="+mn-ea"/>
                <a:cs typeface="+mn-cs"/>
              </a:rPr>
              <a:t>20 % fourni par la France.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39</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Les idées actuelles conduisent à imaginer un noyau formé de poussières et de glaces d’eau et</a:t>
            </a:r>
          </a:p>
          <a:p>
            <a:r>
              <a:rPr lang="fr-FR" sz="1200" kern="1200" baseline="0" dirty="0" smtClean="0">
                <a:solidFill>
                  <a:schemeClr val="tx1"/>
                </a:solidFill>
                <a:latin typeface="+mn-lt"/>
                <a:ea typeface="+mn-ea"/>
                <a:cs typeface="+mn-cs"/>
              </a:rPr>
              <a:t>de gaz carbonique, ce qui a conduit certains scientifiques à parler de « boule de neige sale ».</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5</a:t>
            </a:fld>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Au travers de la contribution nationale au budget de l’Agence Spatiale Européenne, l’industrie</a:t>
            </a:r>
          </a:p>
          <a:p>
            <a:r>
              <a:rPr lang="fr-FR" sz="1200" kern="1200" baseline="0" dirty="0" smtClean="0">
                <a:solidFill>
                  <a:schemeClr val="tx1"/>
                </a:solidFill>
                <a:latin typeface="+mn-lt"/>
                <a:ea typeface="+mn-ea"/>
                <a:cs typeface="+mn-cs"/>
              </a:rPr>
              <a:t>française a participé à la réalisation de l’orbiteur Rosetta (EADS </a:t>
            </a:r>
            <a:r>
              <a:rPr lang="fr-FR" sz="1200" kern="1200" baseline="0" dirty="0" err="1" smtClean="0">
                <a:solidFill>
                  <a:schemeClr val="tx1"/>
                </a:solidFill>
                <a:latin typeface="+mn-lt"/>
                <a:ea typeface="+mn-ea"/>
                <a:cs typeface="+mn-cs"/>
              </a:rPr>
              <a:t>Astrium</a:t>
            </a:r>
            <a:r>
              <a:rPr lang="fr-FR" sz="1200" kern="1200" baseline="0" dirty="0" smtClean="0">
                <a:solidFill>
                  <a:schemeClr val="tx1"/>
                </a:solidFill>
                <a:latin typeface="+mn-lt"/>
                <a:ea typeface="+mn-ea"/>
                <a:cs typeface="+mn-cs"/>
              </a:rPr>
              <a:t>, Thomson tubes …) et</a:t>
            </a:r>
          </a:p>
          <a:p>
            <a:r>
              <a:rPr lang="fr-FR" sz="1200" kern="1200" baseline="0" dirty="0" smtClean="0">
                <a:solidFill>
                  <a:schemeClr val="tx1"/>
                </a:solidFill>
                <a:latin typeface="+mn-lt"/>
                <a:ea typeface="+mn-ea"/>
                <a:cs typeface="+mn-cs"/>
              </a:rPr>
              <a:t>du lanceur (Arianespace, EADS </a:t>
            </a:r>
            <a:r>
              <a:rPr lang="fr-FR" sz="1200" kern="1200" baseline="0" dirty="0" err="1" smtClean="0">
                <a:solidFill>
                  <a:schemeClr val="tx1"/>
                </a:solidFill>
                <a:latin typeface="+mn-lt"/>
                <a:ea typeface="+mn-ea"/>
                <a:cs typeface="+mn-cs"/>
              </a:rPr>
              <a:t>Launcher</a:t>
            </a:r>
            <a:r>
              <a:rPr lang="fr-FR" sz="1200" kern="1200" baseline="0" dirty="0" smtClean="0">
                <a:solidFill>
                  <a:schemeClr val="tx1"/>
                </a:solidFill>
                <a:latin typeface="+mn-lt"/>
                <a:ea typeface="+mn-ea"/>
                <a:cs typeface="+mn-cs"/>
              </a:rPr>
              <a:t>, SNECMA …).</a:t>
            </a:r>
          </a:p>
          <a:p>
            <a:r>
              <a:rPr lang="fr-FR" sz="1200" kern="1200" baseline="0" dirty="0" smtClean="0">
                <a:solidFill>
                  <a:schemeClr val="tx1"/>
                </a:solidFill>
                <a:latin typeface="+mn-lt"/>
                <a:ea typeface="+mn-ea"/>
                <a:cs typeface="+mn-cs"/>
              </a:rPr>
              <a:t>De plus, le CNRS et le CNES ont coopéré pour fournir des instruments de la charge utile</a:t>
            </a:r>
          </a:p>
          <a:p>
            <a:r>
              <a:rPr lang="fr-FR" sz="1200" kern="1200" baseline="0" dirty="0" smtClean="0">
                <a:solidFill>
                  <a:schemeClr val="tx1"/>
                </a:solidFill>
                <a:latin typeface="+mn-lt"/>
                <a:ea typeface="+mn-ea"/>
                <a:cs typeface="+mn-cs"/>
              </a:rPr>
              <a:t>scientifique.</a:t>
            </a:r>
          </a:p>
          <a:p>
            <a:r>
              <a:rPr lang="fr-FR" sz="1200" kern="1200" baseline="0" dirty="0" smtClean="0">
                <a:solidFill>
                  <a:schemeClr val="tx1"/>
                </a:solidFill>
                <a:latin typeface="+mn-lt"/>
                <a:ea typeface="+mn-ea"/>
                <a:cs typeface="+mn-cs"/>
              </a:rPr>
              <a:t>Enfin, avec 10 autres partenaires, le CNES a conçu, développé et testé l’atterrisseur Philae qui</a:t>
            </a:r>
          </a:p>
          <a:p>
            <a:r>
              <a:rPr lang="fr-FR" sz="1200" kern="1200" baseline="0" dirty="0" smtClean="0">
                <a:solidFill>
                  <a:schemeClr val="tx1"/>
                </a:solidFill>
                <a:latin typeface="+mn-lt"/>
                <a:ea typeface="+mn-ea"/>
                <a:cs typeface="+mn-cs"/>
              </a:rPr>
              <a:t>sera opéré à l’avenir en partie depuis le centre spatial de Toulouse.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41</a:t>
            </a:fld>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i="0" kern="1200" baseline="0" dirty="0" smtClean="0">
                <a:solidFill>
                  <a:schemeClr val="tx1"/>
                </a:solidFill>
                <a:latin typeface="+mn-lt"/>
                <a:ea typeface="+mn-ea"/>
                <a:cs typeface="+mn-cs"/>
              </a:rPr>
              <a:t>Lorsqu’un photon (particule de lumière) vient frapper une surface, il exerce une pression sur celle-ci, un peu à l’image du vent dans une voile. La pression de radiation exercée par le Soleil oriente la queue des comètes en direction opposée à celui-ci.</a:t>
            </a:r>
            <a:endParaRPr lang="fr-FR" i="0"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43</a:t>
            </a:fld>
            <a:endParaRPr lang="fr-F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i="0" kern="1200" baseline="0" dirty="0" smtClean="0">
                <a:solidFill>
                  <a:schemeClr val="tx1"/>
                </a:solidFill>
                <a:latin typeface="+mn-lt"/>
                <a:ea typeface="+mn-ea"/>
                <a:cs typeface="+mn-cs"/>
              </a:rPr>
              <a:t>Le vent solaire est constitué de particules chargées -principalement des protons, des électrons et</a:t>
            </a:r>
          </a:p>
          <a:p>
            <a:r>
              <a:rPr lang="fr-FR" sz="1200" i="0" kern="1200" baseline="0" dirty="0" smtClean="0">
                <a:solidFill>
                  <a:schemeClr val="tx1"/>
                </a:solidFill>
                <a:latin typeface="+mn-lt"/>
                <a:ea typeface="+mn-ea"/>
                <a:cs typeface="+mn-cs"/>
              </a:rPr>
              <a:t>des noyaux d’hélium - qui s’échappent de la couronne solaire à raison de 2 millions de tonnes par seconde et à la vitesse moyenne de 400 km/s .</a:t>
            </a:r>
            <a:endParaRPr lang="fr-FR" i="0"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45</a:t>
            </a:fld>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i="0" kern="1200" baseline="0" dirty="0" smtClean="0">
                <a:solidFill>
                  <a:schemeClr val="tx1"/>
                </a:solidFill>
                <a:latin typeface="+mn-lt"/>
                <a:ea typeface="+mn-ea"/>
                <a:cs typeface="+mn-cs"/>
              </a:rPr>
              <a:t>Les acides aminés, briques élémentaires de la vie terrestre sont des molécules organiques. Celles-ci sont constituées principalement de 4 éléments qui sont : le carbone, l’hydrogène, l’oxygène et l’azote. Ces molécules sont notamment porteuses de l’information génétique (ADN).</a:t>
            </a:r>
            <a:endParaRPr lang="fr-FR" i="0"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47</a:t>
            </a:fld>
            <a:endParaRPr lang="fr-F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i="0" kern="1200" baseline="0" dirty="0" smtClean="0">
                <a:solidFill>
                  <a:schemeClr val="tx1"/>
                </a:solidFill>
                <a:latin typeface="+mn-lt"/>
                <a:ea typeface="+mn-ea"/>
                <a:cs typeface="+mn-cs"/>
              </a:rPr>
              <a:t>Les trois états «ordinaires» de la matière sont : le solide, le liquide et le gaz. Le plasma, considéré</a:t>
            </a:r>
          </a:p>
          <a:p>
            <a:r>
              <a:rPr lang="fr-FR" sz="1200" i="0" kern="1200" baseline="0" dirty="0" smtClean="0">
                <a:solidFill>
                  <a:schemeClr val="tx1"/>
                </a:solidFill>
                <a:latin typeface="+mn-lt"/>
                <a:ea typeface="+mn-ea"/>
                <a:cs typeface="+mn-cs"/>
              </a:rPr>
              <a:t>comme le quatrième état, est un gaz d’électrons et d’ions portés à haute température. Rare sur Terre, c’est</a:t>
            </a:r>
          </a:p>
          <a:p>
            <a:r>
              <a:rPr lang="fr-FR" sz="1200" i="0" kern="1200" baseline="0" dirty="0" smtClean="0">
                <a:solidFill>
                  <a:schemeClr val="tx1"/>
                </a:solidFill>
                <a:latin typeface="+mn-lt"/>
                <a:ea typeface="+mn-ea"/>
                <a:cs typeface="+mn-cs"/>
              </a:rPr>
              <a:t>l’état le plus communément observé dans l’Univers.</a:t>
            </a:r>
            <a:endParaRPr lang="fr-FR" i="0"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49</a:t>
            </a:fld>
            <a:endParaRPr lang="fr-F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Ce «voyage extraordinaire» écrit par Jules Verne décrit l’excursion interplanétaire du professeur</a:t>
            </a:r>
          </a:p>
          <a:p>
            <a:r>
              <a:rPr lang="fr-FR" sz="1200" kern="1200" baseline="0" dirty="0" err="1" smtClean="0">
                <a:solidFill>
                  <a:schemeClr val="tx1"/>
                </a:solidFill>
                <a:latin typeface="+mn-lt"/>
                <a:ea typeface="+mn-ea"/>
                <a:cs typeface="+mn-cs"/>
              </a:rPr>
              <a:t>Palmyrin</a:t>
            </a:r>
            <a:r>
              <a:rPr lang="fr-FR" sz="1200" kern="1200" baseline="0" dirty="0" smtClean="0">
                <a:solidFill>
                  <a:schemeClr val="tx1"/>
                </a:solidFill>
                <a:latin typeface="+mn-lt"/>
                <a:ea typeface="+mn-ea"/>
                <a:cs typeface="+mn-cs"/>
              </a:rPr>
              <a:t> Rosette et de ses compagnons d’infortune, enlevés de la surface de la Terre par le</a:t>
            </a:r>
          </a:p>
          <a:p>
            <a:r>
              <a:rPr lang="fr-FR" sz="1200" kern="1200" baseline="0" dirty="0" smtClean="0">
                <a:solidFill>
                  <a:schemeClr val="tx1"/>
                </a:solidFill>
                <a:latin typeface="+mn-lt"/>
                <a:ea typeface="+mn-ea"/>
                <a:cs typeface="+mn-cs"/>
              </a:rPr>
              <a:t>noyau d’une comète. Une comète dont il avait déterminé les paramètres et à qui il avait donné le</a:t>
            </a:r>
          </a:p>
          <a:p>
            <a:r>
              <a:rPr lang="fr-FR" sz="1200" kern="1200" baseline="0" dirty="0" smtClean="0">
                <a:solidFill>
                  <a:schemeClr val="tx1"/>
                </a:solidFill>
                <a:latin typeface="+mn-lt"/>
                <a:ea typeface="+mn-ea"/>
                <a:cs typeface="+mn-cs"/>
              </a:rPr>
              <a:t>nom de </a:t>
            </a:r>
            <a:r>
              <a:rPr lang="fr-FR" sz="1200" kern="1200" baseline="0" dirty="0" err="1" smtClean="0">
                <a:solidFill>
                  <a:schemeClr val="tx1"/>
                </a:solidFill>
                <a:latin typeface="+mn-lt"/>
                <a:ea typeface="+mn-ea"/>
                <a:cs typeface="+mn-cs"/>
              </a:rPr>
              <a:t>Gallia,après</a:t>
            </a:r>
            <a:r>
              <a:rPr lang="fr-FR" sz="1200" kern="1200" baseline="0" dirty="0" smtClean="0">
                <a:solidFill>
                  <a:schemeClr val="tx1"/>
                </a:solidFill>
                <a:latin typeface="+mn-lt"/>
                <a:ea typeface="+mn-ea"/>
                <a:cs typeface="+mn-cs"/>
              </a:rPr>
              <a:t> avoir hésité entre </a:t>
            </a:r>
            <a:r>
              <a:rPr lang="fr-FR" sz="1200" kern="1200" baseline="0" dirty="0" err="1" smtClean="0">
                <a:solidFill>
                  <a:schemeClr val="tx1"/>
                </a:solidFill>
                <a:latin typeface="+mn-lt"/>
                <a:ea typeface="+mn-ea"/>
                <a:cs typeface="+mn-cs"/>
              </a:rPr>
              <a:t>Palmyra</a:t>
            </a:r>
            <a:r>
              <a:rPr lang="fr-FR" sz="1200" kern="1200" baseline="0" dirty="0" smtClean="0">
                <a:solidFill>
                  <a:schemeClr val="tx1"/>
                </a:solidFill>
                <a:latin typeface="+mn-lt"/>
                <a:ea typeface="+mn-ea"/>
                <a:cs typeface="+mn-cs"/>
              </a:rPr>
              <a:t> et Rosetta ! Après un circuit de 2 </a:t>
            </a:r>
            <a:r>
              <a:rPr lang="fr-FR" sz="1200" kern="1200" baseline="0" dirty="0" err="1" smtClean="0">
                <a:solidFill>
                  <a:schemeClr val="tx1"/>
                </a:solidFill>
                <a:latin typeface="+mn-lt"/>
                <a:ea typeface="+mn-ea"/>
                <a:cs typeface="+mn-cs"/>
              </a:rPr>
              <a:t>ans,la</a:t>
            </a:r>
            <a:r>
              <a:rPr lang="fr-FR" sz="1200" kern="1200" baseline="0" dirty="0" smtClean="0">
                <a:solidFill>
                  <a:schemeClr val="tx1"/>
                </a:solidFill>
                <a:latin typeface="+mn-lt"/>
                <a:ea typeface="+mn-ea"/>
                <a:cs typeface="+mn-cs"/>
              </a:rPr>
              <a:t> comète</a:t>
            </a:r>
          </a:p>
          <a:p>
            <a:r>
              <a:rPr lang="fr-FR" sz="1200" kern="1200" baseline="0" dirty="0" smtClean="0">
                <a:solidFill>
                  <a:schemeClr val="tx1"/>
                </a:solidFill>
                <a:latin typeface="+mn-lt"/>
                <a:ea typeface="+mn-ea"/>
                <a:cs typeface="+mn-cs"/>
              </a:rPr>
              <a:t>revient frôler la Terre et ses habitants en profitent pour regagner notre planète.</a:t>
            </a:r>
          </a:p>
          <a:p>
            <a:r>
              <a:rPr lang="fr-FR" sz="1200" kern="1200" baseline="0" dirty="0" smtClean="0">
                <a:solidFill>
                  <a:schemeClr val="tx1"/>
                </a:solidFill>
                <a:latin typeface="+mn-lt"/>
                <a:ea typeface="+mn-ea"/>
                <a:cs typeface="+mn-cs"/>
              </a:rPr>
              <a:t>Et, bien que cela puisse troubler ou surprendre, la mission Rosetta ne doit absolument pas son</a:t>
            </a:r>
          </a:p>
          <a:p>
            <a:r>
              <a:rPr lang="fr-FR" sz="1200" kern="1200" baseline="0" dirty="0" smtClean="0">
                <a:solidFill>
                  <a:schemeClr val="tx1"/>
                </a:solidFill>
                <a:latin typeface="+mn-lt"/>
                <a:ea typeface="+mn-ea"/>
                <a:cs typeface="+mn-cs"/>
              </a:rPr>
              <a:t>nom à cette aventure.</a:t>
            </a:r>
          </a:p>
          <a:p>
            <a:r>
              <a:rPr lang="fr-FR" sz="1200" kern="1200" baseline="0" dirty="0" smtClean="0">
                <a:solidFill>
                  <a:schemeClr val="tx1"/>
                </a:solidFill>
                <a:latin typeface="+mn-lt"/>
                <a:ea typeface="+mn-ea"/>
                <a:cs typeface="+mn-cs"/>
              </a:rPr>
              <a:t>Hector </a:t>
            </a:r>
            <a:r>
              <a:rPr lang="fr-FR" sz="1200" kern="1200" baseline="0" dirty="0" err="1" smtClean="0">
                <a:solidFill>
                  <a:schemeClr val="tx1"/>
                </a:solidFill>
                <a:latin typeface="+mn-lt"/>
                <a:ea typeface="+mn-ea"/>
                <a:cs typeface="+mn-cs"/>
              </a:rPr>
              <a:t>Servadac</a:t>
            </a:r>
            <a:r>
              <a:rPr lang="fr-FR" sz="1200" kern="1200" baseline="0" dirty="0" smtClean="0">
                <a:solidFill>
                  <a:schemeClr val="tx1"/>
                </a:solidFill>
                <a:latin typeface="+mn-lt"/>
                <a:ea typeface="+mn-ea"/>
                <a:cs typeface="+mn-cs"/>
              </a:rPr>
              <a:t>, Jules Verne, Les intégrales de Jules Verne, Hachette, 1978.</a:t>
            </a:r>
            <a:endParaRPr lang="fr-FR" i="0"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51</a:t>
            </a:fld>
            <a:endParaRPr lang="fr-F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i="0" kern="1200" baseline="0" dirty="0" smtClean="0">
                <a:solidFill>
                  <a:schemeClr val="tx1"/>
                </a:solidFill>
                <a:latin typeface="+mn-lt"/>
                <a:ea typeface="+mn-ea"/>
                <a:cs typeface="+mn-cs"/>
              </a:rPr>
              <a:t>Lorsqu’un corps solide passe directement à l’état de gaz, on dit qu’il subit une sublimation.</a:t>
            </a:r>
            <a:endParaRPr lang="fr-FR" i="0"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53</a:t>
            </a:fld>
            <a:endParaRPr lang="fr-F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i="0" kern="1200" baseline="0" dirty="0" smtClean="0">
                <a:solidFill>
                  <a:schemeClr val="tx1"/>
                </a:solidFill>
                <a:latin typeface="+mn-lt"/>
                <a:ea typeface="+mn-ea"/>
                <a:cs typeface="+mn-cs"/>
              </a:rPr>
              <a:t>La lumière solaire est </a:t>
            </a:r>
            <a:r>
              <a:rPr lang="fr-FR" sz="1200" i="0" kern="1200" baseline="0" dirty="0" err="1" smtClean="0">
                <a:solidFill>
                  <a:schemeClr val="tx1"/>
                </a:solidFill>
                <a:latin typeface="+mn-lt"/>
                <a:ea typeface="+mn-ea"/>
                <a:cs typeface="+mn-cs"/>
              </a:rPr>
              <a:t>polychromatique</a:t>
            </a:r>
            <a:r>
              <a:rPr lang="fr-FR" sz="1200" i="0" kern="1200" baseline="0" dirty="0" smtClean="0">
                <a:solidFill>
                  <a:schemeClr val="tx1"/>
                </a:solidFill>
                <a:latin typeface="+mn-lt"/>
                <a:ea typeface="+mn-ea"/>
                <a:cs typeface="+mn-cs"/>
              </a:rPr>
              <a:t> (plusieurs "couleurs"), depuis le domaine gamma jusqu'aux ondes</a:t>
            </a:r>
          </a:p>
          <a:p>
            <a:r>
              <a:rPr lang="fr-FR" sz="1200" i="0" kern="1200" baseline="0" dirty="0" smtClean="0">
                <a:solidFill>
                  <a:schemeClr val="tx1"/>
                </a:solidFill>
                <a:latin typeface="+mn-lt"/>
                <a:ea typeface="+mn-ea"/>
                <a:cs typeface="+mn-cs"/>
              </a:rPr>
              <a:t>radio. Dans certaines conditions ( température, champ magnétique...) les éléments comme le sodium, le</a:t>
            </a:r>
          </a:p>
          <a:p>
            <a:r>
              <a:rPr lang="fr-FR" sz="1200" i="0" kern="1200" baseline="0" dirty="0" smtClean="0">
                <a:solidFill>
                  <a:schemeClr val="tx1"/>
                </a:solidFill>
                <a:latin typeface="+mn-lt"/>
                <a:ea typeface="+mn-ea"/>
                <a:cs typeface="+mn-cs"/>
              </a:rPr>
              <a:t>carbone ou l'oxygène absorbent une partie de ce rayonnement, ce qui permet de les identifier avec certitude .</a:t>
            </a:r>
          </a:p>
          <a:p>
            <a:r>
              <a:rPr lang="pt-BR" sz="1200" i="0" kern="1200" baseline="0" dirty="0" smtClean="0">
                <a:solidFill>
                  <a:schemeClr val="tx1"/>
                </a:solidFill>
                <a:latin typeface="+mn-lt"/>
                <a:ea typeface="+mn-ea"/>
                <a:cs typeface="+mn-cs"/>
              </a:rPr>
              <a:t>La spectroscopie nous renseigne </a:t>
            </a:r>
            <a:r>
              <a:rPr lang="fr-FR" sz="1200" i="0" kern="1200" baseline="0" dirty="0" smtClean="0">
                <a:solidFill>
                  <a:schemeClr val="tx1"/>
                </a:solidFill>
                <a:latin typeface="+mn-lt"/>
                <a:ea typeface="+mn-ea"/>
                <a:cs typeface="+mn-cs"/>
              </a:rPr>
              <a:t>donc sur la composition et la structure de la matière en analysant</a:t>
            </a:r>
          </a:p>
          <a:p>
            <a:r>
              <a:rPr lang="fr-FR" sz="1200" i="0" kern="1200" baseline="0" dirty="0" smtClean="0">
                <a:solidFill>
                  <a:schemeClr val="tx1"/>
                </a:solidFill>
                <a:latin typeface="+mn-lt"/>
                <a:ea typeface="+mn-ea"/>
                <a:cs typeface="+mn-cs"/>
              </a:rPr>
              <a:t>le spectre obtenu par la décomposition </a:t>
            </a:r>
            <a:r>
              <a:rPr lang="pt-BR" sz="1200" i="0" kern="1200" baseline="0" dirty="0" smtClean="0">
                <a:solidFill>
                  <a:schemeClr val="tx1"/>
                </a:solidFill>
                <a:latin typeface="+mn-lt"/>
                <a:ea typeface="+mn-ea"/>
                <a:cs typeface="+mn-cs"/>
              </a:rPr>
              <a:t>d'une onde électro magnétique </a:t>
            </a:r>
            <a:r>
              <a:rPr lang="fr-FR" sz="1200" i="0" kern="1200" baseline="0" dirty="0" smtClean="0">
                <a:solidFill>
                  <a:schemeClr val="tx1"/>
                </a:solidFill>
                <a:latin typeface="+mn-lt"/>
                <a:ea typeface="+mn-ea"/>
                <a:cs typeface="+mn-cs"/>
              </a:rPr>
              <a:t>émise par un objet (par exemple la</a:t>
            </a:r>
          </a:p>
          <a:p>
            <a:r>
              <a:rPr lang="fr-FR" sz="1200" i="0" kern="1200" baseline="0" dirty="0" smtClean="0">
                <a:solidFill>
                  <a:schemeClr val="tx1"/>
                </a:solidFill>
                <a:latin typeface="+mn-lt"/>
                <a:ea typeface="+mn-ea"/>
                <a:cs typeface="+mn-cs"/>
              </a:rPr>
              <a:t>lumière diffusée par la queue d'une comète). Cette décomposition peut être réalisée au moyen d‘un prisme.</a:t>
            </a:r>
            <a:endParaRPr lang="fr-FR" i="0"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55</a:t>
            </a:fld>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i="0" kern="1200" baseline="0" dirty="0" smtClean="0">
                <a:solidFill>
                  <a:schemeClr val="tx1"/>
                </a:solidFill>
                <a:latin typeface="+mn-lt"/>
                <a:ea typeface="+mn-ea"/>
                <a:cs typeface="+mn-cs"/>
              </a:rPr>
              <a:t>La spectrométrie de masse permet de mesurer la masse des molécules en transformant ces dernières en</a:t>
            </a:r>
          </a:p>
          <a:p>
            <a:r>
              <a:rPr lang="fr-FR" sz="1200" i="0" kern="1200" baseline="0" dirty="0" smtClean="0">
                <a:solidFill>
                  <a:schemeClr val="tx1"/>
                </a:solidFill>
                <a:latin typeface="+mn-lt"/>
                <a:ea typeface="+mn-ea"/>
                <a:cs typeface="+mn-cs"/>
              </a:rPr>
              <a:t>ions à l'état gazeux. Pour cela, un échantillon de matière est tout d'abord vaporisé et ionisé. Les ions</a:t>
            </a:r>
          </a:p>
          <a:p>
            <a:r>
              <a:rPr lang="fr-FR" sz="1200" i="0" kern="1200" baseline="0" dirty="0" smtClean="0">
                <a:solidFill>
                  <a:schemeClr val="tx1"/>
                </a:solidFill>
                <a:latin typeface="+mn-lt"/>
                <a:ea typeface="+mn-ea"/>
                <a:cs typeface="+mn-cs"/>
              </a:rPr>
              <a:t>formés sont ensuite triés en fonction de leur masse et de leur charge électrique, puis détectés.</a:t>
            </a:r>
            <a:endParaRPr lang="fr-FR" i="0"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57</a:t>
            </a:fld>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i="0" kern="1200" baseline="0" dirty="0" smtClean="0">
                <a:solidFill>
                  <a:schemeClr val="tx1"/>
                </a:solidFill>
                <a:latin typeface="+mn-lt"/>
                <a:ea typeface="+mn-ea"/>
                <a:cs typeface="+mn-cs"/>
              </a:rPr>
              <a:t>La spectrométrie de masse permet de mesurer la masse des molécules en transformant ces dernières en</a:t>
            </a:r>
          </a:p>
          <a:p>
            <a:r>
              <a:rPr lang="fr-FR" sz="1200" i="0" kern="1200" baseline="0" dirty="0" smtClean="0">
                <a:solidFill>
                  <a:schemeClr val="tx1"/>
                </a:solidFill>
                <a:latin typeface="+mn-lt"/>
                <a:ea typeface="+mn-ea"/>
                <a:cs typeface="+mn-cs"/>
              </a:rPr>
              <a:t>ions à l'état gazeux. Pour cela, un échantillon de matière est tout d'abord vaporisé et ionisé. Les ions</a:t>
            </a:r>
          </a:p>
          <a:p>
            <a:r>
              <a:rPr lang="fr-FR" sz="1200" i="0" kern="1200" baseline="0" dirty="0" smtClean="0">
                <a:solidFill>
                  <a:schemeClr val="tx1"/>
                </a:solidFill>
                <a:latin typeface="+mn-lt"/>
                <a:ea typeface="+mn-ea"/>
                <a:cs typeface="+mn-cs"/>
              </a:rPr>
              <a:t>formés sont ensuite triés en fonction de leur masse et de leur charge électrique, puis détectés.</a:t>
            </a:r>
            <a:endParaRPr lang="fr-FR" i="0"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59</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Le qualificatif d’étoile filante est donné à tout objet (naturel ou non) qui entre à grande vitesse</a:t>
            </a:r>
          </a:p>
          <a:p>
            <a:r>
              <a:rPr lang="fr-FR" sz="1200" kern="1200" baseline="0" dirty="0" smtClean="0">
                <a:solidFill>
                  <a:schemeClr val="tx1"/>
                </a:solidFill>
                <a:latin typeface="+mn-lt"/>
                <a:ea typeface="+mn-ea"/>
                <a:cs typeface="+mn-cs"/>
              </a:rPr>
              <a:t>dans l’atmosphère terrestre et qui, en s’y volatilisant, engendre des phénomènes lumineux.</a:t>
            </a:r>
          </a:p>
          <a:p>
            <a:r>
              <a:rPr lang="fr-FR" sz="1200" kern="1200" baseline="0" dirty="0" smtClean="0">
                <a:solidFill>
                  <a:schemeClr val="tx1"/>
                </a:solidFill>
                <a:latin typeface="+mn-lt"/>
                <a:ea typeface="+mn-ea"/>
                <a:cs typeface="+mn-cs"/>
              </a:rPr>
              <a:t>Après avoir traversé l’atmosphère terrestre, un corps extraterrestre peut atteindre le sol : on</a:t>
            </a:r>
          </a:p>
          <a:p>
            <a:r>
              <a:rPr lang="fr-FR" sz="1200" kern="1200" baseline="0" dirty="0" smtClean="0">
                <a:solidFill>
                  <a:schemeClr val="tx1"/>
                </a:solidFill>
                <a:latin typeface="+mn-lt"/>
                <a:ea typeface="+mn-ea"/>
                <a:cs typeface="+mn-cs"/>
              </a:rPr>
              <a:t>parle alors de météorite.</a:t>
            </a:r>
          </a:p>
          <a:p>
            <a:r>
              <a:rPr lang="fr-FR" sz="1200" kern="1200" baseline="0" dirty="0" smtClean="0">
                <a:solidFill>
                  <a:schemeClr val="tx1"/>
                </a:solidFill>
                <a:latin typeface="+mn-lt"/>
                <a:ea typeface="+mn-ea"/>
                <a:cs typeface="+mn-cs"/>
              </a:rPr>
              <a:t>Une comète est visible même sans entrer dans l’atmosphère car c’est le soleil qui la rend</a:t>
            </a:r>
          </a:p>
          <a:p>
            <a:r>
              <a:rPr lang="fr-FR" sz="1200" kern="1200" baseline="0" dirty="0" smtClean="0">
                <a:solidFill>
                  <a:schemeClr val="tx1"/>
                </a:solidFill>
                <a:latin typeface="+mn-lt"/>
                <a:ea typeface="+mn-ea"/>
                <a:cs typeface="+mn-cs"/>
              </a:rPr>
              <a:t>lumineuse. Si une comète entre dans l’atmosphère terrestre elle devient une étoile filante. La</a:t>
            </a:r>
          </a:p>
          <a:p>
            <a:r>
              <a:rPr lang="fr-FR" sz="1200" kern="1200" baseline="0" dirty="0" smtClean="0">
                <a:solidFill>
                  <a:schemeClr val="tx1"/>
                </a:solidFill>
                <a:latin typeface="+mn-lt"/>
                <a:ea typeface="+mn-ea"/>
                <a:cs typeface="+mn-cs"/>
              </a:rPr>
              <a:t>partie survivant à cette phase et touchant le sol est une météorite.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7</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L’observation actuelle du système solaire mais aussi l’histoire passée de la Terre montrent que</a:t>
            </a:r>
          </a:p>
          <a:p>
            <a:r>
              <a:rPr lang="fr-FR" sz="1200" kern="1200" baseline="0" dirty="0" smtClean="0">
                <a:solidFill>
                  <a:schemeClr val="tx1"/>
                </a:solidFill>
                <a:latin typeface="+mn-lt"/>
                <a:ea typeface="+mn-ea"/>
                <a:cs typeface="+mn-cs"/>
              </a:rPr>
              <a:t>de nombreuses comètes ont gravité et gravitent encore à proximité du soleil. Fort</a:t>
            </a:r>
          </a:p>
          <a:p>
            <a:r>
              <a:rPr lang="fr-FR" sz="1200" kern="1200" baseline="0" dirty="0" smtClean="0">
                <a:solidFill>
                  <a:schemeClr val="tx1"/>
                </a:solidFill>
                <a:latin typeface="+mn-lt"/>
                <a:ea typeface="+mn-ea"/>
                <a:cs typeface="+mn-cs"/>
              </a:rPr>
              <a:t>heureusement les champs de gravité du soleil et de Jupiter protègent efficacement la Terre de</a:t>
            </a:r>
          </a:p>
          <a:p>
            <a:r>
              <a:rPr lang="fr-FR" sz="1200" kern="1200" baseline="0" dirty="0" smtClean="0">
                <a:solidFill>
                  <a:schemeClr val="tx1"/>
                </a:solidFill>
                <a:latin typeface="+mn-lt"/>
                <a:ea typeface="+mn-ea"/>
                <a:cs typeface="+mn-cs"/>
              </a:rPr>
              <a:t>tels impacts dont la probabilité est aujourd’hui très basse (un impact d’objet de 1 km de</a:t>
            </a:r>
          </a:p>
          <a:p>
            <a:r>
              <a:rPr lang="fr-FR" sz="1200" kern="1200" baseline="0" dirty="0" smtClean="0">
                <a:solidFill>
                  <a:schemeClr val="tx1"/>
                </a:solidFill>
                <a:latin typeface="+mn-lt"/>
                <a:ea typeface="+mn-ea"/>
                <a:cs typeface="+mn-cs"/>
              </a:rPr>
              <a:t>diamètre tous les quelques centaines de milliers d’années, la probabilité diminuant</a:t>
            </a:r>
          </a:p>
          <a:p>
            <a:r>
              <a:rPr lang="fr-FR" sz="1200" kern="1200" baseline="0" dirty="0" smtClean="0">
                <a:solidFill>
                  <a:schemeClr val="tx1"/>
                </a:solidFill>
                <a:latin typeface="+mn-lt"/>
                <a:ea typeface="+mn-ea"/>
                <a:cs typeface="+mn-cs"/>
              </a:rPr>
              <a:t>considérablement plus la taille augmente)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9</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es-ES" sz="1200" kern="1200" baseline="0" dirty="0" smtClean="0">
                <a:solidFill>
                  <a:schemeClr val="tx1"/>
                </a:solidFill>
                <a:latin typeface="+mn-lt"/>
                <a:ea typeface="+mn-ea"/>
                <a:cs typeface="+mn-cs"/>
              </a:rPr>
              <a:t>Vega, </a:t>
            </a:r>
            <a:r>
              <a:rPr lang="es-ES" sz="1200" kern="1200" baseline="0" dirty="0" err="1" smtClean="0">
                <a:solidFill>
                  <a:schemeClr val="tx1"/>
                </a:solidFill>
                <a:latin typeface="+mn-lt"/>
                <a:ea typeface="+mn-ea"/>
                <a:cs typeface="+mn-cs"/>
              </a:rPr>
              <a:t>Giotto</a:t>
            </a:r>
            <a:r>
              <a:rPr lang="es-ES" sz="1200" kern="1200" baseline="0" dirty="0" smtClean="0">
                <a:solidFill>
                  <a:schemeClr val="tx1"/>
                </a:solidFill>
                <a:latin typeface="+mn-lt"/>
                <a:ea typeface="+mn-ea"/>
                <a:cs typeface="+mn-cs"/>
              </a:rPr>
              <a:t> (1986) : </a:t>
            </a:r>
            <a:r>
              <a:rPr lang="es-ES" sz="1200" kern="1200" baseline="0" dirty="0" err="1" smtClean="0">
                <a:solidFill>
                  <a:schemeClr val="tx1"/>
                </a:solidFill>
                <a:latin typeface="+mn-lt"/>
                <a:ea typeface="+mn-ea"/>
                <a:cs typeface="+mn-cs"/>
              </a:rPr>
              <a:t>survols</a:t>
            </a:r>
            <a:r>
              <a:rPr lang="es-ES" sz="1200" kern="1200" baseline="0" dirty="0" smtClean="0">
                <a:solidFill>
                  <a:schemeClr val="tx1"/>
                </a:solidFill>
                <a:latin typeface="+mn-lt"/>
                <a:ea typeface="+mn-ea"/>
                <a:cs typeface="+mn-cs"/>
              </a:rPr>
              <a:t> de la </a:t>
            </a:r>
            <a:r>
              <a:rPr lang="es-ES" sz="1200" kern="1200" baseline="0" dirty="0" err="1" smtClean="0">
                <a:solidFill>
                  <a:schemeClr val="tx1"/>
                </a:solidFill>
                <a:latin typeface="+mn-lt"/>
                <a:ea typeface="+mn-ea"/>
                <a:cs typeface="+mn-cs"/>
              </a:rPr>
              <a:t>comète</a:t>
            </a:r>
            <a:r>
              <a:rPr lang="es-ES" sz="1200" kern="1200" baseline="0" dirty="0" smtClean="0">
                <a:solidFill>
                  <a:schemeClr val="tx1"/>
                </a:solidFill>
                <a:latin typeface="+mn-lt"/>
                <a:ea typeface="+mn-ea"/>
                <a:cs typeface="+mn-cs"/>
              </a:rPr>
              <a:t> de Halley</a:t>
            </a:r>
          </a:p>
          <a:p>
            <a:r>
              <a:rPr lang="fr-FR" sz="1200" kern="1200" baseline="0" dirty="0" err="1" smtClean="0">
                <a:solidFill>
                  <a:schemeClr val="tx1"/>
                </a:solidFill>
                <a:latin typeface="+mn-lt"/>
                <a:ea typeface="+mn-ea"/>
                <a:cs typeface="+mn-cs"/>
              </a:rPr>
              <a:t>Deep</a:t>
            </a:r>
            <a:r>
              <a:rPr lang="fr-FR" sz="1200" kern="1200" baseline="0" dirty="0" smtClean="0">
                <a:solidFill>
                  <a:schemeClr val="tx1"/>
                </a:solidFill>
                <a:latin typeface="+mn-lt"/>
                <a:ea typeface="+mn-ea"/>
                <a:cs typeface="+mn-cs"/>
              </a:rPr>
              <a:t> </a:t>
            </a:r>
            <a:r>
              <a:rPr lang="fr-FR" sz="1200" kern="1200" baseline="0" dirty="0" err="1" smtClean="0">
                <a:solidFill>
                  <a:schemeClr val="tx1"/>
                </a:solidFill>
                <a:latin typeface="+mn-lt"/>
                <a:ea typeface="+mn-ea"/>
                <a:cs typeface="+mn-cs"/>
              </a:rPr>
              <a:t>Space</a:t>
            </a:r>
            <a:r>
              <a:rPr lang="fr-FR" sz="1200" kern="1200" baseline="0" dirty="0" smtClean="0">
                <a:solidFill>
                  <a:schemeClr val="tx1"/>
                </a:solidFill>
                <a:latin typeface="+mn-lt"/>
                <a:ea typeface="+mn-ea"/>
                <a:cs typeface="+mn-cs"/>
              </a:rPr>
              <a:t> 1 (2001) : survol de la comète </a:t>
            </a:r>
            <a:r>
              <a:rPr lang="fr-FR" sz="1200" kern="1200" baseline="0" dirty="0" err="1" smtClean="0">
                <a:solidFill>
                  <a:schemeClr val="tx1"/>
                </a:solidFill>
                <a:latin typeface="+mn-lt"/>
                <a:ea typeface="+mn-ea"/>
                <a:cs typeface="+mn-cs"/>
              </a:rPr>
              <a:t>Borelly</a:t>
            </a:r>
            <a:endParaRPr lang="fr-FR" sz="1200" kern="1200" baseline="0" dirty="0" smtClean="0">
              <a:solidFill>
                <a:schemeClr val="tx1"/>
              </a:solidFill>
              <a:latin typeface="+mn-lt"/>
              <a:ea typeface="+mn-ea"/>
              <a:cs typeface="+mn-cs"/>
            </a:endParaRPr>
          </a:p>
          <a:p>
            <a:r>
              <a:rPr lang="fr-FR" sz="1200" kern="1200" baseline="0" dirty="0" smtClean="0">
                <a:solidFill>
                  <a:schemeClr val="tx1"/>
                </a:solidFill>
                <a:latin typeface="+mn-lt"/>
                <a:ea typeface="+mn-ea"/>
                <a:cs typeface="+mn-cs"/>
              </a:rPr>
              <a:t>Stardust (2003) : survol de la comète Wild 2, collecte de poussières et retour de celles-ci sur</a:t>
            </a:r>
          </a:p>
          <a:p>
            <a:r>
              <a:rPr lang="fr-FR" sz="1200" kern="1200" baseline="0" dirty="0" smtClean="0">
                <a:solidFill>
                  <a:schemeClr val="tx1"/>
                </a:solidFill>
                <a:latin typeface="+mn-lt"/>
                <a:ea typeface="+mn-ea"/>
                <a:cs typeface="+mn-cs"/>
              </a:rPr>
              <a:t>Terre (2006)</a:t>
            </a:r>
          </a:p>
          <a:p>
            <a:r>
              <a:rPr lang="fr-FR" sz="1200" kern="1200" baseline="0" dirty="0" err="1" smtClean="0">
                <a:solidFill>
                  <a:schemeClr val="tx1"/>
                </a:solidFill>
                <a:latin typeface="+mn-lt"/>
                <a:ea typeface="+mn-ea"/>
                <a:cs typeface="+mn-cs"/>
              </a:rPr>
              <a:t>Deep</a:t>
            </a:r>
            <a:r>
              <a:rPr lang="fr-FR" sz="1200" kern="1200" baseline="0" dirty="0" smtClean="0">
                <a:solidFill>
                  <a:schemeClr val="tx1"/>
                </a:solidFill>
                <a:latin typeface="+mn-lt"/>
                <a:ea typeface="+mn-ea"/>
                <a:cs typeface="+mn-cs"/>
              </a:rPr>
              <a:t> Impact (2005) : survol de la comète </a:t>
            </a:r>
            <a:r>
              <a:rPr lang="fr-FR" sz="1200" kern="1200" baseline="0" dirty="0" err="1" smtClean="0">
                <a:solidFill>
                  <a:schemeClr val="tx1"/>
                </a:solidFill>
                <a:latin typeface="+mn-lt"/>
                <a:ea typeface="+mn-ea"/>
                <a:cs typeface="+mn-cs"/>
              </a:rPr>
              <a:t>Tempel</a:t>
            </a:r>
            <a:r>
              <a:rPr lang="fr-FR" sz="1200" kern="1200" baseline="0" dirty="0" smtClean="0">
                <a:solidFill>
                  <a:schemeClr val="tx1"/>
                </a:solidFill>
                <a:latin typeface="+mn-lt"/>
                <a:ea typeface="+mn-ea"/>
                <a:cs typeface="+mn-cs"/>
              </a:rPr>
              <a:t> 2 avec </a:t>
            </a:r>
            <a:r>
              <a:rPr lang="fr-FR" sz="1200" kern="1200" baseline="0" dirty="0" err="1" smtClean="0">
                <a:solidFill>
                  <a:schemeClr val="tx1"/>
                </a:solidFill>
                <a:latin typeface="+mn-lt"/>
                <a:ea typeface="+mn-ea"/>
                <a:cs typeface="+mn-cs"/>
              </a:rPr>
              <a:t>impacteur</a:t>
            </a:r>
            <a:r>
              <a:rPr lang="fr-FR" sz="1200" kern="1200" baseline="0" dirty="0" smtClean="0">
                <a:solidFill>
                  <a:schemeClr val="tx1"/>
                </a:solidFill>
                <a:latin typeface="+mn-lt"/>
                <a:ea typeface="+mn-ea"/>
                <a:cs typeface="+mn-cs"/>
              </a:rPr>
              <a:t> dans le noyau</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11</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La pierre de Rosette et l’Obélisque de Philae ont servi de bases complémentaires au</a:t>
            </a:r>
          </a:p>
          <a:p>
            <a:r>
              <a:rPr lang="fr-FR" sz="1200" kern="1200" baseline="0" dirty="0" smtClean="0">
                <a:solidFill>
                  <a:schemeClr val="tx1"/>
                </a:solidFill>
                <a:latin typeface="+mn-lt"/>
                <a:ea typeface="+mn-ea"/>
                <a:cs typeface="+mn-cs"/>
              </a:rPr>
              <a:t>déchiffrement des hiéroglyphes par J.F.Champollion, en 1822.</a:t>
            </a:r>
          </a:p>
          <a:p>
            <a:r>
              <a:rPr lang="fr-FR" sz="1200" kern="1200" baseline="0" dirty="0" smtClean="0">
                <a:solidFill>
                  <a:schemeClr val="tx1"/>
                </a:solidFill>
                <a:latin typeface="+mn-lt"/>
                <a:ea typeface="+mn-ea"/>
                <a:cs typeface="+mn-cs"/>
              </a:rPr>
              <a:t>L’orbiteur Rosetta et l’atterrisseur Philae serviront de bases à la compréhension des comètes,</a:t>
            </a:r>
          </a:p>
          <a:p>
            <a:r>
              <a:rPr lang="fr-FR" sz="1200" kern="1200" baseline="0" dirty="0" smtClean="0">
                <a:solidFill>
                  <a:schemeClr val="tx1"/>
                </a:solidFill>
                <a:latin typeface="+mn-lt"/>
                <a:ea typeface="+mn-ea"/>
                <a:cs typeface="+mn-cs"/>
              </a:rPr>
              <a:t>vestiges du système solaire.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13</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La pierre de Rosette et l’Obélisque de Philae ont servi de bases complémentaires au</a:t>
            </a:r>
          </a:p>
          <a:p>
            <a:r>
              <a:rPr lang="fr-FR" sz="1200" kern="1200" baseline="0" dirty="0" smtClean="0">
                <a:solidFill>
                  <a:schemeClr val="tx1"/>
                </a:solidFill>
                <a:latin typeface="+mn-lt"/>
                <a:ea typeface="+mn-ea"/>
                <a:cs typeface="+mn-cs"/>
              </a:rPr>
              <a:t>déchiffrement des hiéroglyphes par J.F.Champollion, en 1822.</a:t>
            </a:r>
          </a:p>
          <a:p>
            <a:r>
              <a:rPr lang="fr-FR" sz="1200" kern="1200" baseline="0" dirty="0" smtClean="0">
                <a:solidFill>
                  <a:schemeClr val="tx1"/>
                </a:solidFill>
                <a:latin typeface="+mn-lt"/>
                <a:ea typeface="+mn-ea"/>
                <a:cs typeface="+mn-cs"/>
              </a:rPr>
              <a:t>L’orbiteur Rosetta et l’atterrisseur Philae serviront de bases à la compréhension des comètes,</a:t>
            </a:r>
          </a:p>
          <a:p>
            <a:r>
              <a:rPr lang="fr-FR" sz="1200" kern="1200" baseline="0" dirty="0" smtClean="0">
                <a:solidFill>
                  <a:schemeClr val="tx1"/>
                </a:solidFill>
                <a:latin typeface="+mn-lt"/>
                <a:ea typeface="+mn-ea"/>
                <a:cs typeface="+mn-cs"/>
              </a:rPr>
              <a:t>vestiges du système solaire.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15</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La mission Giotto avait placé, en 1986, l’Europe au premier plan mondial en science cométaire.</a:t>
            </a:r>
          </a:p>
          <a:p>
            <a:r>
              <a:rPr lang="fr-FR" sz="1200" kern="1200" baseline="0" dirty="0" smtClean="0">
                <a:solidFill>
                  <a:schemeClr val="tx1"/>
                </a:solidFill>
                <a:latin typeface="+mn-lt"/>
                <a:ea typeface="+mn-ea"/>
                <a:cs typeface="+mn-cs"/>
              </a:rPr>
              <a:t>En réalisant deux premières mondiales (mise en orbite autour d’une comète et atterrissage sur</a:t>
            </a:r>
          </a:p>
          <a:p>
            <a:r>
              <a:rPr lang="fr-FR" sz="1200" kern="1200" baseline="0" dirty="0" smtClean="0">
                <a:solidFill>
                  <a:schemeClr val="tx1"/>
                </a:solidFill>
                <a:latin typeface="+mn-lt"/>
                <a:ea typeface="+mn-ea"/>
                <a:cs typeface="+mn-cs"/>
              </a:rPr>
              <a:t>son noyau), la mission Rosetta redonnera cette place à notre communauté scientifique.</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17</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1200" kern="1200" baseline="0" dirty="0" smtClean="0">
                <a:solidFill>
                  <a:schemeClr val="tx1"/>
                </a:solidFill>
                <a:latin typeface="+mn-lt"/>
                <a:ea typeface="+mn-ea"/>
                <a:cs typeface="+mn-cs"/>
              </a:rPr>
              <a:t>L’atterrisseur va accéder à la « vérité terrain », ce qui va permettre d’effectuer des mesures</a:t>
            </a:r>
          </a:p>
          <a:p>
            <a:r>
              <a:rPr lang="fr-FR" sz="1200" kern="1200" baseline="0" dirty="0" smtClean="0">
                <a:solidFill>
                  <a:schemeClr val="tx1"/>
                </a:solidFill>
                <a:latin typeface="+mn-lt"/>
                <a:ea typeface="+mn-ea"/>
                <a:cs typeface="+mn-cs"/>
              </a:rPr>
              <a:t>inaccessibles à l’orbiteur mais aussi de calibrer ses instruments. En ce sens, l’atterrisseur et</a:t>
            </a:r>
          </a:p>
          <a:p>
            <a:r>
              <a:rPr lang="fr-FR" sz="1200" kern="1200" baseline="0" dirty="0" smtClean="0">
                <a:solidFill>
                  <a:schemeClr val="tx1"/>
                </a:solidFill>
                <a:latin typeface="+mn-lt"/>
                <a:ea typeface="+mn-ea"/>
                <a:cs typeface="+mn-cs"/>
              </a:rPr>
              <a:t>l’orbiteur sont complémentaires.</a:t>
            </a:r>
          </a:p>
          <a:p>
            <a:r>
              <a:rPr lang="fr-FR" sz="1200" kern="1200" baseline="0" dirty="0" smtClean="0">
                <a:solidFill>
                  <a:schemeClr val="tx1"/>
                </a:solidFill>
                <a:latin typeface="+mn-lt"/>
                <a:ea typeface="+mn-ea"/>
                <a:cs typeface="+mn-cs"/>
              </a:rPr>
              <a:t>Au total on peut considérer qu’environ 50% du retour scientifique sera acquis par l’atterrisseur.</a:t>
            </a:r>
            <a:endParaRPr lang="fr-FR" dirty="0"/>
          </a:p>
        </p:txBody>
      </p:sp>
      <p:sp>
        <p:nvSpPr>
          <p:cNvPr id="4" name="Espace réservé du numéro de diapositive 3"/>
          <p:cNvSpPr>
            <a:spLocks noGrp="1"/>
          </p:cNvSpPr>
          <p:nvPr>
            <p:ph type="sldNum" sz="quarter" idx="10"/>
          </p:nvPr>
        </p:nvSpPr>
        <p:spPr/>
        <p:txBody>
          <a:bodyPr/>
          <a:lstStyle/>
          <a:p>
            <a:fld id="{687E282A-47F9-47AD-8D30-DF1867E2CA27}" type="slidenum">
              <a:rPr lang="fr-FR" smtClean="0"/>
              <a:pPr/>
              <a:t>19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384919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2969366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205630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280472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3968341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94848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3809001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1368076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3234189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1162264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845BA6A-E6D6-4E10-B8FD-5440C7BD45D2}" type="datetimeFigureOut">
              <a:rPr lang="fr-FR" smtClean="0"/>
              <a:pPr/>
              <a:t>17/10/2014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433A21F-826B-4EC3-B1DC-C8354E87E86E}" type="slidenum">
              <a:rPr lang="fr-FR" smtClean="0"/>
              <a:pPr/>
              <a:t>‹N°›</a:t>
            </a:fld>
            <a:endParaRPr lang="fr-FR"/>
          </a:p>
        </p:txBody>
      </p:sp>
    </p:spTree>
    <p:extLst>
      <p:ext uri="{BB962C8B-B14F-4D97-AF65-F5344CB8AC3E}">
        <p14:creationId xmlns:p14="http://schemas.microsoft.com/office/powerpoint/2010/main" val="1158289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45BA6A-E6D6-4E10-B8FD-5440C7BD45D2}" type="datetimeFigureOut">
              <a:rPr lang="fr-FR" smtClean="0"/>
              <a:pPr/>
              <a:t>17/10/2014</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33A21F-826B-4EC3-B1DC-C8354E87E86E}" type="slidenum">
              <a:rPr lang="fr-FR" smtClean="0"/>
              <a:pPr/>
              <a:t>‹N°›</a:t>
            </a:fld>
            <a:endParaRPr lang="fr-FR"/>
          </a:p>
        </p:txBody>
      </p:sp>
    </p:spTree>
    <p:extLst>
      <p:ext uri="{BB962C8B-B14F-4D97-AF65-F5344CB8AC3E}">
        <p14:creationId xmlns:p14="http://schemas.microsoft.com/office/powerpoint/2010/main" val="12724892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5.xml"/><Relationship Id="rId18" Type="http://schemas.openxmlformats.org/officeDocument/2006/relationships/slide" Target="slide53.xml"/><Relationship Id="rId26" Type="http://schemas.openxmlformats.org/officeDocument/2006/relationships/slide" Target="slide29.xml"/><Relationship Id="rId3" Type="http://schemas.openxmlformats.org/officeDocument/2006/relationships/slide" Target="slide3.xml"/><Relationship Id="rId21" Type="http://schemas.openxmlformats.org/officeDocument/2006/relationships/slide" Target="slide23.xml"/><Relationship Id="rId7" Type="http://schemas.openxmlformats.org/officeDocument/2006/relationships/slide" Target="slide43.xml"/><Relationship Id="rId12" Type="http://schemas.openxmlformats.org/officeDocument/2006/relationships/slide" Target="slide13.xml"/><Relationship Id="rId17" Type="http://schemas.openxmlformats.org/officeDocument/2006/relationships/slide" Target="slide19.xml"/><Relationship Id="rId25" Type="http://schemas.openxmlformats.org/officeDocument/2006/relationships/slide" Target="slide27.xml"/><Relationship Id="rId2" Type="http://schemas.openxmlformats.org/officeDocument/2006/relationships/image" Target="../media/image4.png"/><Relationship Id="rId16" Type="http://schemas.openxmlformats.org/officeDocument/2006/relationships/slide" Target="slide51.xml"/><Relationship Id="rId20" Type="http://schemas.openxmlformats.org/officeDocument/2006/relationships/slide" Target="slide55.xml"/><Relationship Id="rId29" Type="http://schemas.openxmlformats.org/officeDocument/2006/relationships/slide" Target="slide37.xml"/><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slide" Target="slide45.xml"/><Relationship Id="rId24" Type="http://schemas.openxmlformats.org/officeDocument/2006/relationships/slide" Target="slide59.xml"/><Relationship Id="rId5" Type="http://schemas.openxmlformats.org/officeDocument/2006/relationships/slide" Target="slide5.xml"/><Relationship Id="rId15" Type="http://schemas.openxmlformats.org/officeDocument/2006/relationships/slide" Target="slide17.xml"/><Relationship Id="rId23" Type="http://schemas.openxmlformats.org/officeDocument/2006/relationships/slide" Target="slide25.xml"/><Relationship Id="rId28" Type="http://schemas.openxmlformats.org/officeDocument/2006/relationships/slide" Target="slide33.xml"/><Relationship Id="rId10" Type="http://schemas.openxmlformats.org/officeDocument/2006/relationships/slide" Target="slide11.xml"/><Relationship Id="rId19" Type="http://schemas.openxmlformats.org/officeDocument/2006/relationships/slide" Target="slide21.xml"/><Relationship Id="rId4" Type="http://schemas.openxmlformats.org/officeDocument/2006/relationships/slide" Target="slide41.xml"/><Relationship Id="rId9" Type="http://schemas.openxmlformats.org/officeDocument/2006/relationships/slide" Target="slide47.xml"/><Relationship Id="rId14" Type="http://schemas.openxmlformats.org/officeDocument/2006/relationships/slide" Target="slide49.xml"/><Relationship Id="rId22" Type="http://schemas.openxmlformats.org/officeDocument/2006/relationships/slide" Target="slide57.xml"/><Relationship Id="rId27" Type="http://schemas.openxmlformats.org/officeDocument/2006/relationships/slide" Target="slide31.xml"/><Relationship Id="rId30" Type="http://schemas.openxmlformats.org/officeDocument/2006/relationships/slide" Target="slide39.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125956" name="Rectangle 4"/>
          <p:cNvSpPr>
            <a:spLocks noChangeArrowheads="1"/>
          </p:cNvSpPr>
          <p:nvPr/>
        </p:nvSpPr>
        <p:spPr bwMode="auto">
          <a:xfrm>
            <a:off x="179512" y="3789040"/>
            <a:ext cx="8713788" cy="1584325"/>
          </a:xfrm>
          <a:prstGeom prst="rect">
            <a:avLst/>
          </a:prstGeom>
          <a:solidFill>
            <a:schemeClr val="bg1"/>
          </a:solidFill>
          <a:ln w="9525">
            <a:noFill/>
            <a:miter lim="800000"/>
            <a:headEnd/>
            <a:tailEnd/>
          </a:ln>
          <a:effectLst/>
        </p:spPr>
        <p:txBody>
          <a:bodyPr anchor="b" anchorCtr="1"/>
          <a:lstStyle/>
          <a:p>
            <a:pPr algn="ctr">
              <a:spcBef>
                <a:spcPct val="50000"/>
              </a:spcBef>
              <a:defRPr/>
            </a:pPr>
            <a:r>
              <a:rPr lang="fr-FR" sz="4000" b="1" dirty="0">
                <a:solidFill>
                  <a:srgbClr val="00B0F0"/>
                </a:solidFill>
                <a:effectLst>
                  <a:outerShdw blurRad="38100" dist="38100" dir="2700000" algn="tl">
                    <a:srgbClr val="000000"/>
                  </a:outerShdw>
                </a:effectLst>
                <a:latin typeface="Arial Black" pitchFamily="34" charset="0"/>
              </a:rPr>
              <a:t>MISSION ROSETTA</a:t>
            </a:r>
          </a:p>
          <a:p>
            <a:pPr algn="ctr">
              <a:spcBef>
                <a:spcPct val="50000"/>
              </a:spcBef>
              <a:defRPr/>
            </a:pPr>
            <a:r>
              <a:rPr lang="fr-FR" sz="4000" b="1" dirty="0" smtClean="0">
                <a:solidFill>
                  <a:srgbClr val="00B0F0"/>
                </a:solidFill>
                <a:effectLst>
                  <a:outerShdw blurRad="38100" dist="38100" dir="2700000" algn="tl">
                    <a:srgbClr val="000000"/>
                  </a:outerShdw>
                </a:effectLst>
                <a:latin typeface="Arial Black" pitchFamily="34" charset="0"/>
              </a:rPr>
              <a:t>QUIZ… A VOUS DE JOUER !</a:t>
            </a:r>
            <a:endParaRPr lang="fr-FR" sz="4000" b="1" dirty="0">
              <a:solidFill>
                <a:srgbClr val="00B0F0"/>
              </a:solidFill>
              <a:effectLst>
                <a:outerShdw blurRad="38100" dist="38100" dir="2700000" algn="tl">
                  <a:srgbClr val="000000"/>
                </a:outerShdw>
              </a:effectLst>
              <a:latin typeface="Arial Black" pitchFamily="34" charset="0"/>
            </a:endParaRPr>
          </a:p>
        </p:txBody>
      </p:sp>
      <p:pic>
        <p:nvPicPr>
          <p:cNvPr id="5" name="Image 4" descr="Logo CNES.png"/>
          <p:cNvPicPr>
            <a:picLocks noChangeAspect="1"/>
          </p:cNvPicPr>
          <p:nvPr/>
        </p:nvPicPr>
        <p:blipFill>
          <a:blip r:embed="rId2" cstate="print"/>
          <a:stretch>
            <a:fillRect/>
          </a:stretch>
        </p:blipFill>
        <p:spPr>
          <a:xfrm>
            <a:off x="6372200" y="5733256"/>
            <a:ext cx="900000" cy="900000"/>
          </a:xfrm>
          <a:prstGeom prst="rect">
            <a:avLst/>
          </a:prstGeom>
        </p:spPr>
      </p:pic>
      <p:pic>
        <p:nvPicPr>
          <p:cNvPr id="6" name="Image 5" descr="Rosetta_mission_logo_node_full_image.jpg"/>
          <p:cNvPicPr>
            <a:picLocks noChangeAspect="1"/>
          </p:cNvPicPr>
          <p:nvPr/>
        </p:nvPicPr>
        <p:blipFill>
          <a:blip r:embed="rId3" cstate="print"/>
          <a:stretch>
            <a:fillRect/>
          </a:stretch>
        </p:blipFill>
        <p:spPr>
          <a:xfrm>
            <a:off x="2052130" y="215798"/>
            <a:ext cx="4968552" cy="3203722"/>
          </a:xfrm>
          <a:prstGeom prst="rect">
            <a:avLst/>
          </a:prstGeom>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2106" y="5926714"/>
            <a:ext cx="1518366" cy="648647"/>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259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6"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2308324"/>
          </a:xfrm>
          <a:prstGeom prst="rect">
            <a:avLst/>
          </a:prstGeom>
          <a:noFill/>
        </p:spPr>
        <p:txBody>
          <a:bodyPr wrap="square" rtlCol="0">
            <a:spAutoFit/>
          </a:bodyPr>
          <a:lstStyle/>
          <a:p>
            <a:r>
              <a:rPr lang="fr-FR" dirty="0" smtClean="0">
                <a:solidFill>
                  <a:schemeClr val="bg1"/>
                </a:solidFill>
              </a:rPr>
              <a:t>L’observation actuelle du système solaire mais aussi l’histoire passée de la Terre montrent que de nombreuses comètes ont gravité et gravitent encore à proximité du soleil. Fort heureusement les champs de gravité du soleil et de Jupiter protègent efficacement la Terre de tels impacts dont la probabilité est aujourd’hui très basse (un impact d’objet de 1 km de diamètre tous les quelques centaines de milliers d’années, la probabilité diminuant considérablement plus la taille augmente)</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116633"/>
            <a:ext cx="9031220" cy="151216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Quelles ont été et sont les autres missions cométaires principales ?</a:t>
            </a:r>
            <a:endParaRPr lang="fr-FR" dirty="0">
              <a:solidFill>
                <a:schemeClr val="bg1"/>
              </a:solidFill>
            </a:endParaRPr>
          </a:p>
        </p:txBody>
      </p:sp>
      <p:pic>
        <p:nvPicPr>
          <p:cNvPr id="5" name="Image 4" descr="Giotto_spacecraft.jpg"/>
          <p:cNvPicPr>
            <a:picLocks noChangeAspect="1"/>
          </p:cNvPicPr>
          <p:nvPr/>
        </p:nvPicPr>
        <p:blipFill>
          <a:blip r:embed="rId3" cstate="print"/>
          <a:stretch>
            <a:fillRect/>
          </a:stretch>
        </p:blipFill>
        <p:spPr>
          <a:xfrm>
            <a:off x="1115616" y="1700808"/>
            <a:ext cx="6804756" cy="4536504"/>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2031325"/>
          </a:xfrm>
          <a:prstGeom prst="rect">
            <a:avLst/>
          </a:prstGeom>
          <a:noFill/>
        </p:spPr>
        <p:txBody>
          <a:bodyPr wrap="square" rtlCol="0">
            <a:spAutoFit/>
          </a:bodyPr>
          <a:lstStyle/>
          <a:p>
            <a:r>
              <a:rPr lang="es-ES" dirty="0" smtClean="0">
                <a:solidFill>
                  <a:schemeClr val="bg1"/>
                </a:solidFill>
              </a:rPr>
              <a:t>Vega, </a:t>
            </a:r>
            <a:r>
              <a:rPr lang="es-ES" dirty="0" err="1" smtClean="0">
                <a:solidFill>
                  <a:schemeClr val="bg1"/>
                </a:solidFill>
              </a:rPr>
              <a:t>Giotto</a:t>
            </a:r>
            <a:r>
              <a:rPr lang="es-ES" dirty="0" smtClean="0">
                <a:solidFill>
                  <a:schemeClr val="bg1"/>
                </a:solidFill>
              </a:rPr>
              <a:t> (1986) : </a:t>
            </a:r>
            <a:r>
              <a:rPr lang="es-ES" dirty="0" err="1" smtClean="0">
                <a:solidFill>
                  <a:schemeClr val="bg1"/>
                </a:solidFill>
              </a:rPr>
              <a:t>survols</a:t>
            </a:r>
            <a:r>
              <a:rPr lang="es-ES" dirty="0" smtClean="0">
                <a:solidFill>
                  <a:schemeClr val="bg1"/>
                </a:solidFill>
              </a:rPr>
              <a:t> de la </a:t>
            </a:r>
            <a:r>
              <a:rPr lang="es-ES" dirty="0" err="1" smtClean="0">
                <a:solidFill>
                  <a:schemeClr val="bg1"/>
                </a:solidFill>
              </a:rPr>
              <a:t>comète</a:t>
            </a:r>
            <a:r>
              <a:rPr lang="es-ES" dirty="0" smtClean="0">
                <a:solidFill>
                  <a:schemeClr val="bg1"/>
                </a:solidFill>
              </a:rPr>
              <a:t> de Halley</a:t>
            </a:r>
          </a:p>
          <a:p>
            <a:r>
              <a:rPr lang="fr-FR" dirty="0" err="1" smtClean="0">
                <a:solidFill>
                  <a:schemeClr val="bg1"/>
                </a:solidFill>
              </a:rPr>
              <a:t>Deep</a:t>
            </a:r>
            <a:r>
              <a:rPr lang="fr-FR" dirty="0" smtClean="0">
                <a:solidFill>
                  <a:schemeClr val="bg1"/>
                </a:solidFill>
              </a:rPr>
              <a:t> </a:t>
            </a:r>
            <a:r>
              <a:rPr lang="fr-FR" dirty="0" err="1" smtClean="0">
                <a:solidFill>
                  <a:schemeClr val="bg1"/>
                </a:solidFill>
              </a:rPr>
              <a:t>Space</a:t>
            </a:r>
            <a:r>
              <a:rPr lang="fr-FR" dirty="0" smtClean="0">
                <a:solidFill>
                  <a:schemeClr val="bg1"/>
                </a:solidFill>
              </a:rPr>
              <a:t> 1 (2001) : survol de la comète </a:t>
            </a:r>
            <a:r>
              <a:rPr lang="fr-FR" dirty="0" err="1" smtClean="0">
                <a:solidFill>
                  <a:schemeClr val="bg1"/>
                </a:solidFill>
              </a:rPr>
              <a:t>Borelly</a:t>
            </a:r>
            <a:endParaRPr lang="fr-FR" dirty="0" smtClean="0">
              <a:solidFill>
                <a:schemeClr val="bg1"/>
              </a:solidFill>
            </a:endParaRPr>
          </a:p>
          <a:p>
            <a:r>
              <a:rPr lang="fr-FR" dirty="0" smtClean="0">
                <a:solidFill>
                  <a:schemeClr val="bg1"/>
                </a:solidFill>
              </a:rPr>
              <a:t>Stardust (2003) : survol de la comète Wild 2, collecte de poussières et retour de celles-ci sur Terre (2006)</a:t>
            </a:r>
          </a:p>
          <a:p>
            <a:r>
              <a:rPr lang="fr-FR" dirty="0" err="1" smtClean="0">
                <a:solidFill>
                  <a:schemeClr val="bg1"/>
                </a:solidFill>
              </a:rPr>
              <a:t>Deep</a:t>
            </a:r>
            <a:r>
              <a:rPr lang="fr-FR" dirty="0" smtClean="0">
                <a:solidFill>
                  <a:schemeClr val="bg1"/>
                </a:solidFill>
              </a:rPr>
              <a:t> Impact (2005) : survol de la comète </a:t>
            </a:r>
            <a:r>
              <a:rPr lang="fr-FR" dirty="0" err="1" smtClean="0">
                <a:solidFill>
                  <a:schemeClr val="bg1"/>
                </a:solidFill>
              </a:rPr>
              <a:t>Tempel</a:t>
            </a:r>
            <a:r>
              <a:rPr lang="fr-FR" dirty="0" smtClean="0">
                <a:solidFill>
                  <a:schemeClr val="bg1"/>
                </a:solidFill>
              </a:rPr>
              <a:t> 2 avec </a:t>
            </a:r>
            <a:r>
              <a:rPr lang="fr-FR" dirty="0" err="1" smtClean="0">
                <a:solidFill>
                  <a:schemeClr val="bg1"/>
                </a:solidFill>
              </a:rPr>
              <a:t>impacteur</a:t>
            </a:r>
            <a:r>
              <a:rPr lang="fr-FR" dirty="0" smtClean="0">
                <a:solidFill>
                  <a:schemeClr val="bg1"/>
                </a:solidFill>
              </a:rPr>
              <a:t> dans le noyau</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116632"/>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4000" dirty="0" smtClean="0">
                <a:solidFill>
                  <a:schemeClr val="bg1"/>
                </a:solidFill>
              </a:rPr>
              <a:t>Pourquoi les noms de</a:t>
            </a:r>
          </a:p>
          <a:p>
            <a:r>
              <a:rPr lang="fr-FR" sz="4000" dirty="0" smtClean="0">
                <a:solidFill>
                  <a:schemeClr val="bg1"/>
                </a:solidFill>
              </a:rPr>
              <a:t>Rosetta et de Philae?</a:t>
            </a:r>
            <a:endParaRPr lang="fr-FR" sz="4000" dirty="0">
              <a:solidFill>
                <a:schemeClr val="bg1"/>
              </a:solidFill>
            </a:endParaRPr>
          </a:p>
        </p:txBody>
      </p:sp>
      <p:pic>
        <p:nvPicPr>
          <p:cNvPr id="5" name="Image 4" descr="Rosetta_and_Philae_at_comet (1).jpg"/>
          <p:cNvPicPr>
            <a:picLocks noChangeAspect="1"/>
          </p:cNvPicPr>
          <p:nvPr/>
        </p:nvPicPr>
        <p:blipFill>
          <a:blip r:embed="rId3" cstate="print"/>
          <a:stretch>
            <a:fillRect/>
          </a:stretch>
        </p:blipFill>
        <p:spPr>
          <a:xfrm>
            <a:off x="1259632" y="1412776"/>
            <a:ext cx="6948264" cy="5211198"/>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39552" y="2132856"/>
            <a:ext cx="7632848" cy="1477328"/>
          </a:xfrm>
          <a:prstGeom prst="rect">
            <a:avLst/>
          </a:prstGeom>
          <a:noFill/>
        </p:spPr>
        <p:txBody>
          <a:bodyPr wrap="square" rtlCol="0">
            <a:spAutoFit/>
          </a:bodyPr>
          <a:lstStyle/>
          <a:p>
            <a:r>
              <a:rPr lang="fr-FR" dirty="0" smtClean="0">
                <a:solidFill>
                  <a:schemeClr val="bg1"/>
                </a:solidFill>
              </a:rPr>
              <a:t>La pierre de Rosette et l’Obélisque de Philae ont servi de bases complémentaires au déchiffrement des hiéroglyphes par J.F.Champollion, </a:t>
            </a:r>
            <a:endParaRPr lang="fr-FR" dirty="0" smtClean="0">
              <a:solidFill>
                <a:schemeClr val="bg1"/>
              </a:solidFill>
            </a:endParaRPr>
          </a:p>
          <a:p>
            <a:r>
              <a:rPr lang="fr-FR" dirty="0" smtClean="0">
                <a:solidFill>
                  <a:schemeClr val="bg1"/>
                </a:solidFill>
              </a:rPr>
              <a:t>en </a:t>
            </a:r>
            <a:r>
              <a:rPr lang="fr-FR" dirty="0" smtClean="0">
                <a:solidFill>
                  <a:schemeClr val="bg1"/>
                </a:solidFill>
              </a:rPr>
              <a:t>1822.</a:t>
            </a:r>
          </a:p>
          <a:p>
            <a:r>
              <a:rPr lang="fr-FR" dirty="0" smtClean="0">
                <a:solidFill>
                  <a:schemeClr val="bg1"/>
                </a:solidFill>
              </a:rPr>
              <a:t>L’orbiteur Rosetta et l’atterrisseur Philae serviront de bases à la compréhension des comètes, vestiges du système solaire.</a:t>
            </a:r>
            <a:endParaRPr lang="fr-FR" dirty="0">
              <a:solidFill>
                <a:schemeClr val="bg1"/>
              </a:solidFill>
            </a:endParaRPr>
          </a:p>
        </p:txBody>
      </p:sp>
      <p:sp>
        <p:nvSpPr>
          <p:cNvPr id="6" name="Flèche vers le haut 5">
            <a:hlinkClick r:id="rId2" action="ppaction://hlinksldjump"/>
          </p:cNvPr>
          <p:cNvSpPr/>
          <p:nvPr/>
        </p:nvSpPr>
        <p:spPr>
          <a:xfrm>
            <a:off x="7812360" y="5517232"/>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16474" y="0"/>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Qu’espère-t-on comme résultats</a:t>
            </a:r>
          </a:p>
          <a:p>
            <a:r>
              <a:rPr lang="fr-FR" dirty="0" smtClean="0">
                <a:solidFill>
                  <a:schemeClr val="bg1"/>
                </a:solidFill>
              </a:rPr>
              <a:t>de la mission Rosetta?</a:t>
            </a:r>
            <a:endParaRPr lang="fr-FR" dirty="0">
              <a:solidFill>
                <a:schemeClr val="bg1"/>
              </a:solidFill>
            </a:endParaRPr>
          </a:p>
        </p:txBody>
      </p:sp>
      <p:pic>
        <p:nvPicPr>
          <p:cNvPr id="4" name="Image 3" descr="Philae_on_the_comet_Front_view.jpg"/>
          <p:cNvPicPr>
            <a:picLocks noChangeAspect="1"/>
          </p:cNvPicPr>
          <p:nvPr/>
        </p:nvPicPr>
        <p:blipFill>
          <a:blip r:embed="rId3" cstate="print"/>
          <a:stretch>
            <a:fillRect/>
          </a:stretch>
        </p:blipFill>
        <p:spPr>
          <a:xfrm>
            <a:off x="539552" y="1556792"/>
            <a:ext cx="8057734" cy="4536504"/>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1754326"/>
          </a:xfrm>
          <a:prstGeom prst="rect">
            <a:avLst/>
          </a:prstGeom>
          <a:noFill/>
        </p:spPr>
        <p:txBody>
          <a:bodyPr wrap="square" rtlCol="0">
            <a:spAutoFit/>
          </a:bodyPr>
          <a:lstStyle/>
          <a:p>
            <a:r>
              <a:rPr lang="fr-FR" dirty="0" smtClean="0">
                <a:solidFill>
                  <a:schemeClr val="bg1"/>
                </a:solidFill>
              </a:rPr>
              <a:t>Les conditions d’observation idéales du noyau (à faible distance, à faible vitesse et durant une longue durée), ainsi que les analyses faites au sol sur le matériau cométaire même, vont permettre de confirmer ou infirmer les modèles et théories actuellement en cours concernant la formation du système solaire, les comètes et leur lien éventuel avec l’apparition de la vie sur Terre.</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26326" y="116633"/>
            <a:ext cx="9031220" cy="172819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Pourquoi la mission Rosetta est importante pour l’Europe ?</a:t>
            </a:r>
            <a:endParaRPr lang="fr-FR" dirty="0">
              <a:solidFill>
                <a:schemeClr val="bg1"/>
              </a:solidFill>
            </a:endParaRPr>
          </a:p>
        </p:txBody>
      </p:sp>
      <p:pic>
        <p:nvPicPr>
          <p:cNvPr id="4" name="Image 3" descr="Rosetta_s_mission_to_a_comet.jpg"/>
          <p:cNvPicPr>
            <a:picLocks noChangeAspect="1"/>
          </p:cNvPicPr>
          <p:nvPr/>
        </p:nvPicPr>
        <p:blipFill>
          <a:blip r:embed="rId3" cstate="print"/>
          <a:stretch>
            <a:fillRect/>
          </a:stretch>
        </p:blipFill>
        <p:spPr>
          <a:xfrm>
            <a:off x="1115616" y="1628800"/>
            <a:ext cx="6768752" cy="4835469"/>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1477328"/>
          </a:xfrm>
          <a:prstGeom prst="rect">
            <a:avLst/>
          </a:prstGeom>
          <a:noFill/>
        </p:spPr>
        <p:txBody>
          <a:bodyPr wrap="square" rtlCol="0">
            <a:spAutoFit/>
          </a:bodyPr>
          <a:lstStyle/>
          <a:p>
            <a:r>
              <a:rPr lang="fr-FR" dirty="0" smtClean="0">
                <a:solidFill>
                  <a:schemeClr val="bg1"/>
                </a:solidFill>
              </a:rPr>
              <a:t>La mission Giotto avait placé, en 1986, l’Europe au premier plan mondial en science cométaire.</a:t>
            </a:r>
          </a:p>
          <a:p>
            <a:r>
              <a:rPr lang="fr-FR" dirty="0" smtClean="0">
                <a:solidFill>
                  <a:schemeClr val="bg1"/>
                </a:solidFill>
              </a:rPr>
              <a:t>En réalisant deux premières mondiales (mise en orbite autour d’une comète et atterrissage sur son noyau), la mission Rosetta redonnera cette place à notre communauté scientifique.</a:t>
            </a:r>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4624"/>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Quelle est l’importance de l’atterrisseur Philae?</a:t>
            </a:r>
            <a:endParaRPr lang="fr-FR" dirty="0">
              <a:solidFill>
                <a:schemeClr val="bg1"/>
              </a:solidFill>
            </a:endParaRPr>
          </a:p>
        </p:txBody>
      </p:sp>
      <p:pic>
        <p:nvPicPr>
          <p:cNvPr id="5" name="Image 4" descr="Rosetta2_140121-AAP.JPG"/>
          <p:cNvPicPr>
            <a:picLocks noChangeAspect="1"/>
          </p:cNvPicPr>
          <p:nvPr/>
        </p:nvPicPr>
        <p:blipFill>
          <a:blip r:embed="rId3" cstate="print"/>
          <a:stretch>
            <a:fillRect/>
          </a:stretch>
        </p:blipFill>
        <p:spPr>
          <a:xfrm>
            <a:off x="395536" y="1772816"/>
            <a:ext cx="8136904" cy="4579043"/>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026" name="Picture 2" descr="C:\Documents and Settings\home\Bureau\DVD Mallette pédagogique Rosetta\Images Mission Rosetta\Les dernières images de Churyumov\Comet_on_3_August_2014.png"/>
          <p:cNvPicPr>
            <a:picLocks noChangeAspect="1" noChangeArrowheads="1"/>
          </p:cNvPicPr>
          <p:nvPr/>
        </p:nvPicPr>
        <p:blipFill>
          <a:blip r:embed="rId2" cstate="print"/>
          <a:srcRect/>
          <a:stretch>
            <a:fillRect/>
          </a:stretch>
        </p:blipFill>
        <p:spPr bwMode="auto">
          <a:xfrm rot="16200000">
            <a:off x="2851527" y="856377"/>
            <a:ext cx="6858000" cy="5145246"/>
          </a:xfrm>
          <a:prstGeom prst="rect">
            <a:avLst/>
          </a:prstGeom>
          <a:noFill/>
        </p:spPr>
      </p:pic>
      <p:sp>
        <p:nvSpPr>
          <p:cNvPr id="2" name="Titre 1"/>
          <p:cNvSpPr>
            <a:spLocks noGrp="1"/>
          </p:cNvSpPr>
          <p:nvPr>
            <p:ph type="title"/>
          </p:nvPr>
        </p:nvSpPr>
        <p:spPr>
          <a:xfrm>
            <a:off x="0" y="0"/>
            <a:ext cx="4617682" cy="663225"/>
          </a:xfrm>
        </p:spPr>
        <p:txBody>
          <a:bodyPr>
            <a:normAutofit/>
          </a:bodyPr>
          <a:lstStyle/>
          <a:p>
            <a:pPr algn="l"/>
            <a:r>
              <a:rPr lang="fr-FR" sz="2800" dirty="0" smtClean="0">
                <a:solidFill>
                  <a:srgbClr val="FFFF00"/>
                </a:solidFill>
                <a:latin typeface="HeldustryFTVBasic Regular" pitchFamily="2" charset="0"/>
              </a:rPr>
              <a:t>Choisir une question !</a:t>
            </a:r>
            <a:endParaRPr lang="fr-FR" sz="2800" dirty="0">
              <a:solidFill>
                <a:srgbClr val="FFFF00"/>
              </a:solidFill>
              <a:latin typeface="HeldustryFTVBasic Regular" pitchFamily="2" charset="0"/>
            </a:endParaRPr>
          </a:p>
        </p:txBody>
      </p:sp>
      <p:sp>
        <p:nvSpPr>
          <p:cNvPr id="4" name="Rectangle 3"/>
          <p:cNvSpPr/>
          <p:nvPr/>
        </p:nvSpPr>
        <p:spPr>
          <a:xfrm>
            <a:off x="611560" y="836712"/>
            <a:ext cx="8064896" cy="5355312"/>
          </a:xfrm>
          <a:prstGeom prst="rect">
            <a:avLst/>
          </a:prstGeom>
        </p:spPr>
        <p:txBody>
          <a:bodyPr wrap="square">
            <a:spAutoFit/>
          </a:bodyPr>
          <a:lstStyle/>
          <a:p>
            <a:r>
              <a:rPr lang="fr-FR" dirty="0" smtClean="0">
                <a:solidFill>
                  <a:schemeClr val="bg1"/>
                </a:solidFill>
                <a:hlinkClick r:id="rId3" action="ppaction://hlinksldjump"/>
              </a:rPr>
              <a:t>1</a:t>
            </a:r>
            <a:r>
              <a:rPr lang="fr-FR" dirty="0" smtClean="0">
                <a:solidFill>
                  <a:schemeClr val="bg1"/>
                </a:solidFill>
              </a:rPr>
              <a:t>		</a:t>
            </a:r>
            <a:r>
              <a:rPr lang="fr-FR" dirty="0" smtClean="0">
                <a:solidFill>
                  <a:schemeClr val="bg1"/>
                </a:solidFill>
                <a:hlinkClick r:id="rId4" action="ppaction://hlinksldjump"/>
              </a:rPr>
              <a:t>21</a:t>
            </a:r>
            <a:r>
              <a:rPr lang="fr-FR" dirty="0" smtClean="0">
                <a:solidFill>
                  <a:schemeClr val="bg1"/>
                </a:solidFill>
              </a:rPr>
              <a:t>						</a:t>
            </a:r>
          </a:p>
          <a:p>
            <a:r>
              <a:rPr lang="fr-FR" dirty="0" smtClean="0">
                <a:solidFill>
                  <a:schemeClr val="bg1"/>
                </a:solidFill>
                <a:hlinkClick r:id="rId5" action="ppaction://hlinksldjump"/>
              </a:rPr>
              <a:t>2</a:t>
            </a:r>
            <a:r>
              <a:rPr lang="fr-FR" dirty="0" smtClean="0">
                <a:solidFill>
                  <a:schemeClr val="bg1"/>
                </a:solidFill>
              </a:rPr>
              <a:t>		</a:t>
            </a:r>
            <a:r>
              <a:rPr lang="fr-FR" dirty="0" smtClean="0">
                <a:solidFill>
                  <a:schemeClr val="bg1"/>
                </a:solidFill>
                <a:hlinkClick r:id="rId4" action="ppaction://hlinksldjump"/>
              </a:rPr>
              <a:t>22</a:t>
            </a:r>
            <a:r>
              <a:rPr lang="fr-FR" dirty="0" smtClean="0">
                <a:solidFill>
                  <a:schemeClr val="bg1"/>
                </a:solidFill>
              </a:rPr>
              <a:t>						</a:t>
            </a:r>
          </a:p>
          <a:p>
            <a:r>
              <a:rPr lang="fr-FR" dirty="0" smtClean="0">
                <a:solidFill>
                  <a:schemeClr val="bg1"/>
                </a:solidFill>
                <a:hlinkClick r:id="rId6" action="ppaction://hlinksldjump"/>
              </a:rPr>
              <a:t>3</a:t>
            </a:r>
            <a:r>
              <a:rPr lang="fr-FR" dirty="0" smtClean="0">
                <a:solidFill>
                  <a:schemeClr val="bg1"/>
                </a:solidFill>
              </a:rPr>
              <a:t>		</a:t>
            </a:r>
            <a:r>
              <a:rPr lang="fr-FR" dirty="0" smtClean="0">
                <a:solidFill>
                  <a:schemeClr val="bg1"/>
                </a:solidFill>
                <a:hlinkClick r:id="rId7" action="ppaction://hlinksldjump"/>
              </a:rPr>
              <a:t>23</a:t>
            </a:r>
            <a:r>
              <a:rPr lang="fr-FR" dirty="0" smtClean="0">
                <a:solidFill>
                  <a:schemeClr val="bg1"/>
                </a:solidFill>
              </a:rPr>
              <a:t>						</a:t>
            </a:r>
          </a:p>
          <a:p>
            <a:r>
              <a:rPr lang="fr-FR" dirty="0" smtClean="0">
                <a:solidFill>
                  <a:schemeClr val="bg1"/>
                </a:solidFill>
                <a:hlinkClick r:id="rId8" action="ppaction://hlinksldjump"/>
              </a:rPr>
              <a:t>4</a:t>
            </a:r>
            <a:r>
              <a:rPr lang="fr-FR" dirty="0" smtClean="0">
                <a:solidFill>
                  <a:schemeClr val="bg1"/>
                </a:solidFill>
              </a:rPr>
              <a:t>		</a:t>
            </a:r>
            <a:r>
              <a:rPr lang="fr-FR" dirty="0" smtClean="0">
                <a:solidFill>
                  <a:schemeClr val="bg1"/>
                </a:solidFill>
                <a:hlinkClick r:id="rId9" action="ppaction://hlinksldjump"/>
              </a:rPr>
              <a:t>24</a:t>
            </a:r>
            <a:r>
              <a:rPr lang="fr-FR" dirty="0" smtClean="0">
                <a:solidFill>
                  <a:schemeClr val="bg1"/>
                </a:solidFill>
              </a:rPr>
              <a:t>						</a:t>
            </a:r>
          </a:p>
          <a:p>
            <a:r>
              <a:rPr lang="fr-FR" dirty="0" smtClean="0">
                <a:solidFill>
                  <a:schemeClr val="bg1"/>
                </a:solidFill>
                <a:hlinkClick r:id="rId10" action="ppaction://hlinksldjump"/>
              </a:rPr>
              <a:t>5</a:t>
            </a:r>
            <a:r>
              <a:rPr lang="fr-FR" dirty="0" smtClean="0">
                <a:solidFill>
                  <a:schemeClr val="bg1"/>
                </a:solidFill>
              </a:rPr>
              <a:t>		</a:t>
            </a:r>
            <a:r>
              <a:rPr lang="fr-FR" dirty="0" smtClean="0">
                <a:solidFill>
                  <a:schemeClr val="bg1"/>
                </a:solidFill>
                <a:hlinkClick r:id="rId11" action="ppaction://hlinksldjump"/>
              </a:rPr>
              <a:t>25</a:t>
            </a:r>
            <a:r>
              <a:rPr lang="fr-FR" dirty="0" smtClean="0">
                <a:solidFill>
                  <a:schemeClr val="bg1"/>
                </a:solidFill>
              </a:rPr>
              <a:t>						</a:t>
            </a:r>
          </a:p>
          <a:p>
            <a:r>
              <a:rPr lang="fr-FR" dirty="0" smtClean="0">
                <a:solidFill>
                  <a:schemeClr val="bg1"/>
                </a:solidFill>
                <a:hlinkClick r:id="rId12" action="ppaction://hlinksldjump"/>
              </a:rPr>
              <a:t>6</a:t>
            </a:r>
            <a:r>
              <a:rPr lang="fr-FR" dirty="0" smtClean="0">
                <a:solidFill>
                  <a:schemeClr val="bg1"/>
                </a:solidFill>
              </a:rPr>
              <a:t>		</a:t>
            </a:r>
            <a:r>
              <a:rPr lang="fr-FR" dirty="0" smtClean="0">
                <a:solidFill>
                  <a:schemeClr val="bg1"/>
                </a:solidFill>
                <a:hlinkClick r:id="rId9" action="ppaction://hlinksldjump"/>
              </a:rPr>
              <a:t>26</a:t>
            </a:r>
            <a:r>
              <a:rPr lang="fr-FR" dirty="0" smtClean="0">
                <a:solidFill>
                  <a:schemeClr val="bg1"/>
                </a:solidFill>
              </a:rPr>
              <a:t>						</a:t>
            </a:r>
          </a:p>
          <a:p>
            <a:r>
              <a:rPr lang="fr-FR" dirty="0" smtClean="0">
                <a:solidFill>
                  <a:schemeClr val="bg1"/>
                </a:solidFill>
                <a:hlinkClick r:id="rId13" action="ppaction://hlinksldjump"/>
              </a:rPr>
              <a:t>7</a:t>
            </a:r>
            <a:r>
              <a:rPr lang="fr-FR" dirty="0" smtClean="0">
                <a:solidFill>
                  <a:schemeClr val="bg1"/>
                </a:solidFill>
              </a:rPr>
              <a:t>		</a:t>
            </a:r>
            <a:r>
              <a:rPr lang="fr-FR" dirty="0" smtClean="0">
                <a:solidFill>
                  <a:schemeClr val="bg1"/>
                </a:solidFill>
                <a:hlinkClick r:id="rId14" action="ppaction://hlinksldjump"/>
              </a:rPr>
              <a:t>27</a:t>
            </a:r>
            <a:r>
              <a:rPr lang="fr-FR" dirty="0" smtClean="0">
                <a:solidFill>
                  <a:schemeClr val="bg1"/>
                </a:solidFill>
              </a:rPr>
              <a:t>						</a:t>
            </a:r>
          </a:p>
          <a:p>
            <a:r>
              <a:rPr lang="fr-FR" dirty="0" smtClean="0">
                <a:solidFill>
                  <a:schemeClr val="bg1"/>
                </a:solidFill>
                <a:hlinkClick r:id="rId15" action="ppaction://hlinksldjump"/>
              </a:rPr>
              <a:t>8</a:t>
            </a:r>
            <a:r>
              <a:rPr lang="fr-FR" dirty="0" smtClean="0">
                <a:solidFill>
                  <a:schemeClr val="bg1"/>
                </a:solidFill>
              </a:rPr>
              <a:t>		</a:t>
            </a:r>
            <a:r>
              <a:rPr lang="fr-FR" dirty="0" smtClean="0">
                <a:solidFill>
                  <a:schemeClr val="bg1"/>
                </a:solidFill>
                <a:hlinkClick r:id="rId16" action="ppaction://hlinksldjump"/>
              </a:rPr>
              <a:t>28</a:t>
            </a:r>
            <a:r>
              <a:rPr lang="fr-FR" dirty="0" smtClean="0">
                <a:solidFill>
                  <a:schemeClr val="bg1"/>
                </a:solidFill>
              </a:rPr>
              <a:t>						</a:t>
            </a:r>
          </a:p>
          <a:p>
            <a:r>
              <a:rPr lang="fr-FR" dirty="0" smtClean="0">
                <a:solidFill>
                  <a:schemeClr val="bg1"/>
                </a:solidFill>
                <a:hlinkClick r:id="rId17" action="ppaction://hlinksldjump"/>
              </a:rPr>
              <a:t>9</a:t>
            </a:r>
            <a:r>
              <a:rPr lang="fr-FR" dirty="0" smtClean="0">
                <a:solidFill>
                  <a:schemeClr val="bg1"/>
                </a:solidFill>
              </a:rPr>
              <a:t>		</a:t>
            </a:r>
            <a:r>
              <a:rPr lang="fr-FR" dirty="0" smtClean="0">
                <a:solidFill>
                  <a:schemeClr val="bg1"/>
                </a:solidFill>
                <a:hlinkClick r:id="rId18" action="ppaction://hlinksldjump"/>
              </a:rPr>
              <a:t>29</a:t>
            </a:r>
            <a:r>
              <a:rPr lang="fr-FR" dirty="0" smtClean="0">
                <a:solidFill>
                  <a:schemeClr val="bg1"/>
                </a:solidFill>
              </a:rPr>
              <a:t>						</a:t>
            </a:r>
          </a:p>
          <a:p>
            <a:r>
              <a:rPr lang="fr-FR" dirty="0" smtClean="0">
                <a:solidFill>
                  <a:schemeClr val="bg1"/>
                </a:solidFill>
                <a:hlinkClick r:id="rId19" action="ppaction://hlinksldjump"/>
              </a:rPr>
              <a:t>10</a:t>
            </a:r>
            <a:r>
              <a:rPr lang="fr-FR" dirty="0" smtClean="0">
                <a:solidFill>
                  <a:schemeClr val="bg1"/>
                </a:solidFill>
              </a:rPr>
              <a:t>		</a:t>
            </a:r>
            <a:r>
              <a:rPr lang="fr-FR" dirty="0" smtClean="0">
                <a:solidFill>
                  <a:schemeClr val="bg1"/>
                </a:solidFill>
                <a:hlinkClick r:id="rId20" action="ppaction://hlinksldjump"/>
              </a:rPr>
              <a:t>30</a:t>
            </a:r>
            <a:r>
              <a:rPr lang="fr-FR" dirty="0" smtClean="0">
                <a:solidFill>
                  <a:schemeClr val="bg1"/>
                </a:solidFill>
              </a:rPr>
              <a:t>						</a:t>
            </a:r>
          </a:p>
          <a:p>
            <a:r>
              <a:rPr lang="fr-FR" dirty="0" smtClean="0">
                <a:solidFill>
                  <a:schemeClr val="bg1"/>
                </a:solidFill>
                <a:hlinkClick r:id="rId21" action="ppaction://hlinksldjump"/>
              </a:rPr>
              <a:t>11</a:t>
            </a:r>
            <a:r>
              <a:rPr lang="fr-FR" dirty="0" smtClean="0">
                <a:solidFill>
                  <a:schemeClr val="bg1"/>
                </a:solidFill>
              </a:rPr>
              <a:t>		</a:t>
            </a:r>
            <a:r>
              <a:rPr lang="fr-FR" dirty="0" smtClean="0">
                <a:solidFill>
                  <a:schemeClr val="bg1"/>
                </a:solidFill>
                <a:hlinkClick r:id="rId22" action="ppaction://hlinksldjump"/>
              </a:rPr>
              <a:t>31</a:t>
            </a:r>
            <a:r>
              <a:rPr lang="fr-FR" dirty="0" smtClean="0">
                <a:solidFill>
                  <a:schemeClr val="bg1"/>
                </a:solidFill>
              </a:rPr>
              <a:t>		</a:t>
            </a:r>
          </a:p>
          <a:p>
            <a:r>
              <a:rPr lang="fr-FR" dirty="0" smtClean="0">
                <a:solidFill>
                  <a:schemeClr val="bg1"/>
                </a:solidFill>
                <a:hlinkClick r:id="rId23" action="ppaction://hlinksldjump"/>
              </a:rPr>
              <a:t>12</a:t>
            </a:r>
            <a:r>
              <a:rPr lang="fr-FR" dirty="0" smtClean="0">
                <a:solidFill>
                  <a:schemeClr val="bg1"/>
                </a:solidFill>
              </a:rPr>
              <a:t>		</a:t>
            </a:r>
            <a:r>
              <a:rPr lang="fr-FR" dirty="0" smtClean="0">
                <a:solidFill>
                  <a:schemeClr val="bg1"/>
                </a:solidFill>
                <a:hlinkClick r:id="rId24" action="ppaction://hlinksldjump"/>
              </a:rPr>
              <a:t>32</a:t>
            </a:r>
            <a:r>
              <a:rPr lang="fr-FR" dirty="0" smtClean="0">
                <a:solidFill>
                  <a:schemeClr val="bg1"/>
                </a:solidFill>
              </a:rPr>
              <a:t>		</a:t>
            </a:r>
          </a:p>
          <a:p>
            <a:r>
              <a:rPr lang="fr-FR" dirty="0" smtClean="0">
                <a:solidFill>
                  <a:schemeClr val="bg1"/>
                </a:solidFill>
                <a:hlinkClick r:id="rId25" action="ppaction://hlinksldjump"/>
              </a:rPr>
              <a:t>13</a:t>
            </a:r>
            <a:r>
              <a:rPr lang="fr-FR" dirty="0" smtClean="0">
                <a:solidFill>
                  <a:schemeClr val="bg1"/>
                </a:solidFill>
              </a:rPr>
              <a:t>				</a:t>
            </a:r>
          </a:p>
          <a:p>
            <a:r>
              <a:rPr lang="fr-FR" dirty="0" smtClean="0">
                <a:solidFill>
                  <a:schemeClr val="bg1"/>
                </a:solidFill>
                <a:hlinkClick r:id="rId26" action="ppaction://hlinksldjump"/>
              </a:rPr>
              <a:t>14</a:t>
            </a:r>
            <a:r>
              <a:rPr lang="fr-FR" dirty="0" smtClean="0">
                <a:solidFill>
                  <a:schemeClr val="bg1"/>
                </a:solidFill>
              </a:rPr>
              <a:t>				</a:t>
            </a:r>
          </a:p>
          <a:p>
            <a:r>
              <a:rPr lang="fr-FR" dirty="0" smtClean="0">
                <a:solidFill>
                  <a:schemeClr val="bg1"/>
                </a:solidFill>
                <a:hlinkClick r:id="rId27" action="ppaction://hlinksldjump"/>
              </a:rPr>
              <a:t>15</a:t>
            </a:r>
            <a:r>
              <a:rPr lang="fr-FR" dirty="0" smtClean="0">
                <a:solidFill>
                  <a:schemeClr val="bg1"/>
                </a:solidFill>
              </a:rPr>
              <a:t>				</a:t>
            </a:r>
          </a:p>
          <a:p>
            <a:r>
              <a:rPr lang="fr-FR" dirty="0" smtClean="0">
                <a:solidFill>
                  <a:schemeClr val="bg1"/>
                </a:solidFill>
                <a:hlinkClick r:id="rId28" action="ppaction://hlinksldjump"/>
              </a:rPr>
              <a:t>16</a:t>
            </a:r>
            <a:r>
              <a:rPr lang="fr-FR" dirty="0" smtClean="0">
                <a:solidFill>
                  <a:schemeClr val="bg1"/>
                </a:solidFill>
              </a:rPr>
              <a:t>						</a:t>
            </a:r>
          </a:p>
          <a:p>
            <a:r>
              <a:rPr lang="fr-FR" dirty="0" smtClean="0">
                <a:solidFill>
                  <a:schemeClr val="bg1"/>
                </a:solidFill>
                <a:hlinkClick r:id="rId29" action="ppaction://hlinksldjump"/>
              </a:rPr>
              <a:t>18</a:t>
            </a:r>
            <a:r>
              <a:rPr lang="fr-FR" dirty="0" smtClean="0">
                <a:solidFill>
                  <a:schemeClr val="bg1"/>
                </a:solidFill>
              </a:rPr>
              <a:t>						</a:t>
            </a:r>
          </a:p>
          <a:p>
            <a:r>
              <a:rPr lang="fr-FR" dirty="0" smtClean="0">
                <a:solidFill>
                  <a:schemeClr val="bg1"/>
                </a:solidFill>
                <a:hlinkClick r:id="rId30" action="ppaction://hlinksldjump"/>
              </a:rPr>
              <a:t>19</a:t>
            </a:r>
            <a:r>
              <a:rPr lang="fr-FR" dirty="0" smtClean="0">
                <a:solidFill>
                  <a:schemeClr val="bg1"/>
                </a:solidFill>
              </a:rPr>
              <a:t>						</a:t>
            </a:r>
          </a:p>
          <a:p>
            <a:r>
              <a:rPr lang="fr-FR" dirty="0" smtClean="0">
                <a:solidFill>
                  <a:schemeClr val="bg1"/>
                </a:solidFill>
                <a:hlinkClick r:id="rId30" action="ppaction://hlinksldjump"/>
              </a:rPr>
              <a:t>20</a:t>
            </a:r>
            <a:r>
              <a:rPr lang="fr-FR" dirty="0" smtClean="0">
                <a:solidFill>
                  <a:schemeClr val="bg1"/>
                </a:solidFill>
              </a:rPr>
              <a:t>						</a:t>
            </a:r>
          </a:p>
        </p:txBody>
      </p:sp>
    </p:spTree>
    <p:extLst>
      <p:ext uri="{BB962C8B-B14F-4D97-AF65-F5344CB8AC3E}">
        <p14:creationId xmlns:p14="http://schemas.microsoft.com/office/powerpoint/2010/main" val="22692797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1754326"/>
          </a:xfrm>
          <a:prstGeom prst="rect">
            <a:avLst/>
          </a:prstGeom>
          <a:noFill/>
        </p:spPr>
        <p:txBody>
          <a:bodyPr wrap="square" rtlCol="0">
            <a:spAutoFit/>
          </a:bodyPr>
          <a:lstStyle/>
          <a:p>
            <a:r>
              <a:rPr lang="fr-FR" dirty="0" smtClean="0">
                <a:solidFill>
                  <a:schemeClr val="bg1"/>
                </a:solidFill>
              </a:rPr>
              <a:t>L’atterrisseur va accéder à la « vérité terrain », ce qui va permettre d’effectuer des mesures inaccessibles à l’orbiteur mais aussi de calibrer ses instruments. En ce sens, l’atterrisseur et l’orbiteur sont complémentaires.</a:t>
            </a:r>
          </a:p>
          <a:p>
            <a:r>
              <a:rPr lang="fr-FR" dirty="0" smtClean="0">
                <a:solidFill>
                  <a:schemeClr val="bg1"/>
                </a:solidFill>
              </a:rPr>
              <a:t>Au total on peut considérer qu’environ 50% du retour scientifique sera acquis par l’atterrisseur.</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4624"/>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Quels sont les impacts du report de tir de janvier 2003 à février 2004?</a:t>
            </a:r>
            <a:endParaRPr lang="fr-FR" dirty="0">
              <a:solidFill>
                <a:schemeClr val="bg1"/>
              </a:solidFill>
            </a:endParaRPr>
          </a:p>
        </p:txBody>
      </p:sp>
      <p:pic>
        <p:nvPicPr>
          <p:cNvPr id="5" name="Image 4" descr="67PNucleus.jpg"/>
          <p:cNvPicPr>
            <a:picLocks noChangeAspect="1"/>
          </p:cNvPicPr>
          <p:nvPr/>
        </p:nvPicPr>
        <p:blipFill>
          <a:blip r:embed="rId3" cstate="print"/>
          <a:stretch>
            <a:fillRect/>
          </a:stretch>
        </p:blipFill>
        <p:spPr>
          <a:xfrm>
            <a:off x="1907704" y="1556792"/>
            <a:ext cx="5448300" cy="4762500"/>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2862322"/>
          </a:xfrm>
          <a:prstGeom prst="rect">
            <a:avLst/>
          </a:prstGeom>
          <a:noFill/>
        </p:spPr>
        <p:txBody>
          <a:bodyPr wrap="square" rtlCol="0">
            <a:spAutoFit/>
          </a:bodyPr>
          <a:lstStyle/>
          <a:p>
            <a:r>
              <a:rPr lang="fr-FR" dirty="0" smtClean="0">
                <a:solidFill>
                  <a:schemeClr val="bg1"/>
                </a:solidFill>
              </a:rPr>
              <a:t>Le report du tir a conduit à trouver une nouvelle comète cible satisfaisant les contraintes scientifiques mais aussi techniques. Après examen des diverses possibilités, la comète </a:t>
            </a:r>
            <a:r>
              <a:rPr lang="fr-FR" dirty="0" err="1" smtClean="0">
                <a:solidFill>
                  <a:schemeClr val="bg1"/>
                </a:solidFill>
              </a:rPr>
              <a:t>Churyumov</a:t>
            </a:r>
            <a:r>
              <a:rPr lang="fr-FR" dirty="0" smtClean="0">
                <a:solidFill>
                  <a:schemeClr val="bg1"/>
                </a:solidFill>
              </a:rPr>
              <a:t> </a:t>
            </a:r>
            <a:r>
              <a:rPr lang="fr-FR" dirty="0" err="1" smtClean="0">
                <a:solidFill>
                  <a:schemeClr val="bg1"/>
                </a:solidFill>
              </a:rPr>
              <a:t>Gerasimenko</a:t>
            </a:r>
            <a:r>
              <a:rPr lang="fr-FR" dirty="0" smtClean="0">
                <a:solidFill>
                  <a:schemeClr val="bg1"/>
                </a:solidFill>
              </a:rPr>
              <a:t> a été retenue.</a:t>
            </a:r>
          </a:p>
          <a:p>
            <a:r>
              <a:rPr lang="fr-FR" dirty="0" smtClean="0">
                <a:solidFill>
                  <a:schemeClr val="bg1"/>
                </a:solidFill>
              </a:rPr>
              <a:t>Le profil de mission, pour atteindre cette nouvelle cible, a dû également être revu et c’est ainsi que la phase de croisière est passée à 10 ans et fait appel à 4 assistances gravitationnelles (3 fois la Terre, 1 fois Mars).</a:t>
            </a:r>
          </a:p>
          <a:p>
            <a:r>
              <a:rPr lang="fr-FR" dirty="0" smtClean="0">
                <a:solidFill>
                  <a:schemeClr val="bg1"/>
                </a:solidFill>
              </a:rPr>
              <a:t>Enfin, la nouvelle comète étant plus volumineuse, donc probablement plus massive, la séquence de séparation de l’atterrisseur a été revue (altitude de séparation plus basse) et son système d’atterrissage a été amélioré pour le rendre plus stable.</a:t>
            </a:r>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4624"/>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Pourquoi la comète cible</a:t>
            </a:r>
          </a:p>
          <a:p>
            <a:r>
              <a:rPr lang="fr-FR" dirty="0" smtClean="0">
                <a:solidFill>
                  <a:schemeClr val="bg1"/>
                </a:solidFill>
              </a:rPr>
              <a:t>porte-t-elle ce nom ?</a:t>
            </a:r>
          </a:p>
        </p:txBody>
      </p:sp>
      <p:pic>
        <p:nvPicPr>
          <p:cNvPr id="5" name="Image 4" descr="Comet_on_16_August_a.jpg"/>
          <p:cNvPicPr>
            <a:picLocks noChangeAspect="1"/>
          </p:cNvPicPr>
          <p:nvPr/>
        </p:nvPicPr>
        <p:blipFill>
          <a:blip r:embed="rId3" cstate="print"/>
          <a:stretch>
            <a:fillRect/>
          </a:stretch>
        </p:blipFill>
        <p:spPr>
          <a:xfrm>
            <a:off x="1907704" y="1484784"/>
            <a:ext cx="5195416" cy="5195416"/>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1200329"/>
          </a:xfrm>
          <a:prstGeom prst="rect">
            <a:avLst/>
          </a:prstGeom>
          <a:noFill/>
        </p:spPr>
        <p:txBody>
          <a:bodyPr wrap="square" rtlCol="0">
            <a:spAutoFit/>
          </a:bodyPr>
          <a:lstStyle/>
          <a:p>
            <a:r>
              <a:rPr lang="fr-FR" dirty="0" err="1" smtClean="0">
                <a:solidFill>
                  <a:schemeClr val="bg1"/>
                </a:solidFill>
              </a:rPr>
              <a:t>Churyumov</a:t>
            </a:r>
            <a:r>
              <a:rPr lang="fr-FR" dirty="0" smtClean="0">
                <a:solidFill>
                  <a:schemeClr val="bg1"/>
                </a:solidFill>
              </a:rPr>
              <a:t> </a:t>
            </a:r>
            <a:r>
              <a:rPr lang="fr-FR" dirty="0" err="1" smtClean="0">
                <a:solidFill>
                  <a:schemeClr val="bg1"/>
                </a:solidFill>
              </a:rPr>
              <a:t>Gerasimenko</a:t>
            </a:r>
            <a:r>
              <a:rPr lang="fr-FR" dirty="0" smtClean="0">
                <a:solidFill>
                  <a:schemeClr val="bg1"/>
                </a:solidFill>
              </a:rPr>
              <a:t> correspond aux noms des 2 astronomes ukrainiens qui l’ont découverte en 1969. Elle est la 67</a:t>
            </a:r>
            <a:r>
              <a:rPr lang="fr-FR" baseline="30000" dirty="0" smtClean="0">
                <a:solidFill>
                  <a:schemeClr val="bg1"/>
                </a:solidFill>
              </a:rPr>
              <a:t>ème</a:t>
            </a:r>
            <a:r>
              <a:rPr lang="fr-FR" dirty="0" smtClean="0">
                <a:solidFill>
                  <a:schemeClr val="bg1"/>
                </a:solidFill>
              </a:rPr>
              <a:t> comète périodique connue.</a:t>
            </a:r>
          </a:p>
          <a:p>
            <a:endParaRPr lang="fr-FR" dirty="0" smtClean="0">
              <a:solidFill>
                <a:schemeClr val="bg1"/>
              </a:solidFill>
            </a:endParaRP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27384"/>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Pourquoi avoir choisi la comète </a:t>
            </a:r>
            <a:r>
              <a:rPr lang="fr-FR" dirty="0" err="1" smtClean="0">
                <a:solidFill>
                  <a:schemeClr val="bg1"/>
                </a:solidFill>
              </a:rPr>
              <a:t>Churyumov</a:t>
            </a:r>
            <a:r>
              <a:rPr lang="fr-FR" dirty="0" smtClean="0">
                <a:solidFill>
                  <a:schemeClr val="bg1"/>
                </a:solidFill>
              </a:rPr>
              <a:t> </a:t>
            </a:r>
            <a:r>
              <a:rPr lang="fr-FR" dirty="0" err="1" smtClean="0">
                <a:solidFill>
                  <a:schemeClr val="bg1"/>
                </a:solidFill>
              </a:rPr>
              <a:t>Gerasimenko</a:t>
            </a:r>
            <a:r>
              <a:rPr lang="fr-FR" dirty="0" smtClean="0">
                <a:solidFill>
                  <a:schemeClr val="bg1"/>
                </a:solidFill>
              </a:rPr>
              <a:t> ?</a:t>
            </a:r>
            <a:endParaRPr lang="fr-FR" dirty="0">
              <a:solidFill>
                <a:schemeClr val="bg1"/>
              </a:solidFill>
            </a:endParaRPr>
          </a:p>
        </p:txBody>
      </p:sp>
      <p:pic>
        <p:nvPicPr>
          <p:cNvPr id="5" name="Image 4" descr="Comet_on_5_September_2014.jpg"/>
          <p:cNvPicPr>
            <a:picLocks noChangeAspect="1"/>
          </p:cNvPicPr>
          <p:nvPr/>
        </p:nvPicPr>
        <p:blipFill>
          <a:blip r:embed="rId3" cstate="print"/>
          <a:stretch>
            <a:fillRect/>
          </a:stretch>
        </p:blipFill>
        <p:spPr>
          <a:xfrm>
            <a:off x="1979712" y="1556792"/>
            <a:ext cx="4896544" cy="4896544"/>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1124744"/>
            <a:ext cx="7632848" cy="3416320"/>
          </a:xfrm>
          <a:prstGeom prst="rect">
            <a:avLst/>
          </a:prstGeom>
          <a:noFill/>
        </p:spPr>
        <p:txBody>
          <a:bodyPr wrap="square" rtlCol="0">
            <a:spAutoFit/>
          </a:bodyPr>
          <a:lstStyle/>
          <a:p>
            <a:r>
              <a:rPr lang="fr-FR" dirty="0" smtClean="0">
                <a:solidFill>
                  <a:schemeClr val="bg1"/>
                </a:solidFill>
              </a:rPr>
              <a:t>Le choix de la comète cible est contraint par des exigences techniques provenant du satellite (distance mini et max vis-à-vis du soleil, carburant), du lanceur (conditions d’injection en orbite de libération et masse du satellite) mais aussi par l’intérêt scientifique. Dans l’échelle de temps considérée (tir en 2003/2005), seules 2 candidates étaient possibles : la comète </a:t>
            </a:r>
            <a:r>
              <a:rPr lang="fr-FR" dirty="0" err="1" smtClean="0">
                <a:solidFill>
                  <a:schemeClr val="bg1"/>
                </a:solidFill>
              </a:rPr>
              <a:t>Wirtanen</a:t>
            </a:r>
            <a:r>
              <a:rPr lang="fr-FR" dirty="0" smtClean="0">
                <a:solidFill>
                  <a:schemeClr val="bg1"/>
                </a:solidFill>
              </a:rPr>
              <a:t>, retenue initialement pour le tir en 2003 et la comète </a:t>
            </a:r>
            <a:r>
              <a:rPr lang="fr-FR" dirty="0" err="1" smtClean="0">
                <a:solidFill>
                  <a:schemeClr val="bg1"/>
                </a:solidFill>
              </a:rPr>
              <a:t>Churyumov</a:t>
            </a:r>
            <a:r>
              <a:rPr lang="fr-FR" dirty="0" smtClean="0">
                <a:solidFill>
                  <a:schemeClr val="bg1"/>
                </a:solidFill>
              </a:rPr>
              <a:t> </a:t>
            </a:r>
            <a:r>
              <a:rPr lang="fr-FR" dirty="0" err="1" smtClean="0">
                <a:solidFill>
                  <a:schemeClr val="bg1"/>
                </a:solidFill>
              </a:rPr>
              <a:t>Gerasimenko</a:t>
            </a:r>
            <a:r>
              <a:rPr lang="fr-FR" dirty="0" smtClean="0">
                <a:solidFill>
                  <a:schemeClr val="bg1"/>
                </a:solidFill>
              </a:rPr>
              <a:t>, pour un tir en 2004 ou 2005</a:t>
            </a:r>
            <a:r>
              <a:rPr lang="fr-FR" dirty="0" smtClean="0">
                <a:solidFill>
                  <a:schemeClr val="bg1"/>
                </a:solidFill>
              </a:rPr>
              <a:t>.</a:t>
            </a:r>
          </a:p>
          <a:p>
            <a:endParaRPr lang="fr-FR" dirty="0">
              <a:solidFill>
                <a:schemeClr val="bg1"/>
              </a:solidFill>
            </a:endParaRPr>
          </a:p>
          <a:p>
            <a:r>
              <a:rPr lang="fr-FR" dirty="0" smtClean="0">
                <a:solidFill>
                  <a:schemeClr val="bg1"/>
                </a:solidFill>
              </a:rPr>
              <a:t>La </a:t>
            </a:r>
            <a:r>
              <a:rPr lang="fr-FR" dirty="0" smtClean="0">
                <a:solidFill>
                  <a:schemeClr val="bg1"/>
                </a:solidFill>
              </a:rPr>
              <a:t>mission vers la comète </a:t>
            </a:r>
            <a:r>
              <a:rPr lang="fr-FR" dirty="0" err="1" smtClean="0">
                <a:solidFill>
                  <a:schemeClr val="bg1"/>
                </a:solidFill>
              </a:rPr>
              <a:t>Churyumov</a:t>
            </a:r>
            <a:r>
              <a:rPr lang="fr-FR" dirty="0" smtClean="0">
                <a:solidFill>
                  <a:schemeClr val="bg1"/>
                </a:solidFill>
              </a:rPr>
              <a:t> </a:t>
            </a:r>
            <a:r>
              <a:rPr lang="fr-FR" dirty="0" err="1" smtClean="0">
                <a:solidFill>
                  <a:schemeClr val="bg1"/>
                </a:solidFill>
              </a:rPr>
              <a:t>Gerasimenko</a:t>
            </a:r>
            <a:r>
              <a:rPr lang="fr-FR" dirty="0" smtClean="0">
                <a:solidFill>
                  <a:schemeClr val="bg1"/>
                </a:solidFill>
              </a:rPr>
              <a:t> a été finalement choisie car elle permet d’être lancée sur Ariane 5 et offrait une seconde opportunité de tir en 2005.</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4624"/>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Pourquoi le lancement a-t-il lieu dans une période limitée ?</a:t>
            </a:r>
            <a:endParaRPr lang="fr-FR" dirty="0">
              <a:solidFill>
                <a:schemeClr val="bg1"/>
              </a:solidFill>
            </a:endParaRPr>
          </a:p>
        </p:txBody>
      </p:sp>
      <p:pic>
        <p:nvPicPr>
          <p:cNvPr id="5" name="Image 4" descr="Rosetta_orbiting_Comet_67P_Churyumov-Gerasimenko.jpg"/>
          <p:cNvPicPr>
            <a:picLocks noChangeAspect="1"/>
          </p:cNvPicPr>
          <p:nvPr/>
        </p:nvPicPr>
        <p:blipFill>
          <a:blip r:embed="rId3" cstate="print"/>
          <a:stretch>
            <a:fillRect/>
          </a:stretch>
        </p:blipFill>
        <p:spPr>
          <a:xfrm>
            <a:off x="1475656" y="1556792"/>
            <a:ext cx="6432715" cy="4824536"/>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1124744"/>
            <a:ext cx="7632848" cy="2031325"/>
          </a:xfrm>
          <a:prstGeom prst="rect">
            <a:avLst/>
          </a:prstGeom>
          <a:noFill/>
        </p:spPr>
        <p:txBody>
          <a:bodyPr wrap="square" rtlCol="0">
            <a:spAutoFit/>
          </a:bodyPr>
          <a:lstStyle/>
          <a:p>
            <a:r>
              <a:rPr lang="fr-FR" dirty="0" smtClean="0">
                <a:solidFill>
                  <a:schemeClr val="bg1"/>
                </a:solidFill>
              </a:rPr>
              <a:t>Les conditions de rendez-vous avec la comète et les planètes survolées pour les </a:t>
            </a:r>
            <a:r>
              <a:rPr lang="fr-FR" dirty="0" err="1" smtClean="0">
                <a:solidFill>
                  <a:schemeClr val="bg1"/>
                </a:solidFill>
              </a:rPr>
              <a:t>assistances</a:t>
            </a:r>
            <a:r>
              <a:rPr lang="fr-FR" dirty="0" smtClean="0">
                <a:solidFill>
                  <a:schemeClr val="bg1"/>
                </a:solidFill>
              </a:rPr>
              <a:t> gravitationnelles sont très précises. Il faut donc attendre un positionnement relatif idéal entre la Terre, Mars et la comète cible, ce qui  a définit le créneau de tir entre le 26/02 et le 17/03. Il faut, dans ce créneau, attendre l’heure qui est optimale en fonction du pas de tir considéré et</a:t>
            </a:r>
          </a:p>
          <a:p>
            <a:r>
              <a:rPr lang="fr-FR" dirty="0" smtClean="0">
                <a:solidFill>
                  <a:schemeClr val="bg1"/>
                </a:solidFill>
              </a:rPr>
              <a:t>de la rotation de la Terre.</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4624"/>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Pourquoi le voyage est-il si long ?</a:t>
            </a:r>
            <a:endParaRPr lang="fr-FR" dirty="0">
              <a:solidFill>
                <a:schemeClr val="bg1"/>
              </a:solidFill>
            </a:endParaRPr>
          </a:p>
        </p:txBody>
      </p:sp>
      <p:pic>
        <p:nvPicPr>
          <p:cNvPr id="5" name="Image 4" descr="rosetta_orbit_landing.jpg"/>
          <p:cNvPicPr>
            <a:picLocks noChangeAspect="1"/>
          </p:cNvPicPr>
          <p:nvPr/>
        </p:nvPicPr>
        <p:blipFill>
          <a:blip r:embed="rId3" cstate="print"/>
          <a:stretch>
            <a:fillRect/>
          </a:stretch>
        </p:blipFill>
        <p:spPr>
          <a:xfrm>
            <a:off x="683568" y="1124744"/>
            <a:ext cx="7848872" cy="4518007"/>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3995936" y="1772816"/>
            <a:ext cx="4989602" cy="288032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Pourquoi étudier les comètes ?</a:t>
            </a:r>
          </a:p>
          <a:p>
            <a:pPr algn="l"/>
            <a:endParaRPr lang="fr-FR" dirty="0" smtClean="0">
              <a:solidFill>
                <a:schemeClr val="bg1"/>
              </a:solidFill>
            </a:endParaRPr>
          </a:p>
          <a:p>
            <a:pPr algn="l"/>
            <a:endParaRPr lang="fr-FR" dirty="0">
              <a:solidFill>
                <a:schemeClr val="bg1"/>
              </a:solidFill>
            </a:endParaRPr>
          </a:p>
        </p:txBody>
      </p:sp>
      <p:pic>
        <p:nvPicPr>
          <p:cNvPr id="2050" name="Picture 2" descr="D:\BUREAU\CNES ROSETTA Malle péda\DOCUMENTS\Images mission Rosetta\Comètes\Halebopp031197.jpg"/>
          <p:cNvPicPr>
            <a:picLocks noChangeAspect="1" noChangeArrowheads="1"/>
          </p:cNvPicPr>
          <p:nvPr/>
        </p:nvPicPr>
        <p:blipFill>
          <a:blip r:embed="rId3" cstate="print"/>
          <a:srcRect/>
          <a:stretch>
            <a:fillRect/>
          </a:stretch>
        </p:blipFill>
        <p:spPr bwMode="auto">
          <a:xfrm rot="16200000">
            <a:off x="-270538" y="1574794"/>
            <a:ext cx="4752528" cy="3564396"/>
          </a:xfrm>
          <a:prstGeom prst="rect">
            <a:avLst/>
          </a:prstGeom>
          <a:noFill/>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83568" y="1844824"/>
            <a:ext cx="7632848" cy="1754326"/>
          </a:xfrm>
          <a:prstGeom prst="rect">
            <a:avLst/>
          </a:prstGeom>
          <a:noFill/>
        </p:spPr>
        <p:txBody>
          <a:bodyPr wrap="square" rtlCol="0">
            <a:spAutoFit/>
          </a:bodyPr>
          <a:lstStyle/>
          <a:p>
            <a:r>
              <a:rPr lang="fr-FR" dirty="0" smtClean="0">
                <a:solidFill>
                  <a:schemeClr val="bg1"/>
                </a:solidFill>
              </a:rPr>
              <a:t>Les techniques actuelles de propulsion ne permettent pas de prendre une trajectoire plus directe et donc plus courte. De ce fait, il est nécessaire de profiter du champ de gravité de la Terre et de Mars pour modifier la trajectoire « naturellement ». Cette stratégie impose de faire plusieurs orbites autour du soleil, ce qui allonge la mission.</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4624"/>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4000" dirty="0" smtClean="0">
                <a:solidFill>
                  <a:schemeClr val="bg1"/>
                </a:solidFill>
              </a:rPr>
              <a:t>Comment être certain qu’après 10 ans de voyage tout fonctionne correctement?</a:t>
            </a:r>
            <a:endParaRPr lang="fr-FR" sz="4000" dirty="0">
              <a:solidFill>
                <a:schemeClr val="bg1"/>
              </a:solidFill>
            </a:endParaRPr>
          </a:p>
        </p:txBody>
      </p:sp>
      <p:pic>
        <p:nvPicPr>
          <p:cNvPr id="5" name="Image 4" descr="rosetta_spacecraft.jpg"/>
          <p:cNvPicPr>
            <a:picLocks noChangeAspect="1"/>
          </p:cNvPicPr>
          <p:nvPr/>
        </p:nvPicPr>
        <p:blipFill>
          <a:blip r:embed="rId3" cstate="print"/>
          <a:stretch>
            <a:fillRect/>
          </a:stretch>
        </p:blipFill>
        <p:spPr>
          <a:xfrm>
            <a:off x="1115616" y="1412776"/>
            <a:ext cx="7020272" cy="5064152"/>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1124744"/>
            <a:ext cx="7632848" cy="2308324"/>
          </a:xfrm>
          <a:prstGeom prst="rect">
            <a:avLst/>
          </a:prstGeom>
          <a:noFill/>
        </p:spPr>
        <p:txBody>
          <a:bodyPr wrap="square" rtlCol="0">
            <a:spAutoFit/>
          </a:bodyPr>
          <a:lstStyle/>
          <a:p>
            <a:r>
              <a:rPr lang="fr-FR" dirty="0" smtClean="0">
                <a:solidFill>
                  <a:schemeClr val="bg1"/>
                </a:solidFill>
              </a:rPr>
              <a:t>Des durées de mission de 10 ans sont maintenant très courantes (un satellite de</a:t>
            </a:r>
          </a:p>
          <a:p>
            <a:r>
              <a:rPr lang="fr-FR" dirty="0" smtClean="0">
                <a:solidFill>
                  <a:schemeClr val="bg1"/>
                </a:solidFill>
              </a:rPr>
              <a:t>télécommunications a couramment une durée de vie supérieure).</a:t>
            </a:r>
          </a:p>
          <a:p>
            <a:r>
              <a:rPr lang="fr-FR" dirty="0" smtClean="0">
                <a:solidFill>
                  <a:schemeClr val="bg1"/>
                </a:solidFill>
              </a:rPr>
              <a:t>Pour augmenter la probabilité de bon fonctionnement du satellite, il sera mis en phase d’hibernation lorsque ce sera possible (procédure déjà expérimentée sur la sonde Giotto).</a:t>
            </a:r>
          </a:p>
          <a:p>
            <a:r>
              <a:rPr lang="fr-FR" dirty="0" smtClean="0">
                <a:solidFill>
                  <a:schemeClr val="bg1"/>
                </a:solidFill>
              </a:rPr>
              <a:t>Enfin, pour conserver les informations requises pour les opérations, un plan spécifique de maintien de la connaissance a été mis en œuvre avec les équipes de conception et de développement.</a:t>
            </a:r>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txBox="1">
            <a:spLocks/>
          </p:cNvSpPr>
          <p:nvPr/>
        </p:nvSpPr>
        <p:spPr>
          <a:xfrm>
            <a:off x="26326" y="44625"/>
            <a:ext cx="9031220" cy="158417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Pourquoi la mission Rosetta</a:t>
            </a:r>
          </a:p>
          <a:p>
            <a:r>
              <a:rPr lang="fr-FR" dirty="0" smtClean="0">
                <a:solidFill>
                  <a:schemeClr val="bg1"/>
                </a:solidFill>
              </a:rPr>
              <a:t>est-elle difficile?</a:t>
            </a:r>
            <a:endParaRPr lang="fr-FR" dirty="0">
              <a:solidFill>
                <a:schemeClr val="bg1"/>
              </a:solidFill>
            </a:endParaRPr>
          </a:p>
        </p:txBody>
      </p:sp>
      <p:pic>
        <p:nvPicPr>
          <p:cNvPr id="4" name="Image 3" descr="Rosetta_Europe_s_comet_chaser.jpg"/>
          <p:cNvPicPr>
            <a:picLocks noChangeAspect="1"/>
          </p:cNvPicPr>
          <p:nvPr/>
        </p:nvPicPr>
        <p:blipFill>
          <a:blip r:embed="rId3" cstate="print"/>
          <a:stretch>
            <a:fillRect/>
          </a:stretch>
        </p:blipFill>
        <p:spPr>
          <a:xfrm>
            <a:off x="467544" y="1700808"/>
            <a:ext cx="8172400" cy="4735793"/>
          </a:xfrm>
          <a:prstGeom prst="rect">
            <a:avLst/>
          </a:prstGeom>
        </p:spPr>
      </p:pic>
    </p:spTree>
    <p:extLst>
      <p:ext uri="{BB962C8B-B14F-4D97-AF65-F5344CB8AC3E}">
        <p14:creationId xmlns:p14="http://schemas.microsoft.com/office/powerpoint/2010/main" val="31138095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39552" y="2348880"/>
            <a:ext cx="7632848" cy="1200329"/>
          </a:xfrm>
          <a:prstGeom prst="rect">
            <a:avLst/>
          </a:prstGeom>
          <a:noFill/>
        </p:spPr>
        <p:txBody>
          <a:bodyPr wrap="square" rtlCol="0">
            <a:spAutoFit/>
          </a:bodyPr>
          <a:lstStyle/>
          <a:p>
            <a:r>
              <a:rPr lang="fr-FR" dirty="0" smtClean="0">
                <a:solidFill>
                  <a:schemeClr val="bg1"/>
                </a:solidFill>
              </a:rPr>
              <a:t>Se poser sur une comète de 5 km de diamètre à ½ milliard de km de la Terre représente la même performance que se poser sur un endroit précis d’une pièce de 1 centime d’euro posée à Berlin alors que vous êtes à </a:t>
            </a:r>
            <a:r>
              <a:rPr lang="fr-FR" dirty="0" smtClean="0">
                <a:solidFill>
                  <a:schemeClr val="bg1"/>
                </a:solidFill>
              </a:rPr>
              <a:t>Paris !</a:t>
            </a:r>
            <a:endParaRPr lang="fr-FR" dirty="0" smtClean="0">
              <a:solidFill>
                <a:schemeClr val="bg1"/>
              </a:solidFill>
            </a:endParaRP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26326" y="44624"/>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Quelles sont les difficultés techniques de la mission Rosetta qu’il a fallu résoudre ?</a:t>
            </a:r>
            <a:endParaRPr lang="fr-FR" dirty="0">
              <a:solidFill>
                <a:schemeClr val="bg1"/>
              </a:solidFill>
            </a:endParaRPr>
          </a:p>
        </p:txBody>
      </p:sp>
      <p:pic>
        <p:nvPicPr>
          <p:cNvPr id="4" name="Image 3" descr="Rosetta.jpg"/>
          <p:cNvPicPr>
            <a:picLocks noChangeAspect="1"/>
          </p:cNvPicPr>
          <p:nvPr/>
        </p:nvPicPr>
        <p:blipFill>
          <a:blip r:embed="rId3" cstate="print"/>
          <a:stretch>
            <a:fillRect/>
          </a:stretch>
        </p:blipFill>
        <p:spPr>
          <a:xfrm>
            <a:off x="323528" y="2420888"/>
            <a:ext cx="8388424" cy="3179119"/>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764704"/>
            <a:ext cx="7776864" cy="5078313"/>
          </a:xfrm>
          <a:prstGeom prst="rect">
            <a:avLst/>
          </a:prstGeom>
          <a:noFill/>
        </p:spPr>
        <p:txBody>
          <a:bodyPr wrap="square" rtlCol="0">
            <a:spAutoFit/>
          </a:bodyPr>
          <a:lstStyle/>
          <a:p>
            <a:r>
              <a:rPr lang="fr-FR" b="1" dirty="0" smtClean="0">
                <a:solidFill>
                  <a:schemeClr val="bg1"/>
                </a:solidFill>
              </a:rPr>
              <a:t>Pour le satellite principal </a:t>
            </a:r>
            <a:r>
              <a:rPr lang="fr-FR" dirty="0" smtClean="0">
                <a:solidFill>
                  <a:schemeClr val="bg1"/>
                </a:solidFill>
              </a:rPr>
              <a:t>(l’orbiteur), les 2 principales difficultés techniques proviennent des distances. </a:t>
            </a:r>
            <a:endParaRPr lang="fr-FR" dirty="0" smtClean="0">
              <a:solidFill>
                <a:schemeClr val="bg1"/>
              </a:solidFill>
            </a:endParaRPr>
          </a:p>
          <a:p>
            <a:r>
              <a:rPr lang="fr-FR" dirty="0" smtClean="0">
                <a:solidFill>
                  <a:schemeClr val="bg1"/>
                </a:solidFill>
              </a:rPr>
              <a:t>&gt; </a:t>
            </a:r>
            <a:r>
              <a:rPr lang="fr-FR" u="sng" dirty="0" smtClean="0">
                <a:solidFill>
                  <a:schemeClr val="bg1"/>
                </a:solidFill>
              </a:rPr>
              <a:t>Vis-à-vis </a:t>
            </a:r>
            <a:r>
              <a:rPr lang="fr-FR" u="sng" dirty="0" smtClean="0">
                <a:solidFill>
                  <a:schemeClr val="bg1"/>
                </a:solidFill>
              </a:rPr>
              <a:t>du soleil </a:t>
            </a:r>
            <a:r>
              <a:rPr lang="fr-FR" dirty="0" smtClean="0">
                <a:solidFill>
                  <a:schemeClr val="bg1"/>
                </a:solidFill>
              </a:rPr>
              <a:t>(un peu moins d’un milliard de km) : des cellules solaires et des éléments de contrôle thermique spécifiques ont dû être développés pour cette mission. </a:t>
            </a:r>
          </a:p>
          <a:p>
            <a:r>
              <a:rPr lang="fr-FR" dirty="0" smtClean="0">
                <a:solidFill>
                  <a:schemeClr val="bg1"/>
                </a:solidFill>
              </a:rPr>
              <a:t>&gt; </a:t>
            </a:r>
            <a:r>
              <a:rPr lang="fr-FR" u="sng" dirty="0" smtClean="0">
                <a:solidFill>
                  <a:schemeClr val="bg1"/>
                </a:solidFill>
              </a:rPr>
              <a:t>Vis-à-vis </a:t>
            </a:r>
            <a:r>
              <a:rPr lang="fr-FR" u="sng" dirty="0" smtClean="0">
                <a:solidFill>
                  <a:schemeClr val="bg1"/>
                </a:solidFill>
              </a:rPr>
              <a:t>de la Terre </a:t>
            </a:r>
            <a:r>
              <a:rPr lang="fr-FR" dirty="0" smtClean="0">
                <a:solidFill>
                  <a:schemeClr val="bg1"/>
                </a:solidFill>
              </a:rPr>
              <a:t>: les communications sont très critiques, en débit comme en temps de propagation (plus de 30 minutes), et nécessitent donc un satellite très autonome</a:t>
            </a:r>
            <a:r>
              <a:rPr lang="fr-FR" dirty="0" smtClean="0">
                <a:solidFill>
                  <a:schemeClr val="bg1"/>
                </a:solidFill>
              </a:rPr>
              <a:t>.</a:t>
            </a:r>
          </a:p>
          <a:p>
            <a:endParaRPr lang="fr-FR" dirty="0" smtClean="0">
              <a:solidFill>
                <a:schemeClr val="bg1"/>
              </a:solidFill>
            </a:endParaRPr>
          </a:p>
          <a:p>
            <a:r>
              <a:rPr lang="fr-FR" b="1" dirty="0" smtClean="0">
                <a:solidFill>
                  <a:schemeClr val="bg1"/>
                </a:solidFill>
              </a:rPr>
              <a:t>Pour l’atterrisseur</a:t>
            </a:r>
            <a:r>
              <a:rPr lang="fr-FR" dirty="0" smtClean="0">
                <a:solidFill>
                  <a:schemeClr val="bg1"/>
                </a:solidFill>
              </a:rPr>
              <a:t>, la difficulté majeure a été d’avoir une conception permettant de s’accommoder d’une large gamme de caractéristiques du noyau (en dureté, période de rotation, dégazage …). En conséquence, pour une même fonction essentielle, plusieurs solutions techniques différentes ont dû être implantées, chacune avec une gamme d’adaptation optimale, mais dont l’enveloppe assure une large robustesse (exemples : l’énergie est fournie par des piles, des batteries et des cellules solaires ; le dispositif d’atterrissage fait appel à des</a:t>
            </a:r>
          </a:p>
          <a:p>
            <a:r>
              <a:rPr lang="fr-FR" dirty="0" smtClean="0">
                <a:solidFill>
                  <a:schemeClr val="bg1"/>
                </a:solidFill>
              </a:rPr>
              <a:t>jambes, un amortisseur, 2 ancres et une tuyère).</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4625"/>
            <a:ext cx="9031220" cy="158417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 s’est -il passé après le</a:t>
            </a:r>
          </a:p>
          <a:p>
            <a:r>
              <a:rPr lang="fr-FR" dirty="0" smtClean="0">
                <a:solidFill>
                  <a:schemeClr val="bg1"/>
                </a:solidFill>
              </a:rPr>
              <a:t>lancement de Rosetta ?</a:t>
            </a:r>
            <a:endParaRPr lang="fr-FR" dirty="0">
              <a:solidFill>
                <a:schemeClr val="bg1"/>
              </a:solidFill>
            </a:endParaRPr>
          </a:p>
        </p:txBody>
      </p:sp>
      <p:pic>
        <p:nvPicPr>
          <p:cNvPr id="6" name="Image 5" descr="rosetta_orbit_landing.jpg"/>
          <p:cNvPicPr>
            <a:picLocks noChangeAspect="1"/>
          </p:cNvPicPr>
          <p:nvPr/>
        </p:nvPicPr>
        <p:blipFill>
          <a:blip r:embed="rId3" cstate="print"/>
          <a:stretch>
            <a:fillRect/>
          </a:stretch>
        </p:blipFill>
        <p:spPr>
          <a:xfrm>
            <a:off x="395536" y="1628800"/>
            <a:ext cx="8280920" cy="4766705"/>
          </a:xfrm>
          <a:prstGeom prst="rect">
            <a:avLst/>
          </a:prstGeom>
        </p:spPr>
      </p:pic>
    </p:spTree>
    <p:extLst>
      <p:ext uri="{BB962C8B-B14F-4D97-AF65-F5344CB8AC3E}">
        <p14:creationId xmlns:p14="http://schemas.microsoft.com/office/powerpoint/2010/main" val="278263654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67544" y="764704"/>
            <a:ext cx="7848872" cy="4801314"/>
          </a:xfrm>
          <a:prstGeom prst="rect">
            <a:avLst/>
          </a:prstGeom>
          <a:noFill/>
        </p:spPr>
        <p:txBody>
          <a:bodyPr wrap="square" rtlCol="0">
            <a:spAutoFit/>
          </a:bodyPr>
          <a:lstStyle/>
          <a:p>
            <a:r>
              <a:rPr lang="fr-FR" dirty="0" smtClean="0">
                <a:solidFill>
                  <a:schemeClr val="bg1"/>
                </a:solidFill>
              </a:rPr>
              <a:t>Après sa séparation avec le lanceur, l’orbiteur Rosetta effectue automatiquement un pointage vers le soleil pour lui permettre de déployer ses panneaux solaires et générer ainsi sa propre puissance.</a:t>
            </a:r>
          </a:p>
          <a:p>
            <a:r>
              <a:rPr lang="fr-FR" dirty="0" smtClean="0">
                <a:solidFill>
                  <a:schemeClr val="bg1"/>
                </a:solidFill>
              </a:rPr>
              <a:t>Les diverses chaînes fonctionnelles du satellite, y compris l’atterrisseur, sont</a:t>
            </a:r>
          </a:p>
          <a:p>
            <a:r>
              <a:rPr lang="fr-FR" dirty="0" smtClean="0">
                <a:solidFill>
                  <a:schemeClr val="bg1"/>
                </a:solidFill>
              </a:rPr>
              <a:t>progressivement placées en configuration de vol et testées. Cette phase dite de    « recette en vol » dure jusqu’à la fin 2004.</a:t>
            </a:r>
          </a:p>
          <a:p>
            <a:endParaRPr lang="fr-FR" dirty="0" smtClean="0">
              <a:solidFill>
                <a:schemeClr val="bg1"/>
              </a:solidFill>
            </a:endParaRPr>
          </a:p>
          <a:p>
            <a:r>
              <a:rPr lang="fr-FR" dirty="0" smtClean="0">
                <a:solidFill>
                  <a:schemeClr val="bg1"/>
                </a:solidFill>
              </a:rPr>
              <a:t>- </a:t>
            </a:r>
            <a:r>
              <a:rPr lang="fr-FR" dirty="0" smtClean="0">
                <a:solidFill>
                  <a:schemeClr val="bg1"/>
                </a:solidFill>
              </a:rPr>
              <a:t>En </a:t>
            </a:r>
            <a:r>
              <a:rPr lang="fr-FR" dirty="0" smtClean="0">
                <a:solidFill>
                  <a:schemeClr val="bg1"/>
                </a:solidFill>
              </a:rPr>
              <a:t>janvier </a:t>
            </a:r>
            <a:r>
              <a:rPr lang="fr-FR" dirty="0" smtClean="0">
                <a:solidFill>
                  <a:schemeClr val="bg1"/>
                </a:solidFill>
              </a:rPr>
              <a:t>2005 : </a:t>
            </a:r>
            <a:r>
              <a:rPr lang="fr-FR" dirty="0" smtClean="0">
                <a:solidFill>
                  <a:schemeClr val="bg1"/>
                </a:solidFill>
              </a:rPr>
              <a:t>le satellite passe à proximité de la Terre où il effectue une assistance gravitationnelle le dirigeant vers Mars.</a:t>
            </a:r>
          </a:p>
          <a:p>
            <a:r>
              <a:rPr lang="fr-FR" dirty="0" smtClean="0">
                <a:solidFill>
                  <a:schemeClr val="bg1"/>
                </a:solidFill>
              </a:rPr>
              <a:t>- En </a:t>
            </a:r>
            <a:r>
              <a:rPr lang="fr-FR" dirty="0" smtClean="0">
                <a:solidFill>
                  <a:schemeClr val="bg1"/>
                </a:solidFill>
              </a:rPr>
              <a:t>février 2007 : assistance gravitationnelle de Mars</a:t>
            </a:r>
          </a:p>
          <a:p>
            <a:r>
              <a:rPr lang="fr-FR" dirty="0" smtClean="0">
                <a:solidFill>
                  <a:schemeClr val="bg1"/>
                </a:solidFill>
              </a:rPr>
              <a:t>- En </a:t>
            </a:r>
            <a:r>
              <a:rPr lang="fr-FR" dirty="0" smtClean="0">
                <a:solidFill>
                  <a:schemeClr val="bg1"/>
                </a:solidFill>
              </a:rPr>
              <a:t>novembre 2007 : deuxième assistance gravitationnelle de la Terre</a:t>
            </a:r>
          </a:p>
          <a:p>
            <a:r>
              <a:rPr lang="fr-FR" dirty="0" smtClean="0">
                <a:solidFill>
                  <a:schemeClr val="bg1"/>
                </a:solidFill>
              </a:rPr>
              <a:t>- En </a:t>
            </a:r>
            <a:r>
              <a:rPr lang="fr-FR" dirty="0" smtClean="0">
                <a:solidFill>
                  <a:schemeClr val="bg1"/>
                </a:solidFill>
              </a:rPr>
              <a:t>septembre 2008 : survol de l'astéroïde </a:t>
            </a:r>
            <a:r>
              <a:rPr lang="fr-FR" dirty="0" err="1" smtClean="0">
                <a:solidFill>
                  <a:schemeClr val="bg1"/>
                </a:solidFill>
              </a:rPr>
              <a:t>Šteins</a:t>
            </a:r>
            <a:endParaRPr lang="fr-FR" dirty="0" smtClean="0">
              <a:solidFill>
                <a:schemeClr val="bg1"/>
              </a:solidFill>
            </a:endParaRPr>
          </a:p>
          <a:p>
            <a:r>
              <a:rPr lang="fr-FR" dirty="0" smtClean="0">
                <a:solidFill>
                  <a:schemeClr val="bg1"/>
                </a:solidFill>
              </a:rPr>
              <a:t>- En </a:t>
            </a:r>
            <a:r>
              <a:rPr lang="fr-FR" dirty="0" smtClean="0">
                <a:solidFill>
                  <a:schemeClr val="bg1"/>
                </a:solidFill>
              </a:rPr>
              <a:t>novembre 2009 : troisième et dernière assistance gravitationnelle de la Terre </a:t>
            </a:r>
          </a:p>
          <a:p>
            <a:r>
              <a:rPr lang="fr-FR" dirty="0" smtClean="0">
                <a:solidFill>
                  <a:schemeClr val="bg1"/>
                </a:solidFill>
              </a:rPr>
              <a:t>- En </a:t>
            </a:r>
            <a:r>
              <a:rPr lang="fr-FR" dirty="0" smtClean="0">
                <a:solidFill>
                  <a:schemeClr val="bg1"/>
                </a:solidFill>
              </a:rPr>
              <a:t>juillet </a:t>
            </a:r>
            <a:r>
              <a:rPr lang="fr-FR" dirty="0" smtClean="0">
                <a:solidFill>
                  <a:schemeClr val="bg1"/>
                </a:solidFill>
              </a:rPr>
              <a:t>2010 : </a:t>
            </a:r>
            <a:r>
              <a:rPr lang="fr-FR" dirty="0" smtClean="0">
                <a:solidFill>
                  <a:schemeClr val="bg1"/>
                </a:solidFill>
              </a:rPr>
              <a:t>survol de l’astéroïde </a:t>
            </a:r>
            <a:r>
              <a:rPr lang="fr-FR" dirty="0" err="1" smtClean="0">
                <a:solidFill>
                  <a:schemeClr val="bg1"/>
                </a:solidFill>
              </a:rPr>
              <a:t>Lutétia</a:t>
            </a:r>
            <a:endParaRPr lang="fr-FR" dirty="0" smtClean="0">
              <a:solidFill>
                <a:schemeClr val="bg1"/>
              </a:solidFill>
            </a:endParaRPr>
          </a:p>
          <a:p>
            <a:r>
              <a:rPr lang="fr-FR" dirty="0" smtClean="0">
                <a:solidFill>
                  <a:schemeClr val="bg1"/>
                </a:solidFill>
              </a:rPr>
              <a:t>- En </a:t>
            </a:r>
            <a:r>
              <a:rPr lang="fr-FR" dirty="0" smtClean="0">
                <a:solidFill>
                  <a:schemeClr val="bg1"/>
                </a:solidFill>
              </a:rPr>
              <a:t>aout 2014 </a:t>
            </a:r>
            <a:r>
              <a:rPr lang="fr-FR" dirty="0" smtClean="0">
                <a:solidFill>
                  <a:schemeClr val="bg1"/>
                </a:solidFill>
              </a:rPr>
              <a:t>: mise </a:t>
            </a:r>
            <a:r>
              <a:rPr lang="fr-FR" dirty="0" smtClean="0">
                <a:solidFill>
                  <a:schemeClr val="bg1"/>
                </a:solidFill>
              </a:rPr>
              <a:t>en orbite autour de la comète</a:t>
            </a:r>
          </a:p>
          <a:p>
            <a:endParaRPr lang="fr-FR" dirty="0" smtClean="0">
              <a:solidFill>
                <a:schemeClr val="bg1"/>
              </a:solidFill>
            </a:endParaRP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26326" y="60417"/>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Combien a coûté la mission Rosetta?</a:t>
            </a:r>
            <a:endParaRPr lang="fr-FR" dirty="0">
              <a:solidFill>
                <a:schemeClr val="bg1"/>
              </a:solidFill>
            </a:endParaRPr>
          </a:p>
        </p:txBody>
      </p:sp>
      <p:pic>
        <p:nvPicPr>
          <p:cNvPr id="4" name="Image 3" descr="First_detection_of_water_vapour.jpg"/>
          <p:cNvPicPr>
            <a:picLocks noChangeAspect="1"/>
          </p:cNvPicPr>
          <p:nvPr/>
        </p:nvPicPr>
        <p:blipFill>
          <a:blip r:embed="rId3" cstate="print"/>
          <a:stretch>
            <a:fillRect/>
          </a:stretch>
        </p:blipFill>
        <p:spPr>
          <a:xfrm>
            <a:off x="0" y="1143214"/>
            <a:ext cx="9144000" cy="5714786"/>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83568" y="2132856"/>
            <a:ext cx="7632848" cy="1754326"/>
          </a:xfrm>
          <a:prstGeom prst="rect">
            <a:avLst/>
          </a:prstGeom>
          <a:noFill/>
        </p:spPr>
        <p:txBody>
          <a:bodyPr wrap="square" rtlCol="0">
            <a:spAutoFit/>
          </a:bodyPr>
          <a:lstStyle/>
          <a:p>
            <a:r>
              <a:rPr lang="fr-FR" dirty="0" smtClean="0">
                <a:solidFill>
                  <a:schemeClr val="bg1"/>
                </a:solidFill>
              </a:rPr>
              <a:t>Les comètes sont des vestiges de la formation du système solaire, il y a 4,5 milliards d’années.</a:t>
            </a:r>
          </a:p>
          <a:p>
            <a:r>
              <a:rPr lang="fr-FR" dirty="0" smtClean="0">
                <a:solidFill>
                  <a:schemeClr val="bg1"/>
                </a:solidFill>
              </a:rPr>
              <a:t>Les étudier permet de remonter dans le temps et accéder ainsi aux conditions initiales. Leur noyau paraissant essentiellement composé d’eau et de molécules carbonées, un lien avec la vie est également suspecté.</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923330"/>
          </a:xfrm>
          <a:prstGeom prst="rect">
            <a:avLst/>
          </a:prstGeom>
          <a:noFill/>
        </p:spPr>
        <p:txBody>
          <a:bodyPr wrap="square" rtlCol="0">
            <a:spAutoFit/>
          </a:bodyPr>
          <a:lstStyle/>
          <a:p>
            <a:r>
              <a:rPr lang="fr-FR" dirty="0" smtClean="0">
                <a:solidFill>
                  <a:schemeClr val="bg1"/>
                </a:solidFill>
              </a:rPr>
              <a:t>Le budget global de la mission, tout compris, est d’environ 1 milliard d’euros, dont près de 20 % fourni par la France.</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26326" y="188641"/>
            <a:ext cx="9031220" cy="158417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Quel a été le rôle du CNES dans la mission Rosetta?</a:t>
            </a:r>
            <a:endParaRPr lang="fr-FR" dirty="0">
              <a:solidFill>
                <a:schemeClr val="bg1"/>
              </a:solidFill>
            </a:endParaRPr>
          </a:p>
        </p:txBody>
      </p:sp>
      <p:pic>
        <p:nvPicPr>
          <p:cNvPr id="4" name="Image 3" descr="Rosetta_spacecraft (1).jpg"/>
          <p:cNvPicPr>
            <a:picLocks noChangeAspect="1"/>
          </p:cNvPicPr>
          <p:nvPr/>
        </p:nvPicPr>
        <p:blipFill>
          <a:blip r:embed="rId3" cstate="print"/>
          <a:stretch>
            <a:fillRect/>
          </a:stretch>
        </p:blipFill>
        <p:spPr>
          <a:xfrm>
            <a:off x="1331640" y="1700808"/>
            <a:ext cx="6552728" cy="4726884"/>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39552" y="2132856"/>
            <a:ext cx="7632848" cy="2585323"/>
          </a:xfrm>
          <a:prstGeom prst="rect">
            <a:avLst/>
          </a:prstGeom>
          <a:noFill/>
        </p:spPr>
        <p:txBody>
          <a:bodyPr wrap="square" rtlCol="0">
            <a:spAutoFit/>
          </a:bodyPr>
          <a:lstStyle/>
          <a:p>
            <a:r>
              <a:rPr lang="fr-FR" dirty="0" smtClean="0">
                <a:solidFill>
                  <a:schemeClr val="bg1"/>
                </a:solidFill>
              </a:rPr>
              <a:t>Au travers de la contribution nationale au budget de l’Agence Spatiale Européenne, l’industrie française a participé à la réalisation de l’orbiteur Rosetta (EADS </a:t>
            </a:r>
            <a:r>
              <a:rPr lang="fr-FR" dirty="0" err="1" smtClean="0">
                <a:solidFill>
                  <a:schemeClr val="bg1"/>
                </a:solidFill>
              </a:rPr>
              <a:t>Astrium</a:t>
            </a:r>
            <a:r>
              <a:rPr lang="fr-FR" dirty="0" smtClean="0">
                <a:solidFill>
                  <a:schemeClr val="bg1"/>
                </a:solidFill>
              </a:rPr>
              <a:t>, Thomson tubes …) et du lanceur (Arianespace, EADS </a:t>
            </a:r>
            <a:r>
              <a:rPr lang="fr-FR" dirty="0" err="1" smtClean="0">
                <a:solidFill>
                  <a:schemeClr val="bg1"/>
                </a:solidFill>
              </a:rPr>
              <a:t>Launcher</a:t>
            </a:r>
            <a:r>
              <a:rPr lang="fr-FR" dirty="0" smtClean="0">
                <a:solidFill>
                  <a:schemeClr val="bg1"/>
                </a:solidFill>
              </a:rPr>
              <a:t>, SNECMA …).</a:t>
            </a:r>
          </a:p>
          <a:p>
            <a:r>
              <a:rPr lang="fr-FR" dirty="0" smtClean="0">
                <a:solidFill>
                  <a:schemeClr val="bg1"/>
                </a:solidFill>
              </a:rPr>
              <a:t>De plus, le CNRS et le CNES ont coopéré pour fournir des instruments de la charge utile scientifique.</a:t>
            </a:r>
          </a:p>
          <a:p>
            <a:r>
              <a:rPr lang="fr-FR" dirty="0" smtClean="0">
                <a:solidFill>
                  <a:schemeClr val="bg1"/>
                </a:solidFill>
              </a:rPr>
              <a:t>Enfin, avec 10 autres partenaires, le CNES a conçu, développé et testé l’atterrisseur Philae qui sera opéré à l’avenir en partie depuis le centre spatial de Toulouse.</a:t>
            </a:r>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332657"/>
            <a:ext cx="9117674" cy="86409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4000" dirty="0" smtClean="0">
                <a:solidFill>
                  <a:schemeClr val="bg1"/>
                </a:solidFill>
              </a:rPr>
              <a:t>Qu’est-ce que la pression de radiation?</a:t>
            </a:r>
            <a:endParaRPr lang="fr-FR" sz="4000" dirty="0">
              <a:solidFill>
                <a:schemeClr val="bg1"/>
              </a:solidFill>
            </a:endParaRPr>
          </a:p>
        </p:txBody>
      </p:sp>
      <p:pic>
        <p:nvPicPr>
          <p:cNvPr id="5" name="Image 4" descr="071112_p17_f6_web.jpg"/>
          <p:cNvPicPr>
            <a:picLocks noChangeAspect="1"/>
          </p:cNvPicPr>
          <p:nvPr/>
        </p:nvPicPr>
        <p:blipFill>
          <a:blip r:embed="rId3" cstate="print"/>
          <a:stretch>
            <a:fillRect/>
          </a:stretch>
        </p:blipFill>
        <p:spPr>
          <a:xfrm>
            <a:off x="1043608" y="1052736"/>
            <a:ext cx="7200800" cy="5323523"/>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1477328"/>
          </a:xfrm>
          <a:prstGeom prst="rect">
            <a:avLst/>
          </a:prstGeom>
          <a:noFill/>
        </p:spPr>
        <p:txBody>
          <a:bodyPr wrap="square" rtlCol="0">
            <a:spAutoFit/>
          </a:bodyPr>
          <a:lstStyle/>
          <a:p>
            <a:r>
              <a:rPr lang="fr-FR" dirty="0" smtClean="0">
                <a:solidFill>
                  <a:schemeClr val="bg1"/>
                </a:solidFill>
              </a:rPr>
              <a:t>Lorsqu’un photon (particule de lumière) vient frapper une surface, il exerce une pression sur celle-ci, un peu à l’image du vent dans une voile. La pression de radiation exercée par le Soleil oriente la queue des comètes en direction opposée à celui-ci.</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26326" y="116633"/>
            <a:ext cx="9031220" cy="108012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Qu’est-ce que le vent solaire ?</a:t>
            </a:r>
            <a:endParaRPr lang="fr-FR" dirty="0">
              <a:solidFill>
                <a:schemeClr val="bg1"/>
              </a:solidFill>
            </a:endParaRPr>
          </a:p>
        </p:txBody>
      </p:sp>
      <p:pic>
        <p:nvPicPr>
          <p:cNvPr id="4" name="Image 3" descr="comete.jpg"/>
          <p:cNvPicPr>
            <a:picLocks noChangeAspect="1"/>
          </p:cNvPicPr>
          <p:nvPr/>
        </p:nvPicPr>
        <p:blipFill>
          <a:blip r:embed="rId3" cstate="print"/>
          <a:stretch>
            <a:fillRect/>
          </a:stretch>
        </p:blipFill>
        <p:spPr>
          <a:xfrm>
            <a:off x="683568" y="1052736"/>
            <a:ext cx="7632848" cy="5359874"/>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1477328"/>
          </a:xfrm>
          <a:prstGeom prst="rect">
            <a:avLst/>
          </a:prstGeom>
          <a:noFill/>
        </p:spPr>
        <p:txBody>
          <a:bodyPr wrap="square" rtlCol="0">
            <a:spAutoFit/>
          </a:bodyPr>
          <a:lstStyle/>
          <a:p>
            <a:r>
              <a:rPr lang="fr-FR" dirty="0" smtClean="0">
                <a:solidFill>
                  <a:schemeClr val="bg1"/>
                </a:solidFill>
              </a:rPr>
              <a:t>Le vent solaire est constitué de particules chargées -principalement des protons, des électrons et des noyaux d’hélium - qui s’échappent de la couronne solaire à raison de 2 millions de tonnes par seconde et à la vitesse moyenne de 400 km/s .</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26326" y="116632"/>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dirty="0" smtClean="0">
                <a:solidFill>
                  <a:schemeClr val="bg1"/>
                </a:solidFill>
              </a:rPr>
              <a:t>Qu’est-ce qu’une molécule organique?</a:t>
            </a:r>
            <a:endParaRPr lang="fr-FR" dirty="0">
              <a:solidFill>
                <a:schemeClr val="bg1"/>
              </a:solidFill>
            </a:endParaRPr>
          </a:p>
        </p:txBody>
      </p:sp>
      <p:pic>
        <p:nvPicPr>
          <p:cNvPr id="5" name="Image 4" descr="RTX17LPM.jpg"/>
          <p:cNvPicPr>
            <a:picLocks noChangeAspect="1"/>
          </p:cNvPicPr>
          <p:nvPr/>
        </p:nvPicPr>
        <p:blipFill>
          <a:blip r:embed="rId3" cstate="print"/>
          <a:stretch>
            <a:fillRect/>
          </a:stretch>
        </p:blipFill>
        <p:spPr>
          <a:xfrm>
            <a:off x="899592" y="1052736"/>
            <a:ext cx="7668344" cy="5527781"/>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1477328"/>
          </a:xfrm>
          <a:prstGeom prst="rect">
            <a:avLst/>
          </a:prstGeom>
          <a:noFill/>
        </p:spPr>
        <p:txBody>
          <a:bodyPr wrap="square" rtlCol="0">
            <a:spAutoFit/>
          </a:bodyPr>
          <a:lstStyle/>
          <a:p>
            <a:r>
              <a:rPr lang="fr-FR" dirty="0" smtClean="0">
                <a:solidFill>
                  <a:schemeClr val="bg1"/>
                </a:solidFill>
              </a:rPr>
              <a:t>Les acides aminés, briques élémentaires de la vie terrestre sont des molécules organiques. Celles-ci sont constituées principalement de 4 éléments qui sont : le carbone, l’hydrogène, l’oxygène et l’azote. Ces molécules sont notamment porteuses de l’information génétique (ADN).</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26326" y="60417"/>
            <a:ext cx="9031220" cy="992319"/>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Qu’est-ce que le plasma?</a:t>
            </a:r>
            <a:endParaRPr lang="fr-FR" dirty="0">
              <a:solidFill>
                <a:schemeClr val="bg1"/>
              </a:solidFill>
            </a:endParaRPr>
          </a:p>
        </p:txBody>
      </p:sp>
      <p:pic>
        <p:nvPicPr>
          <p:cNvPr id="4" name="Image 3" descr="Halebopp031197.jpg"/>
          <p:cNvPicPr>
            <a:picLocks noChangeAspect="1"/>
          </p:cNvPicPr>
          <p:nvPr/>
        </p:nvPicPr>
        <p:blipFill>
          <a:blip r:embed="rId3" cstate="print"/>
          <a:stretch>
            <a:fillRect/>
          </a:stretch>
        </p:blipFill>
        <p:spPr>
          <a:xfrm>
            <a:off x="1043608" y="908720"/>
            <a:ext cx="7272808" cy="5454606"/>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04665"/>
            <a:ext cx="9031220" cy="100811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A  quoi ressemble une comète ?</a:t>
            </a:r>
            <a:endParaRPr lang="fr-FR" dirty="0">
              <a:solidFill>
                <a:schemeClr val="bg1"/>
              </a:solidFill>
            </a:endParaRPr>
          </a:p>
        </p:txBody>
      </p:sp>
      <p:pic>
        <p:nvPicPr>
          <p:cNvPr id="5" name="Image 4" descr="1280px-Comet_McNaught_at_Paranal.jpg"/>
          <p:cNvPicPr>
            <a:picLocks noChangeAspect="1"/>
          </p:cNvPicPr>
          <p:nvPr/>
        </p:nvPicPr>
        <p:blipFill>
          <a:blip r:embed="rId3" cstate="print"/>
          <a:stretch>
            <a:fillRect/>
          </a:stretch>
        </p:blipFill>
        <p:spPr>
          <a:xfrm>
            <a:off x="899592" y="1412776"/>
            <a:ext cx="7164288" cy="4768729"/>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1477328"/>
          </a:xfrm>
          <a:prstGeom prst="rect">
            <a:avLst/>
          </a:prstGeom>
          <a:noFill/>
        </p:spPr>
        <p:txBody>
          <a:bodyPr wrap="square" rtlCol="0">
            <a:spAutoFit/>
          </a:bodyPr>
          <a:lstStyle/>
          <a:p>
            <a:r>
              <a:rPr lang="fr-FR" dirty="0" smtClean="0">
                <a:solidFill>
                  <a:schemeClr val="bg1"/>
                </a:solidFill>
              </a:rPr>
              <a:t>Les trois états «ordinaires» de la matière sont : le solide, le liquide et le gaz. Le plasma, considéré comme le quatrième état, est un gaz d’électrons et d’ions portés à haute température. Rare sur Terre, c’est l’état le plus communément observé dans l’Univers.</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0" y="332656"/>
            <a:ext cx="9031220" cy="172819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 sont les aventures</a:t>
            </a:r>
          </a:p>
          <a:p>
            <a:r>
              <a:rPr lang="fr-FR" dirty="0" smtClean="0">
                <a:solidFill>
                  <a:schemeClr val="bg1"/>
                </a:solidFill>
              </a:rPr>
              <a:t>d’Hector </a:t>
            </a:r>
            <a:r>
              <a:rPr lang="fr-FR" dirty="0" err="1" smtClean="0">
                <a:solidFill>
                  <a:schemeClr val="bg1"/>
                </a:solidFill>
              </a:rPr>
              <a:t>Servadac</a:t>
            </a:r>
            <a:r>
              <a:rPr lang="fr-FR" dirty="0" smtClean="0">
                <a:solidFill>
                  <a:schemeClr val="bg1"/>
                </a:solidFill>
              </a:rPr>
              <a:t> ?</a:t>
            </a:r>
            <a:endParaRPr lang="fr-FR" dirty="0">
              <a:solidFill>
                <a:schemeClr val="bg1"/>
              </a:solidFill>
            </a:endParaRPr>
          </a:p>
        </p:txBody>
      </p:sp>
      <p:pic>
        <p:nvPicPr>
          <p:cNvPr id="4" name="Image 3" descr="epoxi-hartley.jpg"/>
          <p:cNvPicPr>
            <a:picLocks noChangeAspect="1"/>
          </p:cNvPicPr>
          <p:nvPr/>
        </p:nvPicPr>
        <p:blipFill>
          <a:blip r:embed="rId3" cstate="print"/>
          <a:stretch>
            <a:fillRect/>
          </a:stretch>
        </p:blipFill>
        <p:spPr>
          <a:xfrm>
            <a:off x="1763688" y="1844824"/>
            <a:ext cx="5728921" cy="4772279"/>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83568" y="1412776"/>
            <a:ext cx="7632848" cy="3416320"/>
          </a:xfrm>
          <a:prstGeom prst="rect">
            <a:avLst/>
          </a:prstGeom>
          <a:noFill/>
        </p:spPr>
        <p:txBody>
          <a:bodyPr wrap="square" rtlCol="0">
            <a:spAutoFit/>
          </a:bodyPr>
          <a:lstStyle/>
          <a:p>
            <a:r>
              <a:rPr lang="fr-FR" dirty="0" smtClean="0">
                <a:solidFill>
                  <a:schemeClr val="bg1"/>
                </a:solidFill>
              </a:rPr>
              <a:t>Ce «voyage extraordinaire» écrit par Jules Verne décrit l’excursion interplanétaire du professeur </a:t>
            </a:r>
            <a:r>
              <a:rPr lang="fr-FR" dirty="0" err="1" smtClean="0">
                <a:solidFill>
                  <a:schemeClr val="bg1"/>
                </a:solidFill>
              </a:rPr>
              <a:t>Palmyrin</a:t>
            </a:r>
            <a:r>
              <a:rPr lang="fr-FR" dirty="0" smtClean="0">
                <a:solidFill>
                  <a:schemeClr val="bg1"/>
                </a:solidFill>
              </a:rPr>
              <a:t> Rosette et de ses compagnons d’infortune, enlevés de la surface de la Terre par le noyau d’une comète. Une comète dont il avait déterminé les paramètres et à qui il avait donné le</a:t>
            </a:r>
          </a:p>
          <a:p>
            <a:r>
              <a:rPr lang="fr-FR" dirty="0" smtClean="0">
                <a:solidFill>
                  <a:schemeClr val="bg1"/>
                </a:solidFill>
              </a:rPr>
              <a:t>nom de Gallia, après avoir hésité entre </a:t>
            </a:r>
            <a:r>
              <a:rPr lang="fr-FR" dirty="0" err="1" smtClean="0">
                <a:solidFill>
                  <a:schemeClr val="bg1"/>
                </a:solidFill>
              </a:rPr>
              <a:t>Palmyra</a:t>
            </a:r>
            <a:r>
              <a:rPr lang="fr-FR" dirty="0" smtClean="0">
                <a:solidFill>
                  <a:schemeClr val="bg1"/>
                </a:solidFill>
              </a:rPr>
              <a:t> et Rosetta ! Après un circuit de 2 ans , la comète revient frôler la Terre et ses habitants en profitent pour regagner notre planète.</a:t>
            </a:r>
          </a:p>
          <a:p>
            <a:r>
              <a:rPr lang="fr-FR" dirty="0" smtClean="0">
                <a:solidFill>
                  <a:schemeClr val="bg1"/>
                </a:solidFill>
              </a:rPr>
              <a:t>Et, bien que cela puisse troubler ou surprendre, la mission Rosetta ne doit absolument pas son nom à cette aventure.</a:t>
            </a:r>
          </a:p>
          <a:p>
            <a:endParaRPr lang="fr-FR" dirty="0" smtClean="0">
              <a:solidFill>
                <a:schemeClr val="bg1"/>
              </a:solidFill>
            </a:endParaRPr>
          </a:p>
          <a:p>
            <a:r>
              <a:rPr lang="fr-FR" i="1" dirty="0" smtClean="0">
                <a:solidFill>
                  <a:schemeClr val="bg1"/>
                </a:solidFill>
              </a:rPr>
              <a:t>Hector </a:t>
            </a:r>
            <a:r>
              <a:rPr lang="fr-FR" i="1" dirty="0" err="1" smtClean="0">
                <a:solidFill>
                  <a:schemeClr val="bg1"/>
                </a:solidFill>
              </a:rPr>
              <a:t>Servadac</a:t>
            </a:r>
            <a:r>
              <a:rPr lang="fr-FR" i="1" dirty="0" smtClean="0">
                <a:solidFill>
                  <a:schemeClr val="bg1"/>
                </a:solidFill>
              </a:rPr>
              <a:t>, Jules Verne, Les intégrales de Jules Verne, Hachette, 1978.</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241923"/>
            <a:ext cx="9031220" cy="95483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Qu’est-ce que la sublimation?</a:t>
            </a:r>
            <a:endParaRPr lang="fr-FR" dirty="0">
              <a:solidFill>
                <a:schemeClr val="bg1"/>
              </a:solidFill>
            </a:endParaRPr>
          </a:p>
        </p:txBody>
      </p:sp>
      <p:pic>
        <p:nvPicPr>
          <p:cNvPr id="5" name="Image 4" descr="machholtz-11jan05-jager-rhemann.jpg"/>
          <p:cNvPicPr>
            <a:picLocks noChangeAspect="1"/>
          </p:cNvPicPr>
          <p:nvPr/>
        </p:nvPicPr>
        <p:blipFill>
          <a:blip r:embed="rId3" cstate="print"/>
          <a:stretch>
            <a:fillRect/>
          </a:stretch>
        </p:blipFill>
        <p:spPr>
          <a:xfrm rot="16200000">
            <a:off x="2034489" y="349888"/>
            <a:ext cx="5003015" cy="6696744"/>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923330"/>
          </a:xfrm>
          <a:prstGeom prst="rect">
            <a:avLst/>
          </a:prstGeom>
          <a:noFill/>
        </p:spPr>
        <p:txBody>
          <a:bodyPr wrap="square" rtlCol="0">
            <a:spAutoFit/>
          </a:bodyPr>
          <a:lstStyle/>
          <a:p>
            <a:r>
              <a:rPr lang="fr-FR" dirty="0" smtClean="0">
                <a:solidFill>
                  <a:schemeClr val="bg1"/>
                </a:solidFill>
              </a:rPr>
              <a:t>Lorsqu’un corps solide passe directement à l’état de gaz, on dit qu’il subit une sublimation.</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4625"/>
            <a:ext cx="9031220" cy="864096"/>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Qu’est-ce que la spectroscopie?</a:t>
            </a:r>
            <a:endParaRPr lang="fr-FR" dirty="0">
              <a:solidFill>
                <a:schemeClr val="bg1"/>
              </a:solidFill>
            </a:endParaRPr>
          </a:p>
        </p:txBody>
      </p:sp>
      <p:pic>
        <p:nvPicPr>
          <p:cNvPr id="5" name="Image 4" descr="Philae_on_the_comet_Front_view.jpg"/>
          <p:cNvPicPr>
            <a:picLocks noChangeAspect="1"/>
          </p:cNvPicPr>
          <p:nvPr/>
        </p:nvPicPr>
        <p:blipFill>
          <a:blip r:embed="rId3" cstate="print"/>
          <a:stretch>
            <a:fillRect/>
          </a:stretch>
        </p:blipFill>
        <p:spPr>
          <a:xfrm>
            <a:off x="323528" y="1340768"/>
            <a:ext cx="8441435" cy="4752528"/>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1196752"/>
            <a:ext cx="7632848" cy="3416320"/>
          </a:xfrm>
          <a:prstGeom prst="rect">
            <a:avLst/>
          </a:prstGeom>
          <a:noFill/>
        </p:spPr>
        <p:txBody>
          <a:bodyPr wrap="square" rtlCol="0">
            <a:spAutoFit/>
          </a:bodyPr>
          <a:lstStyle/>
          <a:p>
            <a:r>
              <a:rPr lang="fr-FR" dirty="0" smtClean="0">
                <a:solidFill>
                  <a:schemeClr val="bg1"/>
                </a:solidFill>
              </a:rPr>
              <a:t>La lumière solaire est polychromatique (plusieurs "couleurs"), depuis le domaine gamma jusqu'aux </a:t>
            </a:r>
            <a:r>
              <a:rPr lang="fr-FR" dirty="0" smtClean="0">
                <a:solidFill>
                  <a:schemeClr val="bg1"/>
                </a:solidFill>
              </a:rPr>
              <a:t>ondes radio</a:t>
            </a:r>
            <a:r>
              <a:rPr lang="fr-FR" dirty="0" smtClean="0">
                <a:solidFill>
                  <a:schemeClr val="bg1"/>
                </a:solidFill>
              </a:rPr>
              <a:t>. Dans certaines conditions </a:t>
            </a:r>
            <a:endParaRPr lang="fr-FR" dirty="0" smtClean="0">
              <a:solidFill>
                <a:schemeClr val="bg1"/>
              </a:solidFill>
            </a:endParaRPr>
          </a:p>
          <a:p>
            <a:r>
              <a:rPr lang="fr-FR" dirty="0" smtClean="0">
                <a:solidFill>
                  <a:schemeClr val="bg1"/>
                </a:solidFill>
              </a:rPr>
              <a:t>( </a:t>
            </a:r>
            <a:r>
              <a:rPr lang="fr-FR" dirty="0" smtClean="0">
                <a:solidFill>
                  <a:schemeClr val="bg1"/>
                </a:solidFill>
              </a:rPr>
              <a:t>température, champ magnétique...) les éléments comme le sodium, le</a:t>
            </a:r>
          </a:p>
          <a:p>
            <a:r>
              <a:rPr lang="fr-FR" dirty="0" smtClean="0">
                <a:solidFill>
                  <a:schemeClr val="bg1"/>
                </a:solidFill>
              </a:rPr>
              <a:t>carbone ou l'oxygène absorbent une partie de ce rayonnement, ce qui permet de les identifier avec certitude .</a:t>
            </a:r>
          </a:p>
          <a:p>
            <a:endParaRPr lang="pt-BR" dirty="0" smtClean="0">
              <a:solidFill>
                <a:schemeClr val="bg1"/>
              </a:solidFill>
            </a:endParaRPr>
          </a:p>
          <a:p>
            <a:r>
              <a:rPr lang="pt-BR" dirty="0" smtClean="0">
                <a:solidFill>
                  <a:schemeClr val="bg1"/>
                </a:solidFill>
              </a:rPr>
              <a:t>La </a:t>
            </a:r>
            <a:r>
              <a:rPr lang="pt-BR" dirty="0" smtClean="0">
                <a:solidFill>
                  <a:schemeClr val="bg1"/>
                </a:solidFill>
              </a:rPr>
              <a:t>spectroscopie nous renseigne </a:t>
            </a:r>
            <a:r>
              <a:rPr lang="fr-FR" dirty="0" smtClean="0">
                <a:solidFill>
                  <a:schemeClr val="bg1"/>
                </a:solidFill>
              </a:rPr>
              <a:t>donc sur la composition et la structure de la matière en </a:t>
            </a:r>
            <a:r>
              <a:rPr lang="fr-FR" dirty="0" smtClean="0">
                <a:solidFill>
                  <a:schemeClr val="bg1"/>
                </a:solidFill>
              </a:rPr>
              <a:t>analysant le </a:t>
            </a:r>
            <a:r>
              <a:rPr lang="fr-FR" dirty="0" smtClean="0">
                <a:solidFill>
                  <a:schemeClr val="bg1"/>
                </a:solidFill>
              </a:rPr>
              <a:t>spectre obtenu par la décomposition </a:t>
            </a:r>
            <a:r>
              <a:rPr lang="pt-BR" dirty="0" smtClean="0">
                <a:solidFill>
                  <a:schemeClr val="bg1"/>
                </a:solidFill>
              </a:rPr>
              <a:t>d'une onde électro magnétique </a:t>
            </a:r>
            <a:r>
              <a:rPr lang="fr-FR" dirty="0" smtClean="0">
                <a:solidFill>
                  <a:schemeClr val="bg1"/>
                </a:solidFill>
              </a:rPr>
              <a:t>émise par un objet (par exemple la exemple la lumière diffusée par la queue d'une comète). Cette décomposition peut être réalisée au moyen d‘un prisme.</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4625"/>
            <a:ext cx="9031220" cy="165618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Qu’est-ce que la spectrométrie</a:t>
            </a:r>
          </a:p>
          <a:p>
            <a:r>
              <a:rPr lang="fr-FR" dirty="0" smtClean="0">
                <a:solidFill>
                  <a:schemeClr val="bg1"/>
                </a:solidFill>
              </a:rPr>
              <a:t>de masse?</a:t>
            </a:r>
            <a:endParaRPr lang="fr-FR" dirty="0">
              <a:solidFill>
                <a:schemeClr val="bg1"/>
              </a:solidFill>
            </a:endParaRPr>
          </a:p>
        </p:txBody>
      </p:sp>
      <p:pic>
        <p:nvPicPr>
          <p:cNvPr id="5" name="Image 4" descr="rosetta_spacecraft.jpg"/>
          <p:cNvPicPr>
            <a:picLocks noChangeAspect="1"/>
          </p:cNvPicPr>
          <p:nvPr/>
        </p:nvPicPr>
        <p:blipFill>
          <a:blip r:embed="rId3" cstate="print"/>
          <a:stretch>
            <a:fillRect/>
          </a:stretch>
        </p:blipFill>
        <p:spPr>
          <a:xfrm>
            <a:off x="1259632" y="1412776"/>
            <a:ext cx="6732240" cy="4856377"/>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83568" y="2492896"/>
            <a:ext cx="7632848" cy="1477328"/>
          </a:xfrm>
          <a:prstGeom prst="rect">
            <a:avLst/>
          </a:prstGeom>
          <a:noFill/>
        </p:spPr>
        <p:txBody>
          <a:bodyPr wrap="square" rtlCol="0">
            <a:spAutoFit/>
          </a:bodyPr>
          <a:lstStyle/>
          <a:p>
            <a:r>
              <a:rPr lang="fr-FR" dirty="0" smtClean="0">
                <a:solidFill>
                  <a:schemeClr val="bg1"/>
                </a:solidFill>
              </a:rPr>
              <a:t>La spectrométrie de masse permet de mesurer la masse des molécules en transformant ces dernières en ions à l'état gazeux. Pour cela, un échantillon de matière est tout d'abord vaporisé et ionisé. Les ions formés sont ensuite triés en fonction de leur masse et de leur charge électrique, puis détectés.</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44625"/>
            <a:ext cx="9031220" cy="165618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Qu’est-ce que le SONC ?</a:t>
            </a:r>
            <a:endParaRPr lang="fr-FR" dirty="0">
              <a:solidFill>
                <a:schemeClr val="bg1"/>
              </a:solidFill>
            </a:endParaRPr>
          </a:p>
        </p:txBody>
      </p:sp>
      <p:pic>
        <p:nvPicPr>
          <p:cNvPr id="6" name="Image 5" descr="SONC Rosetta Crédits CNES.png"/>
          <p:cNvPicPr>
            <a:picLocks noChangeAspect="1"/>
          </p:cNvPicPr>
          <p:nvPr/>
        </p:nvPicPr>
        <p:blipFill>
          <a:blip r:embed="rId3" cstate="print"/>
          <a:stretch>
            <a:fillRect/>
          </a:stretch>
        </p:blipFill>
        <p:spPr>
          <a:xfrm>
            <a:off x="0" y="857250"/>
            <a:ext cx="9144000" cy="5143500"/>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1200329"/>
          </a:xfrm>
          <a:prstGeom prst="rect">
            <a:avLst/>
          </a:prstGeom>
          <a:noFill/>
        </p:spPr>
        <p:txBody>
          <a:bodyPr wrap="square" rtlCol="0">
            <a:spAutoFit/>
          </a:bodyPr>
          <a:lstStyle/>
          <a:p>
            <a:r>
              <a:rPr lang="fr-FR" dirty="0" smtClean="0">
                <a:solidFill>
                  <a:schemeClr val="bg1"/>
                </a:solidFill>
              </a:rPr>
              <a:t>Les idées actuelles conduisent à imaginer un noyau formé de poussières et de glaces d’eau et de gaz carbonique, ce qui a conduit certains scientifiques à parler de « boule de neige sale ».</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767411" y="692696"/>
            <a:ext cx="7632848" cy="5355312"/>
          </a:xfrm>
          <a:prstGeom prst="rect">
            <a:avLst/>
          </a:prstGeom>
          <a:noFill/>
        </p:spPr>
        <p:txBody>
          <a:bodyPr wrap="square" rtlCol="0">
            <a:spAutoFit/>
          </a:bodyPr>
          <a:lstStyle/>
          <a:p>
            <a:r>
              <a:rPr lang="fr-FR" dirty="0" smtClean="0">
                <a:solidFill>
                  <a:schemeClr val="bg1"/>
                </a:solidFill>
              </a:rPr>
              <a:t>Installé au cœur du Centre </a:t>
            </a:r>
            <a:r>
              <a:rPr lang="fr-FR" dirty="0">
                <a:solidFill>
                  <a:schemeClr val="bg1"/>
                </a:solidFill>
              </a:rPr>
              <a:t>S</a:t>
            </a:r>
            <a:r>
              <a:rPr lang="fr-FR" dirty="0" smtClean="0">
                <a:solidFill>
                  <a:schemeClr val="bg1"/>
                </a:solidFill>
              </a:rPr>
              <a:t>patial </a:t>
            </a:r>
            <a:r>
              <a:rPr lang="fr-FR" dirty="0" smtClean="0">
                <a:solidFill>
                  <a:schemeClr val="bg1"/>
                </a:solidFill>
              </a:rPr>
              <a:t>de Toulouse, le SONC (pour Science </a:t>
            </a:r>
            <a:r>
              <a:rPr lang="fr-FR" dirty="0" err="1" smtClean="0">
                <a:solidFill>
                  <a:schemeClr val="bg1"/>
                </a:solidFill>
              </a:rPr>
              <a:t>Operation</a:t>
            </a:r>
            <a:r>
              <a:rPr lang="fr-FR" dirty="0" smtClean="0">
                <a:solidFill>
                  <a:schemeClr val="bg1"/>
                </a:solidFill>
              </a:rPr>
              <a:t> &amp; Navigation Center) a pour tâche de </a:t>
            </a:r>
            <a:r>
              <a:rPr lang="fr-FR" b="1" dirty="0" smtClean="0">
                <a:solidFill>
                  <a:schemeClr val="bg1"/>
                </a:solidFill>
              </a:rPr>
              <a:t>préparer et de suivre les opérations  scientifiques de Philae.</a:t>
            </a:r>
            <a:r>
              <a:rPr lang="fr-FR" dirty="0" smtClean="0">
                <a:solidFill>
                  <a:schemeClr val="bg1"/>
                </a:solidFill>
              </a:rPr>
              <a:t> </a:t>
            </a:r>
            <a:endParaRPr lang="fr-FR" dirty="0" smtClean="0">
              <a:solidFill>
                <a:schemeClr val="bg1"/>
              </a:solidFill>
            </a:endParaRPr>
          </a:p>
          <a:p>
            <a:r>
              <a:rPr lang="fr-FR" dirty="0" smtClean="0">
                <a:solidFill>
                  <a:schemeClr val="bg1"/>
                </a:solidFill>
              </a:rPr>
              <a:t>Il </a:t>
            </a:r>
            <a:r>
              <a:rPr lang="fr-FR" dirty="0" smtClean="0">
                <a:solidFill>
                  <a:schemeClr val="bg1"/>
                </a:solidFill>
              </a:rPr>
              <a:t>a pour mission de sélectionner les zones d’atterrissage en  calculant les trajectoires pour le poser sur la comète en toute sécurité, de préparer  et de suivre les opérations scientifiques en déterminant l’ordre d’intervention des instruments, et de traiter et d’archiver les données. </a:t>
            </a:r>
            <a:endParaRPr lang="fr-FR" dirty="0" smtClean="0">
              <a:solidFill>
                <a:schemeClr val="bg1"/>
              </a:solidFill>
            </a:endParaRPr>
          </a:p>
          <a:p>
            <a:r>
              <a:rPr lang="fr-FR" dirty="0" smtClean="0">
                <a:solidFill>
                  <a:schemeClr val="bg1"/>
                </a:solidFill>
              </a:rPr>
              <a:t>Des </a:t>
            </a:r>
            <a:r>
              <a:rPr lang="fr-FR" dirty="0" smtClean="0">
                <a:solidFill>
                  <a:schemeClr val="bg1"/>
                </a:solidFill>
              </a:rPr>
              <a:t>missions complémentaires </a:t>
            </a:r>
            <a:r>
              <a:rPr lang="fr-FR" dirty="0" smtClean="0">
                <a:solidFill>
                  <a:schemeClr val="bg1"/>
                </a:solidFill>
              </a:rPr>
              <a:t>sont assurées </a:t>
            </a:r>
            <a:r>
              <a:rPr lang="fr-FR" dirty="0" smtClean="0">
                <a:solidFill>
                  <a:schemeClr val="bg1"/>
                </a:solidFill>
              </a:rPr>
              <a:t>par trois équipes distinctes : une de mécanique spatiale pour le calcul de trajectoire, une dite de « bord » pour les opérations, et enfin une de gestion des données opérationnelles. Les moyens de calcul sont gérés par la direction des Systèmes d’information du CNES, qui héberge les machines et en assure l’administration, que ce soit pour les calculs de mécanique spatiale ou les activités de planification des opérations scientifiques au travers de l’outil Most, développé spécialement pour Rosetta. Le CNES a été responsable de l’analyse mission et de toutes les études de mécanique spatiale pour Philae. Les logiciels vont produire les trajectoires de descente pour le premier niveau de sélection entre les différents sites situés sur l’hémisphère de la comète qui se trouve en été.</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26326" y="188640"/>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Quelle différence entre comète, </a:t>
            </a:r>
          </a:p>
          <a:p>
            <a:r>
              <a:rPr lang="fr-FR" dirty="0" smtClean="0">
                <a:solidFill>
                  <a:schemeClr val="bg1"/>
                </a:solidFill>
              </a:rPr>
              <a:t>étoile filante et météorite ?</a:t>
            </a:r>
            <a:endParaRPr lang="fr-FR" dirty="0">
              <a:solidFill>
                <a:schemeClr val="bg1"/>
              </a:solidFill>
            </a:endParaRPr>
          </a:p>
        </p:txBody>
      </p:sp>
      <p:pic>
        <p:nvPicPr>
          <p:cNvPr id="4" name="Image 3" descr="halebopp1.jpg"/>
          <p:cNvPicPr>
            <a:picLocks noChangeAspect="1"/>
          </p:cNvPicPr>
          <p:nvPr/>
        </p:nvPicPr>
        <p:blipFill>
          <a:blip r:embed="rId3" cstate="print"/>
          <a:stretch>
            <a:fillRect/>
          </a:stretch>
        </p:blipFill>
        <p:spPr>
          <a:xfrm>
            <a:off x="1331640" y="1772816"/>
            <a:ext cx="6762357" cy="4446250"/>
          </a:xfrm>
          <a:prstGeom prst="rect">
            <a:avLst/>
          </a:prstGeom>
        </p:spPr>
      </p:pic>
    </p:spTree>
    <p:extLst>
      <p:ext uri="{BB962C8B-B14F-4D97-AF65-F5344CB8AC3E}">
        <p14:creationId xmlns:p14="http://schemas.microsoft.com/office/powerpoint/2010/main" val="4297119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611560" y="2132856"/>
            <a:ext cx="7632848" cy="2862322"/>
          </a:xfrm>
          <a:prstGeom prst="rect">
            <a:avLst/>
          </a:prstGeom>
          <a:noFill/>
        </p:spPr>
        <p:txBody>
          <a:bodyPr wrap="square" rtlCol="0">
            <a:spAutoFit/>
          </a:bodyPr>
          <a:lstStyle/>
          <a:p>
            <a:r>
              <a:rPr lang="fr-FR" dirty="0" smtClean="0">
                <a:solidFill>
                  <a:schemeClr val="bg1"/>
                </a:solidFill>
              </a:rPr>
              <a:t>Le qualificatif d’étoile filante est donné à tout objet (naturel ou non) qui entre à grande vitesse dans l’atmosphère terrestre et qui, en s’y volatilisant, engendre des phénomènes lumineux.</a:t>
            </a:r>
          </a:p>
          <a:p>
            <a:r>
              <a:rPr lang="fr-FR" dirty="0" smtClean="0">
                <a:solidFill>
                  <a:schemeClr val="bg1"/>
                </a:solidFill>
              </a:rPr>
              <a:t>Après avoir traversé l’atmosphère terrestre, un corps extraterrestre peut atteindre le sol : on parle alors de météorite.</a:t>
            </a:r>
          </a:p>
          <a:p>
            <a:r>
              <a:rPr lang="fr-FR" dirty="0" smtClean="0">
                <a:solidFill>
                  <a:schemeClr val="bg1"/>
                </a:solidFill>
              </a:rPr>
              <a:t>Une comète est visible même sans entrer dans l’atmosphère car c’est le soleil qui la rend lumineuse. </a:t>
            </a:r>
          </a:p>
          <a:p>
            <a:r>
              <a:rPr lang="fr-FR" dirty="0" smtClean="0">
                <a:solidFill>
                  <a:schemeClr val="bg1"/>
                </a:solidFill>
              </a:rPr>
              <a:t>Si une comète entre dans l’atmosphère terrestre elle devient une étoile filante. La partie survivant à cette phase et touchant le sol est une météorite.</a:t>
            </a:r>
          </a:p>
          <a:p>
            <a:endParaRPr lang="fr-FR" dirty="0">
              <a:solidFill>
                <a:schemeClr val="bg1"/>
              </a:solidFill>
            </a:endParaRPr>
          </a:p>
        </p:txBody>
      </p:sp>
      <p:sp>
        <p:nvSpPr>
          <p:cNvPr id="5" name="Flèche vers le haut 4">
            <a:hlinkClick r:id="rId2" action="ppaction://hlinksldjump"/>
          </p:cNvPr>
          <p:cNvSpPr/>
          <p:nvPr/>
        </p:nvSpPr>
        <p:spPr>
          <a:xfrm>
            <a:off x="8100392" y="5949280"/>
            <a:ext cx="321008" cy="64807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26326" y="116632"/>
            <a:ext cx="9031220" cy="254049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dirty="0" smtClean="0">
                <a:solidFill>
                  <a:schemeClr val="bg1"/>
                </a:solidFill>
              </a:rPr>
              <a:t>Les comètes représentent-elles un danger pour la Terre ?</a:t>
            </a:r>
            <a:endParaRPr lang="fr-FR" dirty="0">
              <a:solidFill>
                <a:schemeClr val="bg1"/>
              </a:solidFill>
            </a:endParaRPr>
          </a:p>
        </p:txBody>
      </p:sp>
      <p:pic>
        <p:nvPicPr>
          <p:cNvPr id="5" name="Image 4" descr="100104.jpg"/>
          <p:cNvPicPr>
            <a:picLocks noChangeAspect="1"/>
          </p:cNvPicPr>
          <p:nvPr/>
        </p:nvPicPr>
        <p:blipFill>
          <a:blip r:embed="rId3" cstate="print"/>
          <a:stretch>
            <a:fillRect/>
          </a:stretch>
        </p:blipFill>
        <p:spPr>
          <a:xfrm>
            <a:off x="1115616" y="2204864"/>
            <a:ext cx="6984776" cy="3655976"/>
          </a:xfrm>
          <a:prstGeom prst="rect">
            <a:avLst/>
          </a:prstGeom>
        </p:spPr>
      </p:pic>
    </p:spTree>
    <p:extLst>
      <p:ext uri="{BB962C8B-B14F-4D97-AF65-F5344CB8AC3E}">
        <p14:creationId xmlns:p14="http://schemas.microsoft.com/office/powerpoint/2010/main" val="1178340727"/>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QUIZ">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00"/>
      </a:hlink>
      <a:folHlink>
        <a:srgbClr val="26262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818</TotalTime>
  <Words>4433</Words>
  <Application>Microsoft Office PowerPoint</Application>
  <PresentationFormat>Affichage à l'écran (4:3)</PresentationFormat>
  <Paragraphs>298</Paragraphs>
  <Slides>60</Slides>
  <Notes>29</Notes>
  <HiddenSlides>0</HiddenSlides>
  <MMClips>0</MMClips>
  <ScaleCrop>false</ScaleCrop>
  <HeadingPairs>
    <vt:vector size="4" baseType="variant">
      <vt:variant>
        <vt:lpstr>Thème</vt:lpstr>
      </vt:variant>
      <vt:variant>
        <vt:i4>1</vt:i4>
      </vt:variant>
      <vt:variant>
        <vt:lpstr>Titres des diapositives</vt:lpstr>
      </vt:variant>
      <vt:variant>
        <vt:i4>60</vt:i4>
      </vt:variant>
    </vt:vector>
  </HeadingPairs>
  <TitlesOfParts>
    <vt:vector size="61" baseType="lpstr">
      <vt:lpstr>Thème Office</vt:lpstr>
      <vt:lpstr>Présentation PowerPoint</vt:lpstr>
      <vt:lpstr>Choisir une question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QUIZ ASTRO</dc:title>
  <dc:creator>POSTE 1</dc:creator>
  <cp:lastModifiedBy>Webmaster</cp:lastModifiedBy>
  <cp:revision>97</cp:revision>
  <dcterms:created xsi:type="dcterms:W3CDTF">2011-04-02T16:54:22Z</dcterms:created>
  <dcterms:modified xsi:type="dcterms:W3CDTF">2014-10-17T14:06:24Z</dcterms:modified>
</cp:coreProperties>
</file>