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261" r:id="rId3"/>
    <p:sldId id="285" r:id="rId4"/>
    <p:sldId id="287" r:id="rId5"/>
    <p:sldId id="289" r:id="rId6"/>
    <p:sldId id="263" r:id="rId7"/>
    <p:sldId id="291" r:id="rId8"/>
    <p:sldId id="294" r:id="rId9"/>
    <p:sldId id="265" r:id="rId10"/>
    <p:sldId id="267" r:id="rId11"/>
    <p:sldId id="271" r:id="rId12"/>
    <p:sldId id="273" r:id="rId13"/>
    <p:sldId id="275" r:id="rId14"/>
    <p:sldId id="277" r:id="rId15"/>
    <p:sldId id="278" r:id="rId16"/>
    <p:sldId id="279" r:id="rId17"/>
    <p:sldId id="283" r:id="rId18"/>
    <p:sldId id="297" r:id="rId19"/>
    <p:sldId id="259" r:id="rId20"/>
    <p:sldId id="260" r:id="rId21"/>
    <p:sldId id="301" r:id="rId22"/>
    <p:sldId id="299" r:id="rId23"/>
    <p:sldId id="305" r:id="rId24"/>
    <p:sldId id="303" r:id="rId25"/>
    <p:sldId id="323" r:id="rId26"/>
    <p:sldId id="307" r:id="rId27"/>
    <p:sldId id="311" r:id="rId28"/>
    <p:sldId id="309" r:id="rId29"/>
    <p:sldId id="313" r:id="rId30"/>
    <p:sldId id="318" r:id="rId31"/>
    <p:sldId id="316" r:id="rId32"/>
    <p:sldId id="314" r:id="rId33"/>
    <p:sldId id="321" r:id="rId34"/>
    <p:sldId id="354" r:id="rId35"/>
    <p:sldId id="355" r:id="rId36"/>
    <p:sldId id="356" r:id="rId37"/>
    <p:sldId id="357" r:id="rId38"/>
    <p:sldId id="358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27" r:id="rId50"/>
    <p:sldId id="371" r:id="rId51"/>
    <p:sldId id="372" r:id="rId52"/>
    <p:sldId id="373" r:id="rId53"/>
    <p:sldId id="374" r:id="rId54"/>
    <p:sldId id="375" r:id="rId55"/>
    <p:sldId id="377" r:id="rId56"/>
    <p:sldId id="378" r:id="rId57"/>
    <p:sldId id="379" r:id="rId58"/>
    <p:sldId id="331" r:id="rId59"/>
    <p:sldId id="337" r:id="rId60"/>
    <p:sldId id="343" r:id="rId61"/>
    <p:sldId id="341" r:id="rId62"/>
    <p:sldId id="347" r:id="rId63"/>
    <p:sldId id="349" r:id="rId64"/>
    <p:sldId id="345" r:id="rId65"/>
    <p:sldId id="401" r:id="rId66"/>
    <p:sldId id="383" r:id="rId67"/>
    <p:sldId id="397" r:id="rId68"/>
    <p:sldId id="391" r:id="rId69"/>
    <p:sldId id="389" r:id="rId70"/>
    <p:sldId id="258" r:id="rId7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41" d="100"/>
          <a:sy n="41" d="100"/>
        </p:scale>
        <p:origin x="-2096" y="-10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7B5495-FE87-C449-A3AF-3BB8BE12D6A4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88D78-C7EA-9747-80B7-E9DA9D2F1B4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08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81CF213-0E62-0F4D-9E80-6BE2FCB9F5B6}" type="slidenum">
              <a:rPr lang="fr-FR" sz="1200"/>
              <a:pPr/>
              <a:t>22</a:t>
            </a:fld>
            <a:endParaRPr lang="fr-FR" sz="1200"/>
          </a:p>
        </p:txBody>
      </p:sp>
      <p:sp>
        <p:nvSpPr>
          <p:cNvPr id="327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F7D3CA4-F65D-FC49-8C47-A91BE9CCDE6B}" type="slidenum">
              <a:rPr lang="fr-FR" sz="1200"/>
              <a:pPr/>
              <a:t>49</a:t>
            </a:fld>
            <a:endParaRPr lang="fr-FR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EACCB8D-C71C-C247-A92A-57114FA189FB}" type="slidenum">
              <a:rPr lang="fr-FR" sz="1200"/>
              <a:pPr/>
              <a:t>55</a:t>
            </a:fld>
            <a:endParaRPr lang="fr-FR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E1FB917-86C7-2740-B9DC-BD0FED052603}" type="slidenum">
              <a:rPr lang="fr-FR" sz="1200"/>
              <a:pPr/>
              <a:t>57</a:t>
            </a:fld>
            <a:endParaRPr lang="fr-FR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A43225D1-B68A-CB44-9AB4-1D55771969A4}" type="slidenum">
              <a:rPr lang="fr-FR" sz="1200"/>
              <a:pPr/>
              <a:t>58</a:t>
            </a:fld>
            <a:endParaRPr lang="fr-FR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DCBFF9F-071C-BB45-B20B-173B4D13F618}" type="slidenum">
              <a:rPr lang="fr-FR" sz="1200"/>
              <a:pPr/>
              <a:t>59</a:t>
            </a:fld>
            <a:endParaRPr lang="fr-FR" sz="1200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3C358A8-0560-1A40-B8CD-1CFE0EDF0ABB}" type="slidenum">
              <a:rPr lang="fr-FR" sz="1200"/>
              <a:pPr/>
              <a:t>60</a:t>
            </a:fld>
            <a:endParaRPr lang="fr-FR" sz="1200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19A726B-980D-5E48-930A-454189135118}" type="slidenum">
              <a:rPr lang="fr-FR" sz="1200"/>
              <a:pPr/>
              <a:t>63</a:t>
            </a:fld>
            <a:endParaRPr lang="fr-FR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E373F66-8A2E-2440-ACE1-3951F620117E}" type="slidenum">
              <a:rPr lang="fr-FR" sz="1200"/>
              <a:pPr/>
              <a:t>23</a:t>
            </a:fld>
            <a:endParaRPr lang="fr-FR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EAE5FD2-E75D-ED45-AD7A-74C63078E97F}" type="slidenum">
              <a:rPr lang="fr-FR" sz="1200"/>
              <a:pPr/>
              <a:t>24</a:t>
            </a:fld>
            <a:endParaRPr lang="fr-FR" sz="1200"/>
          </a:p>
        </p:txBody>
      </p:sp>
      <p:sp>
        <p:nvSpPr>
          <p:cNvPr id="358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FE1EFC9-4AE1-7049-9506-72DB51FBA947}" type="slidenum">
              <a:rPr lang="fr-FR" sz="1200"/>
              <a:pPr/>
              <a:t>25</a:t>
            </a:fld>
            <a:endParaRPr lang="fr-FR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780C209-8A53-D843-9692-8C4E1C966317}" type="slidenum">
              <a:rPr lang="fr-FR" sz="1200"/>
              <a:pPr/>
              <a:t>26</a:t>
            </a:fld>
            <a:endParaRPr lang="fr-FR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227B32F-9597-5B43-A41E-54F85A4DAB62}" type="slidenum">
              <a:rPr lang="fr-FR" sz="1200"/>
              <a:pPr/>
              <a:t>27</a:t>
            </a:fld>
            <a:endParaRPr lang="fr-FR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C2F1F59-9844-CE47-9776-11DF0AB9F4E3}" type="slidenum">
              <a:rPr lang="fr-FR" sz="1200"/>
              <a:pPr/>
              <a:t>28</a:t>
            </a:fld>
            <a:endParaRPr lang="fr-FR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393A87F-5408-C140-9C16-C097E4AC8CF2}" type="slidenum">
              <a:rPr lang="fr-FR" sz="1200"/>
              <a:pPr/>
              <a:t>31</a:t>
            </a:fld>
            <a:endParaRPr lang="fr-F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94648DF7-98C2-7D4A-AA4D-50F014983ABD}" type="slidenum">
              <a:rPr lang="fr-FR" sz="1200"/>
              <a:pPr/>
              <a:t>33</a:t>
            </a:fld>
            <a:endParaRPr lang="fr-FR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044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71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91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02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856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36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400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53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838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365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930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DFEB9-5ED7-5B42-8640-93D33E142CD8}" type="datetimeFigureOut">
              <a:rPr lang="fr-FR" smtClean="0"/>
              <a:t>05/09/2015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67223-929B-DC41-ADB7-2759154F5A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7250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fr.wikipedia.org/wiki/Micro-organisme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Il faut aussi comprendre ce que peut réellement la science et ce qu’elle ne peut pas face aux grands défis de notre époque. Comment les comprend-elle et quelles solutions est-elle, éventuellement, en mesure de proposer ?</a:t>
            </a:r>
            <a:br>
              <a:rPr lang="fr-FR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2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Frondes </a:t>
            </a:r>
          </a:p>
        </p:txBody>
      </p:sp>
      <p:pic>
        <p:nvPicPr>
          <p:cNvPr id="2150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b="8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83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1" name="Image 3" descr="arbalete-horton-bone-collector-175-liv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509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4" name="Espace réservé du contenu 3" descr="image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118" b="-691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248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78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" b="42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574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2" name="Espace réservé du contenu 2" descr="Tank_T-3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21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914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2" descr="Little_Boy_the_atomic_bomb_that_destroyed_Hiroshima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6" b="6136"/>
          <a:stretch>
            <a:fillRect/>
          </a:stretch>
        </p:blipFill>
        <p:spPr bwMode="auto">
          <a:xfrm>
            <a:off x="-1172130" y="486990"/>
            <a:ext cx="9117012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29550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2" descr="bombe-atomique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" b="2940"/>
          <a:stretch>
            <a:fillRect/>
          </a:stretch>
        </p:blipFill>
        <p:spPr bwMode="auto">
          <a:xfrm>
            <a:off x="-793682" y="918884"/>
            <a:ext cx="91440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252975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r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1143000"/>
          </a:xfrm>
        </p:spPr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Hiroshima  </a:t>
            </a:r>
          </a:p>
        </p:txBody>
      </p:sp>
      <p:pic>
        <p:nvPicPr>
          <p:cNvPr id="28674" name="Espace réservé du contenu 2" descr="battle_hiroshima4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9" b="15239"/>
          <a:stretch>
            <a:fillRect/>
          </a:stretch>
        </p:blipFill>
        <p:spPr>
          <a:xfrm>
            <a:off x="11113" y="1330325"/>
            <a:ext cx="9132887" cy="4835525"/>
          </a:xfrm>
        </p:spPr>
      </p:pic>
    </p:spTree>
    <p:extLst>
      <p:ext uri="{BB962C8B-B14F-4D97-AF65-F5344CB8AC3E}">
        <p14:creationId xmlns:p14="http://schemas.microsoft.com/office/powerpoint/2010/main" val="178248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La terreur nucléaire 1950-1990</a:t>
            </a:r>
          </a:p>
        </p:txBody>
      </p:sp>
      <p:sp>
        <p:nvSpPr>
          <p:cNvPr id="2969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La guerre froide </a:t>
            </a:r>
          </a:p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 L’humanité aurait pu dispara</a:t>
            </a:r>
            <a:r>
              <a:rPr lang="ro-RO">
                <a:latin typeface="Times" charset="0"/>
                <a:ea typeface="ＭＳ Ｐゴシック" charset="0"/>
                <a:cs typeface="ＭＳ Ｐゴシック" charset="0"/>
              </a:rPr>
              <a:t>î</a:t>
            </a:r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tre de la Terre </a:t>
            </a:r>
          </a:p>
        </p:txBody>
      </p:sp>
    </p:spTree>
    <p:extLst>
      <p:ext uri="{BB962C8B-B14F-4D97-AF65-F5344CB8AC3E}">
        <p14:creationId xmlns:p14="http://schemas.microsoft.com/office/powerpoint/2010/main" val="282430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train peut en cacher un autre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Petrov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49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cas de </a:t>
            </a:r>
            <a:r>
              <a:rPr lang="fr-FR" dirty="0" err="1" smtClean="0"/>
              <a:t>stanislas</a:t>
            </a:r>
            <a:r>
              <a:rPr lang="fr-FR" dirty="0" smtClean="0"/>
              <a:t> Petrov .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917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Environnement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580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Notre planète n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est pas infinie </a:t>
            </a: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794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Eratosthène </a:t>
            </a:r>
          </a:p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-276 à -194</a:t>
            </a:r>
          </a:p>
        </p:txBody>
      </p:sp>
      <p:pic>
        <p:nvPicPr>
          <p:cNvPr id="33795" name="Image 4" descr="Eratosthene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0"/>
            <a:ext cx="35306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113" y="2276475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>
                <a:latin typeface="Calibri" charset="0"/>
                <a:ea typeface="ＭＳ Ｐゴシック" charset="0"/>
                <a:cs typeface="ＭＳ Ｐゴシック" charset="0"/>
              </a:rPr>
              <a:t>La crise écologique contemporaine 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228600"/>
            <a:ext cx="11049000" cy="726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6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3600">
                <a:latin typeface="Calibri" charset="0"/>
                <a:ea typeface="ＭＳ Ｐゴシック" charset="0"/>
                <a:cs typeface="ＭＳ Ｐゴシック" charset="0"/>
              </a:rPr>
              <a:t>Notre influence est à l</a:t>
            </a:r>
            <a:r>
              <a:rPr lang="ja-JP" altLang="fr-FR" sz="36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sz="3600">
                <a:latin typeface="Calibri" charset="0"/>
                <a:ea typeface="ＭＳ Ｐゴシック" charset="0"/>
                <a:cs typeface="ＭＳ Ｐゴシック" charset="0"/>
              </a:rPr>
              <a:t>échelle de la planète </a:t>
            </a:r>
            <a:br>
              <a:rPr lang="fr-FR" sz="36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fr-FR" sz="360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fr-FR" sz="360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fr-FR" sz="3600">
                <a:latin typeface="Calibri" charset="0"/>
                <a:ea typeface="ＭＳ Ｐゴシック" charset="0"/>
                <a:cs typeface="ＭＳ Ｐゴシック" charset="0"/>
              </a:rPr>
              <a:t>Our influence is on  the scale of the planet 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 dirty="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214313"/>
            <a:ext cx="8643937" cy="1357312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fr-FR" sz="2900" smtClean="0">
                <a:ea typeface="ＭＳ Ｐゴシック" charset="-128"/>
                <a:cs typeface="ＭＳ Ｐゴシック" charset="-128"/>
              </a:rPr>
              <a:t>Nous menons une guerre contre la  nature. </a:t>
            </a:r>
            <a:br>
              <a:rPr lang="fr-FR" sz="2900" smtClean="0">
                <a:ea typeface="ＭＳ Ｐゴシック" charset="-128"/>
                <a:cs typeface="ＭＳ Ｐゴシック" charset="-128"/>
              </a:rPr>
            </a:br>
            <a:r>
              <a:rPr lang="fr-FR" sz="2900" smtClean="0">
                <a:ea typeface="ＭＳ Ｐゴシック" charset="-128"/>
                <a:cs typeface="ＭＳ Ｐゴシック" charset="-128"/>
              </a:rPr>
              <a:t>Si nous gagnons, nous sommes perdus !</a:t>
            </a:r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000250"/>
            <a:ext cx="771525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4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>
                <a:latin typeface="Calibri" charset="0"/>
                <a:ea typeface="ＭＳ Ｐゴシック" charset="0"/>
                <a:cs typeface="ＭＳ Ｐゴシック" charset="0"/>
              </a:rPr>
              <a:t>On a br</a:t>
            </a:r>
            <a:r>
              <a:rPr lang="fr-FR" altLang="ja-JP" sz="3600">
                <a:latin typeface="Calibri" charset="0"/>
                <a:ea typeface="ＭＳ Ｐゴシック" charset="0"/>
                <a:cs typeface="ＭＳ Ｐゴシック" charset="0"/>
              </a:rPr>
              <a:t>ûlé près de la moitié du pétrole</a:t>
            </a:r>
            <a:endParaRPr lang="fr-FR" sz="3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fr-FR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rPr>
              <a:t>We have burnt almost one half of the available petroleum </a:t>
            </a:r>
          </a:p>
        </p:txBody>
      </p:sp>
    </p:spTree>
    <p:extLst>
      <p:ext uri="{BB962C8B-B14F-4D97-AF65-F5344CB8AC3E}">
        <p14:creationId xmlns:p14="http://schemas.microsoft.com/office/powerpoint/2010/main" val="13077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80988"/>
            <a:ext cx="10744200" cy="716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07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3813"/>
            <a:ext cx="103632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2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363538"/>
            <a:ext cx="9677400" cy="722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8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ZoneTexte 1"/>
          <p:cNvSpPr txBox="1">
            <a:spLocks noChangeArrowheads="1"/>
          </p:cNvSpPr>
          <p:nvPr/>
        </p:nvSpPr>
        <p:spPr bwMode="auto">
          <a:xfrm>
            <a:off x="1908175" y="3213100"/>
            <a:ext cx="64912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fr-FR" sz="4800"/>
              <a:t>La moins belle histoire</a:t>
            </a:r>
          </a:p>
          <a:p>
            <a:r>
              <a:rPr lang="fr-FR" sz="4800"/>
              <a:t>Il y a environ sept millions d’années  </a:t>
            </a:r>
          </a:p>
        </p:txBody>
      </p:sp>
    </p:spTree>
    <p:extLst>
      <p:ext uri="{BB962C8B-B14F-4D97-AF65-F5344CB8AC3E}">
        <p14:creationId xmlns:p14="http://schemas.microsoft.com/office/powerpoint/2010/main" val="151758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0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88413" cy="62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2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9154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30163"/>
            <a:ext cx="5789612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1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27" descr="fonte de la calotte glaciaire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73" y="-862257"/>
            <a:ext cx="84582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5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2714625"/>
            <a:ext cx="6772275" cy="3090863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L</a:t>
            </a:r>
            <a:r>
              <a:rPr lang="ja-JP" altLang="fr-FR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Calibri" charset="0"/>
                <a:ea typeface="ＭＳ Ｐゴシック" charset="0"/>
                <a:cs typeface="ＭＳ Ｐゴシック" charset="0"/>
              </a:rPr>
              <a:t>espèce humaine saccage sa</a:t>
            </a:r>
          </a:p>
          <a:p>
            <a:pPr algn="just" eaLnBrk="1" hangingPunct="1">
              <a:buFontTx/>
              <a:buNone/>
            </a:pPr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planète</a:t>
            </a:r>
          </a:p>
          <a:p>
            <a:pPr algn="just" eaLnBrk="1" hangingPunct="1">
              <a:buFontTx/>
              <a:buNone/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52226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biologie</a:t>
            </a:r>
          </a:p>
        </p:txBody>
      </p:sp>
    </p:spTree>
    <p:extLst>
      <p:ext uri="{BB962C8B-B14F-4D97-AF65-F5344CB8AC3E}">
        <p14:creationId xmlns:p14="http://schemas.microsoft.com/office/powerpoint/2010/main" val="25484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Qu’est ce que la biodiversité?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C’est l’ensemble des organismes vivants .</a:t>
            </a:r>
          </a:p>
          <a:p>
            <a:r>
              <a:rPr lang="fr-FR" dirty="0" smtClean="0"/>
              <a:t>Individus , espèces , écosystèmes 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179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Que signifie  « préserver » la biodiversité 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Ca n’est pas (surtout)   sauver les derniers tigres ou les derniers thons rouges pour les </a:t>
            </a:r>
            <a:r>
              <a:rPr lang="fr-FR" dirty="0" err="1" smtClean="0"/>
              <a:t>suchis</a:t>
            </a:r>
            <a:r>
              <a:rPr lang="fr-FR" dirty="0" smtClean="0"/>
              <a:t>. </a:t>
            </a:r>
          </a:p>
          <a:p>
            <a:r>
              <a:rPr lang="fr-FR" dirty="0" smtClean="0"/>
              <a:t>(Mais cela compte aussi)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4657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Que signifie « préserver la biodiversité »?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C’est surtout préserver  l’ensemble des relations biologiques ,  chimiques ,  physiques, qui constituent et assurent  la stabilité des écosystèmes et leur possibilité d’évolution 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192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mtClean="0"/>
              <a:t>Pourquoi  </a:t>
            </a:r>
            <a:r>
              <a:rPr lang="fr-FR" dirty="0" smtClean="0"/>
              <a:t>«préserver la biodiversité » ?   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 Les écosystèmes nous rendent gratuitement  des services indispensables . </a:t>
            </a:r>
          </a:p>
          <a:p>
            <a:r>
              <a:rPr lang="fr-FR" dirty="0" smtClean="0"/>
              <a:t>Fertilisation des sols , purification des eaux , pollinisation des fruits , stockage du gaz carbonique 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3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science et la biodiversité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Botanique , biologie , géologie , chimie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07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Plus de bon sens que de science nouvelle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4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ZoneTexte 1"/>
          <p:cNvSpPr txBox="1">
            <a:spLocks noChangeArrowheads="1"/>
          </p:cNvSpPr>
          <p:nvPr/>
        </p:nvSpPr>
        <p:spPr bwMode="auto">
          <a:xfrm>
            <a:off x="2555875" y="2565400"/>
            <a:ext cx="46704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fr-FR" sz="4000"/>
              <a:t>Un animal acquiert </a:t>
            </a:r>
          </a:p>
          <a:p>
            <a:r>
              <a:rPr lang="fr-FR" sz="4000"/>
              <a:t> une forme supérieure</a:t>
            </a:r>
          </a:p>
          <a:p>
            <a:r>
              <a:rPr lang="fr-FR" sz="4000"/>
              <a:t>d’intelligence </a:t>
            </a:r>
          </a:p>
        </p:txBody>
      </p:sp>
    </p:spTree>
    <p:extLst>
      <p:ext uri="{BB962C8B-B14F-4D97-AF65-F5344CB8AC3E}">
        <p14:creationId xmlns:p14="http://schemas.microsoft.com/office/powerpoint/2010/main" val="32289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New York 1997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Sérieux </a:t>
            </a:r>
            <a:r>
              <a:rPr lang="fr-FR" dirty="0"/>
              <a:t>problème de gestion des eaux usées </a:t>
            </a:r>
          </a:p>
        </p:txBody>
      </p:sp>
    </p:spTree>
    <p:extLst>
      <p:ext uri="{BB962C8B-B14F-4D97-AF65-F5344CB8AC3E}">
        <p14:creationId xmlns:p14="http://schemas.microsoft.com/office/powerpoint/2010/main" val="228459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Nécessite </a:t>
            </a:r>
            <a:r>
              <a:rPr lang="fr-FR" dirty="0"/>
              <a:t>la construction de nouvelles stations d’épuration</a:t>
            </a:r>
            <a:r>
              <a:rPr lang="fr-FR" dirty="0" smtClean="0">
                <a:effectLst/>
              </a:rPr>
              <a:t>  </a:t>
            </a:r>
          </a:p>
          <a:p>
            <a:pPr marL="0" indent="0">
              <a:buNone/>
            </a:pPr>
            <a:r>
              <a:rPr lang="fr-FR" dirty="0" smtClean="0"/>
              <a:t>Cout : quatre milliards  de dollars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537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images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9" b="112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448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y6tk604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-873506" y="-1043301"/>
            <a:ext cx="14367008" cy="7901301"/>
          </a:xfrm>
        </p:spPr>
      </p:pic>
    </p:spTree>
    <p:extLst>
      <p:ext uri="{BB962C8B-B14F-4D97-AF65-F5344CB8AC3E}">
        <p14:creationId xmlns:p14="http://schemas.microsoft.com/office/powerpoint/2010/main" val="372689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marécages épurent « gratuitement » les eaux polluées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41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.  Cette fonction  fait  appel aux </a:t>
            </a:r>
            <a:r>
              <a:rPr lang="fr-FR" dirty="0">
                <a:hlinkClick r:id="rId2"/>
              </a:rPr>
              <a:t>micro-organismes</a:t>
            </a:r>
            <a:r>
              <a:rPr lang="fr-FR" dirty="0"/>
              <a:t> naturellement présents dans les zones </a:t>
            </a:r>
            <a:r>
              <a:rPr lang="fr-FR" dirty="0" smtClean="0"/>
              <a:t>marécageuses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62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New York renonce à la construction de stations d’épuration . </a:t>
            </a:r>
            <a:endParaRPr lang="fr-FR" dirty="0"/>
          </a:p>
          <a:p>
            <a:r>
              <a:rPr lang="fr-FR" dirty="0" smtClean="0"/>
              <a:t>Acquiert et gère à bas prix  des zones marécageuses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28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Fertilisation des sols arables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Sauver les vers de terre </a:t>
            </a:r>
          </a:p>
          <a:p>
            <a:r>
              <a:rPr lang="fr-FR" dirty="0" smtClean="0"/>
              <a:t>Leur population sont en chute libre . </a:t>
            </a:r>
          </a:p>
          <a:p>
            <a:r>
              <a:rPr lang="fr-FR" dirty="0" smtClean="0"/>
              <a:t>Nécessité de compenser par des engrais </a:t>
            </a:r>
          </a:p>
          <a:p>
            <a:r>
              <a:rPr lang="fr-FR" dirty="0" smtClean="0"/>
              <a:t>Pollution des nappes phréatiques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835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Unknown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9" t="2304" r="-1254" b="5759"/>
          <a:stretch/>
        </p:blipFill>
        <p:spPr>
          <a:xfrm>
            <a:off x="-1144588" y="0"/>
            <a:ext cx="9831388" cy="6759575"/>
          </a:xfrm>
        </p:spPr>
      </p:pic>
    </p:spTree>
    <p:extLst>
      <p:ext uri="{BB962C8B-B14F-4D97-AF65-F5344CB8AC3E}">
        <p14:creationId xmlns:p14="http://schemas.microsoft.com/office/powerpoint/2010/main" val="404776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Papiilo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6774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43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 1" descr="Monkey 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7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Plus de la moitié des plantes nourricières sont fertilisées par des insectes 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815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Sauver les pollinisateurs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La pollinisation des fleurs par les insectes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84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abeilles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Diminution dramatique des populations des ruches . </a:t>
            </a:r>
          </a:p>
          <a:p>
            <a:r>
              <a:rPr lang="fr-FR" dirty="0" smtClean="0"/>
              <a:t>Causes multiples; pesticides , espèces invasives…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482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 microorganismes marins</a:t>
            </a:r>
            <a:br>
              <a:rPr lang="fr-FR" dirty="0" smtClean="0"/>
            </a:br>
            <a:r>
              <a:rPr lang="fr-FR" dirty="0" smtClean="0"/>
              <a:t> 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46716"/>
            <a:ext cx="8229600" cy="527944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Ils absorbent le CO2 et  libèrent de l’oxygène. </a:t>
            </a:r>
          </a:p>
          <a:p>
            <a:r>
              <a:rPr lang="fr-FR" dirty="0" smtClean="0"/>
              <a:t>Problème : pollution des océans qui détruisent ces microorganismes   </a:t>
            </a:r>
            <a:endParaRPr lang="fr-FR" dirty="0"/>
          </a:p>
        </p:txBody>
      </p:sp>
      <p:pic>
        <p:nvPicPr>
          <p:cNvPr id="4" name="Image 3" descr="ostracodes_1-119-800-500-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51" y="2474994"/>
            <a:ext cx="6566224" cy="49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4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Ensemble des végétaux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Stockage du gaz carbonique sous forme de tissus </a:t>
            </a:r>
            <a:r>
              <a:rPr lang="fr-FR" dirty="0" err="1" smtClean="0"/>
              <a:t>végetaux</a:t>
            </a:r>
            <a:r>
              <a:rPr lang="fr-FR" dirty="0" smtClean="0"/>
              <a:t> , bois . </a:t>
            </a:r>
          </a:p>
          <a:p>
            <a:r>
              <a:rPr lang="fr-FR" dirty="0" smtClean="0"/>
              <a:t>Problème </a:t>
            </a:r>
          </a:p>
          <a:p>
            <a:r>
              <a:rPr lang="fr-FR" dirty="0" smtClean="0"/>
              <a:t>Déforestation : on a perdu plus de la moitié </a:t>
            </a:r>
            <a:r>
              <a:rPr lang="fr-FR" smtClean="0"/>
              <a:t>des forêts 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41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Nous éliminons des centaines d</a:t>
            </a:r>
            <a:r>
              <a:rPr lang="ja-JP" altLang="fr-FR">
                <a:latin typeface="Times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>
                <a:latin typeface="Times" charset="0"/>
                <a:ea typeface="ＭＳ Ｐゴシック" charset="0"/>
                <a:cs typeface="ＭＳ Ｐゴシック" charset="0"/>
              </a:rPr>
              <a:t>espèces chaque année</a:t>
            </a:r>
            <a:br>
              <a:rPr lang="fr-FR" altLang="ja-JP"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 altLang="ja-JP">
                <a:latin typeface="Times" charset="0"/>
                <a:ea typeface="ＭＳ Ｐゴシック" charset="0"/>
                <a:cs typeface="ＭＳ Ｐゴシック" charset="0"/>
              </a:rPr>
              <a:t/>
            </a:r>
            <a:br>
              <a:rPr lang="fr-FR" altLang="ja-JP"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 altLang="ja-JP">
                <a:latin typeface="Times" charset="0"/>
                <a:ea typeface="ＭＳ Ｐゴシック" charset="0"/>
                <a:cs typeface="ＭＳ Ｐゴシック" charset="0"/>
              </a:rPr>
              <a:t>We eliminate hundred of species each year</a:t>
            </a:r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776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6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1858" name="Espace réservé du contenu 3" descr="hirondelles 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83" r="-12083"/>
          <a:stretch>
            <a:fillRect/>
          </a:stretch>
        </p:blipFill>
        <p:spPr>
          <a:xfrm>
            <a:off x="-5410200" y="-381000"/>
            <a:ext cx="18854738" cy="9982200"/>
          </a:xfrm>
        </p:spPr>
      </p:pic>
    </p:spTree>
    <p:extLst>
      <p:ext uri="{BB962C8B-B14F-4D97-AF65-F5344CB8AC3E}">
        <p14:creationId xmlns:p14="http://schemas.microsoft.com/office/powerpoint/2010/main" val="5922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07_GRE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77788"/>
            <a:ext cx="10363200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0287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3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4000" smtClean="0">
                <a:ea typeface="ＭＳ Ｐゴシック" charset="-128"/>
                <a:cs typeface="ＭＳ Ｐゴシック" charset="-128"/>
              </a:rPr>
              <a:t>La sixième extinction.</a:t>
            </a:r>
            <a:br>
              <a:rPr lang="fr-FR" sz="4000" smtClean="0">
                <a:ea typeface="ＭＳ Ｐゴシック" charset="-128"/>
                <a:cs typeface="ＭＳ Ｐゴシック" charset="-128"/>
              </a:rPr>
            </a:br>
            <a:r>
              <a:rPr lang="fr-FR" sz="4000" smtClean="0">
                <a:ea typeface="ＭＳ Ｐゴシック" charset="-128"/>
                <a:cs typeface="ＭＳ Ｐゴシック" charset="-128"/>
              </a:rPr>
              <a:t/>
            </a:r>
            <a:br>
              <a:rPr lang="fr-FR" sz="4000" smtClean="0">
                <a:ea typeface="ＭＳ Ｐゴシック" charset="-128"/>
                <a:cs typeface="ＭＳ Ｐゴシック" charset="-128"/>
              </a:rPr>
            </a:br>
            <a:r>
              <a:rPr lang="fr-FR" sz="4000" smtClean="0">
                <a:ea typeface="ＭＳ Ｐゴシック" charset="-128"/>
                <a:cs typeface="ＭＳ Ｐゴシック" charset="-128"/>
              </a:rPr>
              <a:t>The sixth extinction.  </a:t>
            </a:r>
          </a:p>
        </p:txBody>
      </p:sp>
    </p:spTree>
    <p:extLst>
      <p:ext uri="{BB962C8B-B14F-4D97-AF65-F5344CB8AC3E}">
        <p14:creationId xmlns:p14="http://schemas.microsoft.com/office/powerpoint/2010/main" val="40888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La séquence des armes </a:t>
            </a:r>
          </a:p>
        </p:txBody>
      </p:sp>
      <p:sp>
        <p:nvSpPr>
          <p:cNvPr id="1945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0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2376488"/>
          </a:xfrm>
        </p:spPr>
        <p:txBody>
          <a:bodyPr/>
          <a:lstStyle/>
          <a:p>
            <a:pPr eaLnBrk="1" hangingPunct="1">
              <a:buFontTx/>
              <a:buNone/>
            </a:pPr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buFontTx/>
              <a:buNone/>
            </a:pPr>
            <a:r>
              <a:rPr lang="fr-FR" dirty="0">
                <a:latin typeface="Calibri" charset="0"/>
                <a:ea typeface="ＭＳ Ｐゴシック" charset="0"/>
                <a:cs typeface="ＭＳ Ｐゴシック" charset="0"/>
              </a:rPr>
              <a:t>   Les espèces qui durent sont celles qui peuvent s</a:t>
            </a:r>
            <a:r>
              <a:rPr lang="ja-JP" altLang="fr-FR" dirty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fr-FR" altLang="ja-JP" dirty="0">
                <a:latin typeface="Calibri" charset="0"/>
                <a:ea typeface="ＭＳ Ｐゴシック" charset="0"/>
                <a:cs typeface="ＭＳ Ｐゴシック" charset="0"/>
              </a:rPr>
              <a:t>adapter à des conditions nouvelles. </a:t>
            </a:r>
          </a:p>
          <a:p>
            <a:pPr eaLnBrk="1" hangingPunct="1"/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fr-FR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47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Les tortues existent depuis trois cent millions d’années!  </a:t>
            </a:r>
          </a:p>
        </p:txBody>
      </p:sp>
      <p:pic>
        <p:nvPicPr>
          <p:cNvPr id="72706" name="Espace réservé du contenu 2" descr="Tortue_mauresqu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>
          <a:xfrm>
            <a:off x="685800" y="226695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395700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L’intelligence est elle un cadeau empoisonné?  .</a:t>
            </a:r>
          </a:p>
        </p:txBody>
      </p:sp>
      <p:sp>
        <p:nvSpPr>
          <p:cNvPr id="76802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52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3"/>
          <p:cNvSpPr>
            <a:spLocks noGrp="1" noChangeArrowheads="1"/>
          </p:cNvSpPr>
          <p:nvPr>
            <p:ph idx="1"/>
          </p:nvPr>
        </p:nvSpPr>
        <p:spPr>
          <a:xfrm>
            <a:off x="714375" y="3214688"/>
            <a:ext cx="7772400" cy="257175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buFontTx/>
              <a:buNone/>
            </a:pPr>
            <a:r>
              <a:rPr lang="fr-FR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77826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122863"/>
          </a:xfrm>
        </p:spPr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Revoir le rôle de l’intelligence dans la destinée humaine.  </a:t>
            </a:r>
            <a:br>
              <a:rPr lang="fr-FR"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Humanisme élargi  a toute la nature </a:t>
            </a:r>
            <a:br>
              <a:rPr lang="fr-FR"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« Nous n’avons plus le choix »  </a:t>
            </a:r>
          </a:p>
        </p:txBody>
      </p:sp>
    </p:spTree>
    <p:extLst>
      <p:ext uri="{BB962C8B-B14F-4D97-AF65-F5344CB8AC3E}">
        <p14:creationId xmlns:p14="http://schemas.microsoft.com/office/powerpoint/2010/main" val="157280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8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lA NATURE NE FAIT PAS DE CADEAU </a:t>
            </a:r>
          </a:p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NOUS POURRIONS DISPARAÎTRE ! </a:t>
            </a:r>
          </a:p>
        </p:txBody>
      </p:sp>
    </p:spTree>
    <p:extLst>
      <p:ext uri="{BB962C8B-B14F-4D97-AF65-F5344CB8AC3E}">
        <p14:creationId xmlns:p14="http://schemas.microsoft.com/office/powerpoint/2010/main" val="25177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Le Réveil Vert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Californie 1880-1890     </a:t>
            </a:r>
          </a:p>
          <a:p>
            <a:pPr>
              <a:defRPr/>
            </a:pPr>
            <a:r>
              <a:rPr lang="fr-FR" dirty="0" smtClean="0"/>
              <a:t>Première associations pour la préservation de la nature</a:t>
            </a:r>
          </a:p>
          <a:p>
            <a:pPr>
              <a:defRPr/>
            </a:pPr>
            <a:r>
              <a:rPr lang="fr-FR" dirty="0" smtClean="0"/>
              <a:t>Premières législations  </a:t>
            </a:r>
            <a:endParaRPr lang="fr-FR" dirty="0"/>
          </a:p>
          <a:p>
            <a:pPr marL="0" indent="0">
              <a:buFontTx/>
              <a:buNone/>
              <a:defRPr/>
            </a:pPr>
            <a:r>
              <a:rPr lang="fr-FR" dirty="0" smtClean="0"/>
              <a:t> Premiers parcs animaliers </a:t>
            </a:r>
          </a:p>
          <a:p>
            <a:pPr>
              <a:defRPr/>
            </a:pPr>
            <a:r>
              <a:rPr lang="fr-FR" dirty="0" smtClean="0"/>
              <a:t>Yellowstone  </a:t>
            </a:r>
            <a:r>
              <a:rPr lang="fr-FR" dirty="0" err="1" smtClean="0"/>
              <a:t>Yosemite</a:t>
            </a:r>
            <a:r>
              <a:rPr lang="fr-FR" dirty="0" smtClean="0"/>
              <a:t>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878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re 1"/>
          <p:cNvSpPr>
            <a:spLocks noGrp="1"/>
          </p:cNvSpPr>
          <p:nvPr>
            <p:ph type="title"/>
          </p:nvPr>
        </p:nvSpPr>
        <p:spPr>
          <a:xfrm>
            <a:off x="684213" y="-50800"/>
            <a:ext cx="7772400" cy="1143000"/>
          </a:xfrm>
        </p:spPr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John Muir</a:t>
            </a:r>
          </a:p>
        </p:txBody>
      </p:sp>
      <p:pic>
        <p:nvPicPr>
          <p:cNvPr id="89090" name="Image 1" descr="John_Muir_Ca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0"/>
          <a:stretch>
            <a:fillRect/>
          </a:stretch>
        </p:blipFill>
        <p:spPr bwMode="auto">
          <a:xfrm>
            <a:off x="-90488" y="1125538"/>
            <a:ext cx="9251951" cy="1156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5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Historique de la préservation de la nature </a:t>
            </a:r>
          </a:p>
        </p:txBody>
      </p:sp>
      <p:sp>
        <p:nvSpPr>
          <p:cNvPr id="113666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fr-FR" dirty="0" err="1" smtClean="0">
                <a:latin typeface="Times" charset="0"/>
                <a:ea typeface="ＭＳ Ｐゴシック" charset="0"/>
                <a:cs typeface="ＭＳ Ｐゴシック" charset="0"/>
              </a:rPr>
              <a:t>Conferences</a:t>
            </a:r>
            <a:r>
              <a:rPr lang="fr-FR" dirty="0" smtClean="0">
                <a:latin typeface="Times" charset="0"/>
                <a:ea typeface="ＭＳ Ｐゴシック" charset="0"/>
                <a:cs typeface="ＭＳ Ｐゴシック" charset="0"/>
              </a:rPr>
              <a:t>  de</a:t>
            </a:r>
          </a:p>
          <a:p>
            <a:pPr>
              <a:defRPr/>
            </a:pPr>
            <a:r>
              <a:rPr lang="fr-FR" dirty="0" smtClean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>
                <a:latin typeface="Times" charset="0"/>
                <a:ea typeface="ＭＳ Ｐゴシック" charset="0"/>
                <a:cs typeface="ＭＳ Ｐゴシック" charset="0"/>
              </a:rPr>
              <a:t>Rio </a:t>
            </a:r>
            <a:r>
              <a:rPr lang="fr-FR" dirty="0" smtClean="0">
                <a:latin typeface="Times" charset="0"/>
                <a:ea typeface="ＭＳ Ｐゴシック" charset="0"/>
                <a:cs typeface="ＭＳ Ｐゴシック" charset="0"/>
              </a:rPr>
              <a:t> de Janeiro 1992 </a:t>
            </a:r>
          </a:p>
          <a:p>
            <a:pPr>
              <a:defRPr/>
            </a:pPr>
            <a:r>
              <a:rPr lang="fr-FR" dirty="0" smtClean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latin typeface="Times" charset="0"/>
                <a:ea typeface="ＭＳ Ｐゴシック" charset="0"/>
                <a:cs typeface="ＭＳ Ｐゴシック" charset="0"/>
              </a:rPr>
              <a:t>Johannesbourg</a:t>
            </a:r>
            <a:endParaRPr lang="fr-FR" dirty="0" smtClean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fr-FR" dirty="0" smtClean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>
                <a:latin typeface="Times" charset="0"/>
                <a:ea typeface="ＭＳ Ｐゴシック" charset="0"/>
                <a:cs typeface="ＭＳ Ｐゴシック" charset="0"/>
              </a:rPr>
              <a:t>Copenhagen</a:t>
            </a:r>
            <a:r>
              <a:rPr lang="fr-FR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smtClean="0">
                <a:latin typeface="Times" charset="0"/>
                <a:ea typeface="ＭＳ Ｐゴシック" charset="0"/>
                <a:cs typeface="ＭＳ Ｐゴシック" charset="0"/>
              </a:rPr>
              <a:t> 2012  </a:t>
            </a:r>
          </a:p>
          <a:p>
            <a:pPr>
              <a:defRPr/>
            </a:pPr>
            <a:r>
              <a:rPr lang="fr-FR" dirty="0" smtClean="0">
                <a:latin typeface="Times" charset="0"/>
                <a:ea typeface="ＭＳ Ｐゴシック" charset="0"/>
                <a:cs typeface="ＭＳ Ｐゴシック" charset="0"/>
              </a:rPr>
              <a:t>Forum de Lille 2014  </a:t>
            </a:r>
          </a:p>
          <a:p>
            <a:pPr>
              <a:defRPr/>
            </a:pPr>
            <a:r>
              <a:rPr lang="fr-FR" dirty="0" smtClean="0">
                <a:latin typeface="Times" charset="0"/>
                <a:ea typeface="ＭＳ Ｐゴシック" charset="0"/>
                <a:cs typeface="ＭＳ Ｐゴシック" charset="0"/>
              </a:rPr>
              <a:t>Paris 2015</a:t>
            </a:r>
            <a:endParaRPr lang="fr-FR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endParaRPr lang="fr-FR" dirty="0" smtClean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fr-FR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fr-FR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fr-FR" dirty="0" smtClean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endParaRPr lang="fr-FR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fr-FR" dirty="0" smtClean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endParaRPr lang="fr-FR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fr-FR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34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1138" name="Espace réservé du contenu 3" descr="Losange Oasis biodiv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9" b="235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7133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162" name="Image 1" descr="Logo_H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692150"/>
            <a:ext cx="92376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01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r-FR" dirty="0" smtClean="0"/>
              <a:t>Le rôle  de l’intelligence dans la destinée humaine </a:t>
            </a:r>
            <a:endParaRPr lang="fr-FR" dirty="0"/>
          </a:p>
        </p:txBody>
      </p:sp>
      <p:sp>
        <p:nvSpPr>
          <p:cNvPr id="1741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78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Problemes</a:t>
            </a:r>
            <a:r>
              <a:rPr lang="fr-FR" dirty="0" smtClean="0"/>
              <a:t> majeurs :</a:t>
            </a:r>
          </a:p>
          <a:p>
            <a:r>
              <a:rPr lang="fr-FR" dirty="0" smtClean="0"/>
              <a:t>Diminuer notre consommation d’énergie </a:t>
            </a:r>
          </a:p>
          <a:p>
            <a:r>
              <a:rPr lang="fr-FR" dirty="0" err="1" smtClean="0"/>
              <a:t>Decarboniser</a:t>
            </a:r>
            <a:r>
              <a:rPr lang="fr-FR" dirty="0" smtClean="0"/>
              <a:t> notre source d’énergie (séquestration) </a:t>
            </a:r>
          </a:p>
          <a:p>
            <a:r>
              <a:rPr lang="fr-FR" dirty="0" err="1" smtClean="0"/>
              <a:t>Bioodiversité</a:t>
            </a:r>
            <a:r>
              <a:rPr lang="fr-FR" dirty="0" smtClean="0"/>
              <a:t>  </a:t>
            </a:r>
          </a:p>
          <a:p>
            <a:r>
              <a:rPr lang="fr-FR" dirty="0" smtClean="0"/>
              <a:t>Préserver la biodiversité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95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8434" name="Espace réservé du contenu 4"/>
          <p:cNvSpPr>
            <a:spLocks noGrp="1"/>
          </p:cNvSpPr>
          <p:nvPr>
            <p:ph idx="1"/>
          </p:nvPr>
        </p:nvSpPr>
        <p:spPr>
          <a:xfrm>
            <a:off x="1187450" y="1773238"/>
            <a:ext cx="7772400" cy="3106737"/>
          </a:xfrm>
        </p:spPr>
        <p:txBody>
          <a:bodyPr/>
          <a:lstStyle/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Les humains apparaissent en Afrique  . </a:t>
            </a:r>
          </a:p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Ils sont faibles et mal armés pour se défendre </a:t>
            </a:r>
          </a:p>
          <a:p>
            <a:r>
              <a:rPr lang="fr-FR">
                <a:latin typeface="Times" charset="0"/>
                <a:ea typeface="ＭＳ Ｐゴシック" charset="0"/>
                <a:cs typeface="ＭＳ Ｐゴシック" charset="0"/>
              </a:rPr>
              <a:t>Ils  sont sauvés par leur  l’intelligence  </a:t>
            </a:r>
          </a:p>
        </p:txBody>
      </p:sp>
    </p:spTree>
    <p:extLst>
      <p:ext uri="{BB962C8B-B14F-4D97-AF65-F5344CB8AC3E}">
        <p14:creationId xmlns:p14="http://schemas.microsoft.com/office/powerpoint/2010/main" val="378706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0482" name="Espace réservé du contenu 2" descr="lances préhistoriques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b="6589"/>
          <a:stretch>
            <a:fillRect/>
          </a:stretch>
        </p:blipFill>
        <p:spPr>
          <a:xfrm>
            <a:off x="6350" y="908050"/>
            <a:ext cx="9117013" cy="4827588"/>
          </a:xfrm>
        </p:spPr>
      </p:pic>
    </p:spTree>
    <p:extLst>
      <p:ext uri="{BB962C8B-B14F-4D97-AF65-F5344CB8AC3E}">
        <p14:creationId xmlns:p14="http://schemas.microsoft.com/office/powerpoint/2010/main" val="101822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645</Words>
  <Application>Microsoft Office PowerPoint</Application>
  <PresentationFormat>Affichage à l'écran (4:3)</PresentationFormat>
  <Paragraphs>134</Paragraphs>
  <Slides>70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1" baseType="lpstr">
      <vt:lpstr>Thème Office</vt:lpstr>
      <vt:lpstr>Il faut aussi comprendre ce que peut réellement la science et ce qu’elle ne peut pas face aux grands défis de notre époque. Comment les comprend-elle et quelles solutions est-elle, éventuellement, en mesure de proposer ? </vt:lpstr>
      <vt:lpstr>Le cas de stanislas Petrov . </vt:lpstr>
      <vt:lpstr>Présentation PowerPoint</vt:lpstr>
      <vt:lpstr>Présentation PowerPoint</vt:lpstr>
      <vt:lpstr>Présentation PowerPoint</vt:lpstr>
      <vt:lpstr>La séquence des armes </vt:lpstr>
      <vt:lpstr>Le rôle  de l’intelligence dans la destinée humaine </vt:lpstr>
      <vt:lpstr> </vt:lpstr>
      <vt:lpstr>Présentation PowerPoint</vt:lpstr>
      <vt:lpstr>Frondes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Hiroshima  </vt:lpstr>
      <vt:lpstr>La terreur nucléaire 1950-1990</vt:lpstr>
      <vt:lpstr>Un train peut en cacher un autre </vt:lpstr>
      <vt:lpstr>Environnement </vt:lpstr>
      <vt:lpstr>Notre planète n’est pas infinie </vt:lpstr>
      <vt:lpstr>La crise écologique contemporaine </vt:lpstr>
      <vt:lpstr>Présentation PowerPoint</vt:lpstr>
      <vt:lpstr>Notre influence est à l’échelle de la planète   Our influence is on  the scale of the planet </vt:lpstr>
      <vt:lpstr>Nous menons une guerre contre la  nature.  Si nous gagnons, nous sommes perdus !</vt:lpstr>
      <vt:lpstr>On a brûlé près de la moitié du pétrole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biologie</vt:lpstr>
      <vt:lpstr>Qu’est ce que la biodiversité?  </vt:lpstr>
      <vt:lpstr>Que signifie  « préserver » la biodiversité ? </vt:lpstr>
      <vt:lpstr>Que signifie « préserver la biodiversité »? </vt:lpstr>
      <vt:lpstr>Pourquoi  «préserver la biodiversité » ?   </vt:lpstr>
      <vt:lpstr>La science et la biodiversité </vt:lpstr>
      <vt:lpstr>Plus de bon sens que de science nouvelle </vt:lpstr>
      <vt:lpstr>New York 1997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Fertilisation des sols arables </vt:lpstr>
      <vt:lpstr>Présentation PowerPoint</vt:lpstr>
      <vt:lpstr>Présentation PowerPoint</vt:lpstr>
      <vt:lpstr>Présentation PowerPoint</vt:lpstr>
      <vt:lpstr>Sauver les pollinisateurs </vt:lpstr>
      <vt:lpstr>Les abeilles </vt:lpstr>
      <vt:lpstr>Les  microorganismes marins   </vt:lpstr>
      <vt:lpstr>Ensemble des végétaux </vt:lpstr>
      <vt:lpstr>Nous éliminons des centaines d’espèces chaque année  We eliminate hundred of species each year</vt:lpstr>
      <vt:lpstr>Présentation PowerPoint</vt:lpstr>
      <vt:lpstr>Présentation PowerPoint</vt:lpstr>
      <vt:lpstr>Présentation PowerPoint</vt:lpstr>
      <vt:lpstr>La sixième extinction.  The sixth extinction.  </vt:lpstr>
      <vt:lpstr> </vt:lpstr>
      <vt:lpstr>Les tortues existent depuis trois cent millions d’années!  </vt:lpstr>
      <vt:lpstr>L’intelligence est elle un cadeau empoisonné?  .</vt:lpstr>
      <vt:lpstr>Revoir le rôle de l’intelligence dans la destinée humaine.   Humanisme élargi  a toute la nature  « Nous n’avons plus le choix »  </vt:lpstr>
      <vt:lpstr>Présentation PowerPoint</vt:lpstr>
      <vt:lpstr>Le Réveil Vert </vt:lpstr>
      <vt:lpstr>John Muir</vt:lpstr>
      <vt:lpstr>Historique de la préservation de la nature 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Tom</dc:creator>
  <cp:lastModifiedBy>BrunoMONFLIER</cp:lastModifiedBy>
  <cp:revision>25</cp:revision>
  <dcterms:created xsi:type="dcterms:W3CDTF">2015-07-26T09:44:22Z</dcterms:created>
  <dcterms:modified xsi:type="dcterms:W3CDTF">2015-09-05T08:42:24Z</dcterms:modified>
</cp:coreProperties>
</file>