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orbe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orbe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orbe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orbe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orbe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orbe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orbe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orbe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orbe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6E7CE"/>
          </a:solidFill>
        </a:fill>
      </a:tcStyle>
    </a:wholeTbl>
    <a:band2H>
      <a:tcTxStyle/>
      <a:tcStyle>
        <a:tcBdr/>
        <a:fill>
          <a:solidFill>
            <a:srgbClr val="FBF3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6DACC"/>
          </a:solidFill>
        </a:fill>
      </a:tcStyle>
    </a:wholeTbl>
    <a:band2H>
      <a:tcTxStyle/>
      <a:tcStyle>
        <a:tcBdr/>
        <a:fill>
          <a:solidFill>
            <a:srgbClr val="FAED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CFCC"/>
          </a:solidFill>
        </a:fill>
      </a:tcStyle>
    </a:wholeTbl>
    <a:band2H>
      <a:tcTxStyle/>
      <a:tcStyle>
        <a:tcBdr/>
        <a:fill>
          <a:solidFill>
            <a:srgbClr val="F6E9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5" d="100"/>
          <a:sy n="75" d="100"/>
        </p:scale>
        <p:origin x="-1864"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notesMaster" Target="notesMasters/notes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853617117"/>
      </p:ext>
    </p:extLst>
  </p:cSld>
  <p:clrMap bg1="dk1" tx1="lt1" bg2="dk2" tx2="lt2" accent1="accent1" accent2="accent2" accent3="accent3" accent4="accent4" accent5="accent5" accent6="accent6" hlink="hlink" folHlink="folHlink"/>
  <p:notesStyle>
    <a:lvl1pPr latinLnBrk="0">
      <a:defRPr sz="1200">
        <a:solidFill>
          <a:srgbClr val="FFFFFF"/>
        </a:solidFill>
        <a:latin typeface="+mn-lt"/>
        <a:ea typeface="+mn-ea"/>
        <a:cs typeface="+mn-cs"/>
        <a:sym typeface="Corbel"/>
      </a:defRPr>
    </a:lvl1pPr>
    <a:lvl2pPr indent="228600" latinLnBrk="0">
      <a:defRPr sz="1200">
        <a:solidFill>
          <a:srgbClr val="FFFFFF"/>
        </a:solidFill>
        <a:latin typeface="+mn-lt"/>
        <a:ea typeface="+mn-ea"/>
        <a:cs typeface="+mn-cs"/>
        <a:sym typeface="Corbel"/>
      </a:defRPr>
    </a:lvl2pPr>
    <a:lvl3pPr indent="457200" latinLnBrk="0">
      <a:defRPr sz="1200">
        <a:solidFill>
          <a:srgbClr val="FFFFFF"/>
        </a:solidFill>
        <a:latin typeface="+mn-lt"/>
        <a:ea typeface="+mn-ea"/>
        <a:cs typeface="+mn-cs"/>
        <a:sym typeface="Corbel"/>
      </a:defRPr>
    </a:lvl3pPr>
    <a:lvl4pPr indent="685800" latinLnBrk="0">
      <a:defRPr sz="1200">
        <a:solidFill>
          <a:srgbClr val="FFFFFF"/>
        </a:solidFill>
        <a:latin typeface="+mn-lt"/>
        <a:ea typeface="+mn-ea"/>
        <a:cs typeface="+mn-cs"/>
        <a:sym typeface="Corbel"/>
      </a:defRPr>
    </a:lvl4pPr>
    <a:lvl5pPr indent="914400" latinLnBrk="0">
      <a:defRPr sz="1200">
        <a:solidFill>
          <a:srgbClr val="FFFFFF"/>
        </a:solidFill>
        <a:latin typeface="+mn-lt"/>
        <a:ea typeface="+mn-ea"/>
        <a:cs typeface="+mn-cs"/>
        <a:sym typeface="Corbel"/>
      </a:defRPr>
    </a:lvl5pPr>
    <a:lvl6pPr indent="1143000" latinLnBrk="0">
      <a:defRPr sz="1200">
        <a:solidFill>
          <a:srgbClr val="FFFFFF"/>
        </a:solidFill>
        <a:latin typeface="+mn-lt"/>
        <a:ea typeface="+mn-ea"/>
        <a:cs typeface="+mn-cs"/>
        <a:sym typeface="Corbel"/>
      </a:defRPr>
    </a:lvl6pPr>
    <a:lvl7pPr indent="1371600" latinLnBrk="0">
      <a:defRPr sz="1200">
        <a:solidFill>
          <a:srgbClr val="FFFFFF"/>
        </a:solidFill>
        <a:latin typeface="+mn-lt"/>
        <a:ea typeface="+mn-ea"/>
        <a:cs typeface="+mn-cs"/>
        <a:sym typeface="Corbel"/>
      </a:defRPr>
    </a:lvl7pPr>
    <a:lvl8pPr indent="1600200" latinLnBrk="0">
      <a:defRPr sz="1200">
        <a:solidFill>
          <a:srgbClr val="FFFFFF"/>
        </a:solidFill>
        <a:latin typeface="+mn-lt"/>
        <a:ea typeface="+mn-ea"/>
        <a:cs typeface="+mn-cs"/>
        <a:sym typeface="Corbel"/>
      </a:defRPr>
    </a:lvl8pPr>
    <a:lvl9pPr indent="1828800" latinLnBrk="0">
      <a:defRPr sz="1200">
        <a:solidFill>
          <a:srgbClr val="FFFFFF"/>
        </a:solidFill>
        <a:latin typeface="+mn-lt"/>
        <a:ea typeface="+mn-ea"/>
        <a:cs typeface="+mn-cs"/>
        <a:sym typeface="Corbe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nchor="b"/>
          <a:lstStyle>
            <a:lvl1pPr>
              <a:defRPr sz="5400"/>
            </a:lvl1pPr>
          </a:lstStyle>
          <a:p>
            <a:r>
              <a:t>Texte du titre</a:t>
            </a:r>
          </a:p>
        </p:txBody>
      </p:sp>
      <p:sp>
        <p:nvSpPr>
          <p:cNvPr id="12" name="Shape 12"/>
          <p:cNvSpPr>
            <a:spLocks noGrp="1"/>
          </p:cNvSpPr>
          <p:nvPr>
            <p:ph type="body" sz="quarter" idx="1"/>
          </p:nvPr>
        </p:nvSpPr>
        <p:spPr>
          <a:xfrm>
            <a:off x="1371600" y="3886200"/>
            <a:ext cx="6400800" cy="1752600"/>
          </a:xfrm>
          <a:prstGeom prst="rect">
            <a:avLst/>
          </a:prstGeom>
        </p:spPr>
        <p:txBody>
          <a:bodyPr anchor="t"/>
          <a:lstStyle>
            <a:lvl1pPr marL="0" indent="0" algn="ctr">
              <a:spcBef>
                <a:spcPts val="600"/>
              </a:spcBef>
              <a:buSzTx/>
              <a:buFontTx/>
              <a:buNone/>
              <a:defRPr sz="2800">
                <a:solidFill>
                  <a:srgbClr val="E9EAF0"/>
                </a:solidFill>
              </a:defRPr>
            </a:lvl1pPr>
            <a:lvl2pPr marL="0" indent="457200" algn="ctr">
              <a:spcBef>
                <a:spcPts val="600"/>
              </a:spcBef>
              <a:buSzTx/>
              <a:buFontTx/>
              <a:buNone/>
              <a:defRPr sz="2800">
                <a:solidFill>
                  <a:srgbClr val="E9EAF0"/>
                </a:solidFill>
              </a:defRPr>
            </a:lvl2pPr>
            <a:lvl3pPr marL="0" indent="914400" algn="ctr">
              <a:spcBef>
                <a:spcPts val="600"/>
              </a:spcBef>
              <a:buSzTx/>
              <a:buFontTx/>
              <a:buNone/>
              <a:defRPr sz="2800">
                <a:solidFill>
                  <a:srgbClr val="E9EAF0"/>
                </a:solidFill>
              </a:defRPr>
            </a:lvl3pPr>
            <a:lvl4pPr marL="0" indent="1371600" algn="ctr">
              <a:spcBef>
                <a:spcPts val="600"/>
              </a:spcBef>
              <a:buSzTx/>
              <a:buFontTx/>
              <a:buNone/>
              <a:defRPr sz="2800">
                <a:solidFill>
                  <a:srgbClr val="E9EAF0"/>
                </a:solidFill>
              </a:defRPr>
            </a:lvl4pPr>
            <a:lvl5pPr marL="0" indent="1828800" algn="ctr">
              <a:spcBef>
                <a:spcPts val="600"/>
              </a:spcBef>
              <a:buSzTx/>
              <a:buFontTx/>
              <a:buNone/>
              <a:defRPr sz="2800">
                <a:solidFill>
                  <a:srgbClr val="E9EAF0"/>
                </a:solidFill>
              </a:defRPr>
            </a:lvl5pPr>
          </a:lstStyle>
          <a:p>
            <a:r>
              <a:t>Texte niveau 1</a:t>
            </a:r>
          </a:p>
          <a:p>
            <a:pPr lvl="1"/>
            <a:r>
              <a:t>Texte niveau 2</a:t>
            </a:r>
          </a:p>
          <a:p>
            <a:pPr lvl="2"/>
            <a:r>
              <a:t>Texte niveau 3</a:t>
            </a:r>
          </a:p>
          <a:p>
            <a:pPr lvl="3"/>
            <a:r>
              <a:t>Texte niveau 4</a:t>
            </a:r>
          </a:p>
          <a:p>
            <a:pPr lvl="4"/>
            <a:r>
              <a:t>Texte niveau 5</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re et texte vertical">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Texte du titre</a:t>
            </a:r>
          </a:p>
        </p:txBody>
      </p:sp>
      <p:sp>
        <p:nvSpPr>
          <p:cNvPr id="93" name="Shape 93"/>
          <p:cNvSpPr>
            <a:spLocks noGrp="1"/>
          </p:cNvSpPr>
          <p:nvPr>
            <p:ph type="body" idx="1"/>
          </p:nvPr>
        </p:nvSpPr>
        <p:spPr>
          <a:prstGeom prst="rect">
            <a:avLst/>
          </a:prstGeom>
        </p:spPr>
        <p:txBody>
          <a:bodyPr anchor="t"/>
          <a:lstStyle/>
          <a:p>
            <a:r>
              <a:t>Texte niveau 1</a:t>
            </a:r>
          </a:p>
          <a:p>
            <a:pPr lvl="1"/>
            <a:r>
              <a:t>Texte niveau 2</a:t>
            </a:r>
          </a:p>
          <a:p>
            <a:pPr lvl="2"/>
            <a:r>
              <a:t>Texte niveau 3</a:t>
            </a:r>
          </a:p>
          <a:p>
            <a:pPr lvl="3"/>
            <a:r>
              <a:t>Texte niveau 4</a:t>
            </a:r>
          </a:p>
          <a:p>
            <a:pPr lvl="4"/>
            <a:r>
              <a:t>Texte niveau 5</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re vertical et texte">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6"/>
          </a:xfrm>
          <a:prstGeom prst="rect">
            <a:avLst/>
          </a:prstGeom>
        </p:spPr>
        <p:txBody>
          <a:bodyPr/>
          <a:lstStyle/>
          <a:p>
            <a:r>
              <a:t>Texte du titre</a:t>
            </a:r>
          </a:p>
        </p:txBody>
      </p:sp>
      <p:sp>
        <p:nvSpPr>
          <p:cNvPr id="102" name="Shape 102"/>
          <p:cNvSpPr>
            <a:spLocks noGrp="1"/>
          </p:cNvSpPr>
          <p:nvPr>
            <p:ph type="body" idx="1"/>
          </p:nvPr>
        </p:nvSpPr>
        <p:spPr>
          <a:xfrm>
            <a:off x="457200" y="274638"/>
            <a:ext cx="6019800" cy="5851526"/>
          </a:xfrm>
          <a:prstGeom prst="rect">
            <a:avLst/>
          </a:prstGeom>
        </p:spPr>
        <p:txBody>
          <a:bodyPr anchor="t"/>
          <a:lstStyle/>
          <a:p>
            <a:r>
              <a:t>Texte niveau 1</a:t>
            </a:r>
          </a:p>
          <a:p>
            <a:pPr lvl="1"/>
            <a:r>
              <a:t>Texte niveau 2</a:t>
            </a:r>
          </a:p>
          <a:p>
            <a:pPr lvl="2"/>
            <a:r>
              <a:t>Texte niveau 3</a:t>
            </a:r>
          </a:p>
          <a:p>
            <a:pPr lvl="3"/>
            <a:r>
              <a:t>Texte niveau 4</a:t>
            </a:r>
          </a:p>
          <a:p>
            <a:pPr lvl="4"/>
            <a:r>
              <a:t>Texte niveau 5</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110" name="Shape 110"/>
          <p:cNvSpPr>
            <a:spLocks noGrp="1"/>
          </p:cNvSpPr>
          <p:nvPr>
            <p:ph type="title"/>
          </p:nvPr>
        </p:nvSpPr>
        <p:spPr>
          <a:prstGeom prst="rect">
            <a:avLst/>
          </a:prstGeom>
        </p:spPr>
        <p:txBody>
          <a:bodyPr/>
          <a:lstStyle/>
          <a:p>
            <a:r>
              <a:t>Texte du titre</a:t>
            </a:r>
          </a:p>
        </p:txBody>
      </p:sp>
      <p:sp>
        <p:nvSpPr>
          <p:cNvPr id="111" name="Shape 111"/>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112" name="Shape 11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Texte du titre</a:t>
            </a:r>
          </a:p>
        </p:txBody>
      </p:sp>
      <p:sp>
        <p:nvSpPr>
          <p:cNvPr id="21" name="Shape 21"/>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En-tête de section">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lstStyle>
            <a:lvl1pPr algn="l">
              <a:defRPr sz="4000" b="1" cap="all"/>
            </a:lvl1pPr>
          </a:lstStyle>
          <a:p>
            <a:r>
              <a:t>Texte du titre</a:t>
            </a:r>
          </a:p>
        </p:txBody>
      </p:sp>
      <p:sp>
        <p:nvSpPr>
          <p:cNvPr id="30" name="Shape 30"/>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E9EAF0"/>
                </a:solidFill>
              </a:defRPr>
            </a:lvl1pPr>
            <a:lvl2pPr marL="0" indent="457200">
              <a:spcBef>
                <a:spcPts val="400"/>
              </a:spcBef>
              <a:buSzTx/>
              <a:buFontTx/>
              <a:buNone/>
              <a:defRPr sz="2000">
                <a:solidFill>
                  <a:srgbClr val="E9EAF0"/>
                </a:solidFill>
              </a:defRPr>
            </a:lvl2pPr>
            <a:lvl3pPr marL="0" indent="914400">
              <a:spcBef>
                <a:spcPts val="400"/>
              </a:spcBef>
              <a:buSzTx/>
              <a:buFontTx/>
              <a:buNone/>
              <a:defRPr sz="2000">
                <a:solidFill>
                  <a:srgbClr val="E9EAF0"/>
                </a:solidFill>
              </a:defRPr>
            </a:lvl3pPr>
            <a:lvl4pPr marL="0" indent="1371600">
              <a:spcBef>
                <a:spcPts val="400"/>
              </a:spcBef>
              <a:buSzTx/>
              <a:buFontTx/>
              <a:buNone/>
              <a:defRPr sz="2000">
                <a:solidFill>
                  <a:srgbClr val="E9EAF0"/>
                </a:solidFill>
              </a:defRPr>
            </a:lvl4pPr>
            <a:lvl5pPr marL="0" indent="1828800">
              <a:spcBef>
                <a:spcPts val="400"/>
              </a:spcBef>
              <a:buSzTx/>
              <a:buFontTx/>
              <a:buNone/>
              <a:defRPr sz="2000">
                <a:solidFill>
                  <a:srgbClr val="E9EAF0"/>
                </a:solidFill>
              </a:defRPr>
            </a:lvl5pPr>
          </a:lstStyle>
          <a:p>
            <a:r>
              <a:t>Texte niveau 1</a:t>
            </a:r>
          </a:p>
          <a:p>
            <a:pPr lvl="1"/>
            <a:r>
              <a:t>Texte niveau 2</a:t>
            </a:r>
          </a:p>
          <a:p>
            <a:pPr lvl="2"/>
            <a:r>
              <a:t>Texte niveau 3</a:t>
            </a:r>
          </a:p>
          <a:p>
            <a:pPr lvl="3"/>
            <a:r>
              <a:t>Texte niveau 4</a:t>
            </a:r>
          </a:p>
          <a:p>
            <a:pPr lvl="4"/>
            <a:r>
              <a:t>Texte niveau 5</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ux contenus">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Texte du titre</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Texte niveau 1</a:t>
            </a:r>
          </a:p>
          <a:p>
            <a:pPr lvl="1"/>
            <a:r>
              <a:t>Texte niveau 2</a:t>
            </a:r>
          </a:p>
          <a:p>
            <a:pPr lvl="2"/>
            <a:r>
              <a:t>Texte niveau 3</a:t>
            </a:r>
          </a:p>
          <a:p>
            <a:pPr lvl="3"/>
            <a:r>
              <a:t>Texte niveau 4</a:t>
            </a:r>
          </a:p>
          <a:p>
            <a:pPr lvl="4"/>
            <a:r>
              <a:t>Texte niveau 5</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a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Texte du titre</a:t>
            </a:r>
          </a:p>
        </p:txBody>
      </p:sp>
      <p:sp>
        <p:nvSpPr>
          <p:cNvPr id="48" name="Shape 48"/>
          <p:cNvSpPr>
            <a:spLocks noGrp="1"/>
          </p:cNvSpPr>
          <p:nvPr>
            <p:ph type="body" sz="quarter" idx="1"/>
          </p:nvPr>
        </p:nvSpPr>
        <p:spPr>
          <a:xfrm>
            <a:off x="457200" y="1535112"/>
            <a:ext cx="4040188" cy="639763"/>
          </a:xfrm>
          <a:prstGeom prst="rect">
            <a:avLst/>
          </a:prstGeom>
        </p:spPr>
        <p:txBody>
          <a:bodyPr anchor="t"/>
          <a:lstStyle>
            <a:lvl1pPr marL="0" indent="0">
              <a:spcBef>
                <a:spcPts val="400"/>
              </a:spcBef>
              <a:buSzTx/>
              <a:buFontTx/>
              <a:buNone/>
              <a:defRPr sz="2000" b="1"/>
            </a:lvl1pPr>
            <a:lvl2pPr marL="0" indent="457200">
              <a:spcBef>
                <a:spcPts val="400"/>
              </a:spcBef>
              <a:buSzTx/>
              <a:buFontTx/>
              <a:buNone/>
              <a:defRPr sz="2000" b="1"/>
            </a:lvl2pPr>
            <a:lvl3pPr marL="0" indent="914400">
              <a:spcBef>
                <a:spcPts val="400"/>
              </a:spcBef>
              <a:buSzTx/>
              <a:buFontTx/>
              <a:buNone/>
              <a:defRPr sz="2000" b="1"/>
            </a:lvl3pPr>
            <a:lvl4pPr marL="0" indent="1371600">
              <a:spcBef>
                <a:spcPts val="400"/>
              </a:spcBef>
              <a:buSzTx/>
              <a:buFontTx/>
              <a:buNone/>
              <a:defRPr sz="2000" b="1"/>
            </a:lvl4pPr>
            <a:lvl5pPr marL="0" indent="1828800">
              <a:spcBef>
                <a:spcPts val="400"/>
              </a:spcBef>
              <a:buSzTx/>
              <a:buFontTx/>
              <a:buNone/>
              <a:defRPr sz="2000" b="1"/>
            </a:lvl5pPr>
          </a:lstStyle>
          <a:p>
            <a:r>
              <a:t>Texte niveau 1</a:t>
            </a:r>
          </a:p>
          <a:p>
            <a:pPr lvl="1"/>
            <a:r>
              <a:t>Texte niveau 2</a:t>
            </a:r>
          </a:p>
          <a:p>
            <a:pPr lvl="2"/>
            <a:r>
              <a:t>Texte niveau 3</a:t>
            </a:r>
          </a:p>
          <a:p>
            <a:pPr lvl="3"/>
            <a:r>
              <a:t>Texte niveau 4</a:t>
            </a:r>
          </a:p>
          <a:p>
            <a:pPr lvl="4"/>
            <a:r>
              <a:t>Texte niveau 5</a:t>
            </a:r>
          </a:p>
        </p:txBody>
      </p:sp>
      <p:sp>
        <p:nvSpPr>
          <p:cNvPr id="49" name="Shape 49"/>
          <p:cNvSpPr>
            <a:spLocks noGrp="1"/>
          </p:cNvSpPr>
          <p:nvPr>
            <p:ph type="body" sz="quarter" idx="13"/>
          </p:nvPr>
        </p:nvSpPr>
        <p:spPr>
          <a:xfrm>
            <a:off x="4645025" y="1535112"/>
            <a:ext cx="4041775" cy="639763"/>
          </a:xfrm>
          <a:prstGeom prst="rect">
            <a:avLst/>
          </a:prstGeom>
        </p:spPr>
        <p:txBody>
          <a:bodyPr anchor="t"/>
          <a:lstStyle/>
          <a:p>
            <a:pPr marL="0" indent="0">
              <a:spcBef>
                <a:spcPts val="400"/>
              </a:spcBef>
              <a:buSzTx/>
              <a:buFontTx/>
              <a:buNone/>
              <a:defRPr sz="2000" b="1"/>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seul">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Texte du titre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u avec légende">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4" cy="1162050"/>
          </a:xfrm>
          <a:prstGeom prst="rect">
            <a:avLst/>
          </a:prstGeom>
        </p:spPr>
        <p:txBody>
          <a:bodyPr anchor="b"/>
          <a:lstStyle>
            <a:lvl1pPr algn="l">
              <a:defRPr sz="2000" b="1"/>
            </a:lvl1pPr>
          </a:lstStyle>
          <a:p>
            <a:r>
              <a:t>Texte du titre</a:t>
            </a:r>
          </a:p>
        </p:txBody>
      </p:sp>
      <p:sp>
        <p:nvSpPr>
          <p:cNvPr id="73" name="Shape 73"/>
          <p:cNvSpPr>
            <a:spLocks noGrp="1"/>
          </p:cNvSpPr>
          <p:nvPr>
            <p:ph type="body" idx="1"/>
          </p:nvPr>
        </p:nvSpPr>
        <p:spPr>
          <a:xfrm>
            <a:off x="3575050" y="273050"/>
            <a:ext cx="5111750" cy="5853113"/>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74" name="Shape 74"/>
          <p:cNvSpPr>
            <a:spLocks noGrp="1"/>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solidFill>
                  <a:srgbClr val="CDE6E8"/>
                </a:solidFill>
              </a:defRPr>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mage avec légende">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1" cy="566738"/>
          </a:xfrm>
          <a:prstGeom prst="rect">
            <a:avLst/>
          </a:prstGeom>
        </p:spPr>
        <p:txBody>
          <a:bodyPr anchor="b"/>
          <a:lstStyle>
            <a:lvl1pPr algn="l">
              <a:defRPr sz="2000" b="1"/>
            </a:lvl1pPr>
          </a:lstStyle>
          <a:p>
            <a:r>
              <a:t>Texte du titre</a:t>
            </a:r>
          </a:p>
        </p:txBody>
      </p:sp>
      <p:sp>
        <p:nvSpPr>
          <p:cNvPr id="83" name="Shape 83"/>
          <p:cNvSpPr>
            <a:spLocks noGrp="1"/>
          </p:cNvSpPr>
          <p:nvPr>
            <p:ph type="pic" sz="half" idx="13"/>
          </p:nvPr>
        </p:nvSpPr>
        <p:spPr>
          <a:xfrm>
            <a:off x="1792288" y="612775"/>
            <a:ext cx="5486401" cy="4114800"/>
          </a:xfrm>
          <a:prstGeom prst="rect">
            <a:avLst/>
          </a:prstGeom>
        </p:spPr>
        <p:txBody>
          <a:bodyPr lIns="91439" rIns="91439" anchor="t">
            <a:noAutofit/>
          </a:bodyPr>
          <a:lstStyle/>
          <a:p>
            <a:endParaRPr/>
          </a:p>
        </p:txBody>
      </p:sp>
      <p:sp>
        <p:nvSpPr>
          <p:cNvPr id="84" name="Shape 84"/>
          <p:cNvSpPr>
            <a:spLocks noGrp="1"/>
          </p:cNvSpPr>
          <p:nvPr>
            <p:ph type="body" sz="quarter" idx="1"/>
          </p:nvPr>
        </p:nvSpPr>
        <p:spPr>
          <a:xfrm>
            <a:off x="1792288" y="5367337"/>
            <a:ext cx="5486401" cy="804863"/>
          </a:xfrm>
          <a:prstGeom prst="rect">
            <a:avLst/>
          </a:prstGeom>
        </p:spPr>
        <p:txBody>
          <a:bodyPr anchor="t"/>
          <a:lstStyle>
            <a:lvl1pPr marL="0" indent="0">
              <a:spcBef>
                <a:spcPts val="300"/>
              </a:spcBef>
              <a:buSzTx/>
              <a:buFontTx/>
              <a:buNone/>
              <a:defRPr sz="1400">
                <a:solidFill>
                  <a:srgbClr val="CDE6E8"/>
                </a:solidFill>
              </a:defRPr>
            </a:lvl1pPr>
            <a:lvl2pPr marL="0" indent="457200">
              <a:spcBef>
                <a:spcPts val="300"/>
              </a:spcBef>
              <a:buSzTx/>
              <a:buFontTx/>
              <a:buNone/>
              <a:defRPr sz="1400">
                <a:solidFill>
                  <a:srgbClr val="CDE6E8"/>
                </a:solidFill>
              </a:defRPr>
            </a:lvl2pPr>
            <a:lvl3pPr marL="0" indent="914400">
              <a:spcBef>
                <a:spcPts val="300"/>
              </a:spcBef>
              <a:buSzTx/>
              <a:buFontTx/>
              <a:buNone/>
              <a:defRPr sz="1400">
                <a:solidFill>
                  <a:srgbClr val="CDE6E8"/>
                </a:solidFill>
              </a:defRPr>
            </a:lvl3pPr>
            <a:lvl4pPr marL="0" indent="1371600">
              <a:spcBef>
                <a:spcPts val="300"/>
              </a:spcBef>
              <a:buSzTx/>
              <a:buFontTx/>
              <a:buNone/>
              <a:defRPr sz="1400">
                <a:solidFill>
                  <a:srgbClr val="CDE6E8"/>
                </a:solidFill>
              </a:defRPr>
            </a:lvl4pPr>
            <a:lvl5pPr marL="0" indent="1828800">
              <a:spcBef>
                <a:spcPts val="300"/>
              </a:spcBef>
              <a:buSzTx/>
              <a:buFontTx/>
              <a:buNone/>
              <a:defRPr sz="1400">
                <a:solidFill>
                  <a:srgbClr val="CDE6E8"/>
                </a:solidFill>
              </a:defRPr>
            </a:lvl5pPr>
          </a:lstStyle>
          <a:p>
            <a:r>
              <a:t>Texte niveau 1</a:t>
            </a:r>
          </a:p>
          <a:p>
            <a:pPr lvl="1"/>
            <a:r>
              <a:t>Texte niveau 2</a:t>
            </a:r>
          </a:p>
          <a:p>
            <a:pPr lvl="2"/>
            <a:r>
              <a:t>Texte niveau 3</a:t>
            </a:r>
          </a:p>
          <a:p>
            <a:pPr lvl="3"/>
            <a:r>
              <a:t>Texte niveau 4</a:t>
            </a:r>
          </a:p>
          <a:p>
            <a:pPr lvl="4"/>
            <a:r>
              <a:t>Texte niveau 5</a:t>
            </a: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31000">
              <a:srgbClr val="000000"/>
            </a:gs>
            <a:gs pos="62000">
              <a:srgbClr val="24213E"/>
            </a:gs>
            <a:gs pos="100000">
              <a:srgbClr val="51566E"/>
            </a:gs>
          </a:gsLst>
          <a:lin ang="5400000" scaled="0"/>
        </a:gra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457200"/>
            <a:ext cx="8229600" cy="11430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r>
              <a:t>Texte du titre</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p>
            <a:r>
              <a:t>Texte niveau 1</a:t>
            </a:r>
          </a:p>
          <a:p>
            <a:pPr lvl="1"/>
            <a:r>
              <a:t>Texte niveau 2</a:t>
            </a:r>
          </a:p>
          <a:p>
            <a:pPr lvl="2"/>
            <a:r>
              <a:t>Texte niveau 3</a:t>
            </a:r>
          </a:p>
          <a:p>
            <a:pPr lvl="3"/>
            <a:r>
              <a:t>Texte niveau 4</a:t>
            </a:r>
          </a:p>
          <a:p>
            <a:pPr lvl="4"/>
            <a:r>
              <a:t>Texte niveau 5</a:t>
            </a:r>
          </a:p>
        </p:txBody>
      </p:sp>
      <p:sp>
        <p:nvSpPr>
          <p:cNvPr id="4" name="Shape 4"/>
          <p:cNvSpPr>
            <a:spLocks noGrp="1"/>
          </p:cNvSpPr>
          <p:nvPr>
            <p:ph type="sldNum" sz="quarter" idx="2"/>
          </p:nvPr>
        </p:nvSpPr>
        <p:spPr>
          <a:xfrm>
            <a:off x="8436064" y="6404292"/>
            <a:ext cx="250736" cy="269241"/>
          </a:xfrm>
          <a:prstGeom prst="rect">
            <a:avLst/>
          </a:prstGeom>
          <a:ln w="12700">
            <a:miter lim="400000"/>
          </a:ln>
        </p:spPr>
        <p:txBody>
          <a:bodyPr wrap="none" lIns="45719" rIns="45719" anchor="ctr">
            <a:spAutoFit/>
          </a:bodyPr>
          <a:lstStyle>
            <a:lvl1pPr algn="r">
              <a:defRPr sz="1200">
                <a:solidFill>
                  <a:srgbClr val="FFFFFF"/>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spd="med"/>
  <p:txStyles>
    <p:titleStyle>
      <a:lvl1pPr marL="0" marR="0" indent="0" algn="ctr" defTabSz="914400" rtl="0" latinLnBrk="0">
        <a:lnSpc>
          <a:spcPct val="100000"/>
        </a:lnSpc>
        <a:spcBef>
          <a:spcPts val="0"/>
        </a:spcBef>
        <a:spcAft>
          <a:spcPts val="0"/>
        </a:spcAft>
        <a:buClrTx/>
        <a:buSzTx/>
        <a:buFontTx/>
        <a:buNone/>
        <a:tabLst/>
        <a:defRPr sz="5000" b="0" i="0" u="none" strike="noStrike" cap="none" spc="0" baseline="0">
          <a:ln>
            <a:noFill/>
          </a:ln>
          <a:solidFill>
            <a:srgbClr val="FFFFFF"/>
          </a:solidFill>
          <a:uFillTx/>
          <a:latin typeface="+mn-lt"/>
          <a:ea typeface="+mn-ea"/>
          <a:cs typeface="+mn-cs"/>
          <a:sym typeface="Corbel"/>
        </a:defRPr>
      </a:lvl1pPr>
      <a:lvl2pPr marL="0" marR="0" indent="0" algn="ctr" defTabSz="914400" rtl="0" latinLnBrk="0">
        <a:lnSpc>
          <a:spcPct val="100000"/>
        </a:lnSpc>
        <a:spcBef>
          <a:spcPts val="0"/>
        </a:spcBef>
        <a:spcAft>
          <a:spcPts val="0"/>
        </a:spcAft>
        <a:buClrTx/>
        <a:buSzTx/>
        <a:buFontTx/>
        <a:buNone/>
        <a:tabLst/>
        <a:defRPr sz="5000" b="0" i="0" u="none" strike="noStrike" cap="none" spc="0" baseline="0">
          <a:ln>
            <a:noFill/>
          </a:ln>
          <a:solidFill>
            <a:srgbClr val="FFFFFF"/>
          </a:solidFill>
          <a:uFillTx/>
          <a:latin typeface="+mn-lt"/>
          <a:ea typeface="+mn-ea"/>
          <a:cs typeface="+mn-cs"/>
          <a:sym typeface="Corbel"/>
        </a:defRPr>
      </a:lvl2pPr>
      <a:lvl3pPr marL="0" marR="0" indent="0" algn="ctr" defTabSz="914400" rtl="0" latinLnBrk="0">
        <a:lnSpc>
          <a:spcPct val="100000"/>
        </a:lnSpc>
        <a:spcBef>
          <a:spcPts val="0"/>
        </a:spcBef>
        <a:spcAft>
          <a:spcPts val="0"/>
        </a:spcAft>
        <a:buClrTx/>
        <a:buSzTx/>
        <a:buFontTx/>
        <a:buNone/>
        <a:tabLst/>
        <a:defRPr sz="5000" b="0" i="0" u="none" strike="noStrike" cap="none" spc="0" baseline="0">
          <a:ln>
            <a:noFill/>
          </a:ln>
          <a:solidFill>
            <a:srgbClr val="FFFFFF"/>
          </a:solidFill>
          <a:uFillTx/>
          <a:latin typeface="+mn-lt"/>
          <a:ea typeface="+mn-ea"/>
          <a:cs typeface="+mn-cs"/>
          <a:sym typeface="Corbel"/>
        </a:defRPr>
      </a:lvl3pPr>
      <a:lvl4pPr marL="0" marR="0" indent="0" algn="ctr" defTabSz="914400" rtl="0" latinLnBrk="0">
        <a:lnSpc>
          <a:spcPct val="100000"/>
        </a:lnSpc>
        <a:spcBef>
          <a:spcPts val="0"/>
        </a:spcBef>
        <a:spcAft>
          <a:spcPts val="0"/>
        </a:spcAft>
        <a:buClrTx/>
        <a:buSzTx/>
        <a:buFontTx/>
        <a:buNone/>
        <a:tabLst/>
        <a:defRPr sz="5000" b="0" i="0" u="none" strike="noStrike" cap="none" spc="0" baseline="0">
          <a:ln>
            <a:noFill/>
          </a:ln>
          <a:solidFill>
            <a:srgbClr val="FFFFFF"/>
          </a:solidFill>
          <a:uFillTx/>
          <a:latin typeface="+mn-lt"/>
          <a:ea typeface="+mn-ea"/>
          <a:cs typeface="+mn-cs"/>
          <a:sym typeface="Corbel"/>
        </a:defRPr>
      </a:lvl4pPr>
      <a:lvl5pPr marL="0" marR="0" indent="0" algn="ctr" defTabSz="914400" rtl="0" latinLnBrk="0">
        <a:lnSpc>
          <a:spcPct val="100000"/>
        </a:lnSpc>
        <a:spcBef>
          <a:spcPts val="0"/>
        </a:spcBef>
        <a:spcAft>
          <a:spcPts val="0"/>
        </a:spcAft>
        <a:buClrTx/>
        <a:buSzTx/>
        <a:buFontTx/>
        <a:buNone/>
        <a:tabLst/>
        <a:defRPr sz="5000" b="0" i="0" u="none" strike="noStrike" cap="none" spc="0" baseline="0">
          <a:ln>
            <a:noFill/>
          </a:ln>
          <a:solidFill>
            <a:srgbClr val="FFFFFF"/>
          </a:solidFill>
          <a:uFillTx/>
          <a:latin typeface="+mn-lt"/>
          <a:ea typeface="+mn-ea"/>
          <a:cs typeface="+mn-cs"/>
          <a:sym typeface="Corbel"/>
        </a:defRPr>
      </a:lvl5pPr>
      <a:lvl6pPr marL="0" marR="0" indent="0" algn="ctr" defTabSz="914400" rtl="0" latinLnBrk="0">
        <a:lnSpc>
          <a:spcPct val="100000"/>
        </a:lnSpc>
        <a:spcBef>
          <a:spcPts val="0"/>
        </a:spcBef>
        <a:spcAft>
          <a:spcPts val="0"/>
        </a:spcAft>
        <a:buClrTx/>
        <a:buSzTx/>
        <a:buFontTx/>
        <a:buNone/>
        <a:tabLst/>
        <a:defRPr sz="5000" b="0" i="0" u="none" strike="noStrike" cap="none" spc="0" baseline="0">
          <a:ln>
            <a:noFill/>
          </a:ln>
          <a:solidFill>
            <a:srgbClr val="FFFFFF"/>
          </a:solidFill>
          <a:uFillTx/>
          <a:latin typeface="+mn-lt"/>
          <a:ea typeface="+mn-ea"/>
          <a:cs typeface="+mn-cs"/>
          <a:sym typeface="Corbel"/>
        </a:defRPr>
      </a:lvl6pPr>
      <a:lvl7pPr marL="0" marR="0" indent="0" algn="ctr" defTabSz="914400" rtl="0" latinLnBrk="0">
        <a:lnSpc>
          <a:spcPct val="100000"/>
        </a:lnSpc>
        <a:spcBef>
          <a:spcPts val="0"/>
        </a:spcBef>
        <a:spcAft>
          <a:spcPts val="0"/>
        </a:spcAft>
        <a:buClrTx/>
        <a:buSzTx/>
        <a:buFontTx/>
        <a:buNone/>
        <a:tabLst/>
        <a:defRPr sz="5000" b="0" i="0" u="none" strike="noStrike" cap="none" spc="0" baseline="0">
          <a:ln>
            <a:noFill/>
          </a:ln>
          <a:solidFill>
            <a:srgbClr val="FFFFFF"/>
          </a:solidFill>
          <a:uFillTx/>
          <a:latin typeface="+mn-lt"/>
          <a:ea typeface="+mn-ea"/>
          <a:cs typeface="+mn-cs"/>
          <a:sym typeface="Corbel"/>
        </a:defRPr>
      </a:lvl7pPr>
      <a:lvl8pPr marL="0" marR="0" indent="0" algn="ctr" defTabSz="914400" rtl="0" latinLnBrk="0">
        <a:lnSpc>
          <a:spcPct val="100000"/>
        </a:lnSpc>
        <a:spcBef>
          <a:spcPts val="0"/>
        </a:spcBef>
        <a:spcAft>
          <a:spcPts val="0"/>
        </a:spcAft>
        <a:buClrTx/>
        <a:buSzTx/>
        <a:buFontTx/>
        <a:buNone/>
        <a:tabLst/>
        <a:defRPr sz="5000" b="0" i="0" u="none" strike="noStrike" cap="none" spc="0" baseline="0">
          <a:ln>
            <a:noFill/>
          </a:ln>
          <a:solidFill>
            <a:srgbClr val="FFFFFF"/>
          </a:solidFill>
          <a:uFillTx/>
          <a:latin typeface="+mn-lt"/>
          <a:ea typeface="+mn-ea"/>
          <a:cs typeface="+mn-cs"/>
          <a:sym typeface="Corbel"/>
        </a:defRPr>
      </a:lvl8pPr>
      <a:lvl9pPr marL="0" marR="0" indent="0" algn="ctr" defTabSz="914400" rtl="0" latinLnBrk="0">
        <a:lnSpc>
          <a:spcPct val="100000"/>
        </a:lnSpc>
        <a:spcBef>
          <a:spcPts val="0"/>
        </a:spcBef>
        <a:spcAft>
          <a:spcPts val="0"/>
        </a:spcAft>
        <a:buClrTx/>
        <a:buSzTx/>
        <a:buFontTx/>
        <a:buNone/>
        <a:tabLst/>
        <a:defRPr sz="5000" b="0" i="0" u="none" strike="noStrike" cap="none" spc="0" baseline="0">
          <a:ln>
            <a:noFill/>
          </a:ln>
          <a:solidFill>
            <a:srgbClr val="FFFFFF"/>
          </a:solidFill>
          <a:uFillTx/>
          <a:latin typeface="+mn-lt"/>
          <a:ea typeface="+mn-ea"/>
          <a:cs typeface="+mn-cs"/>
          <a:sym typeface="Corbel"/>
        </a:defRPr>
      </a:lvl9pPr>
    </p:titleStyle>
    <p:bodyStyle>
      <a:lvl1pPr marL="342900" marR="0" indent="-342900" algn="l" defTabSz="914400" rtl="0" latinLnBrk="0">
        <a:lnSpc>
          <a:spcPct val="15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n-lt"/>
          <a:ea typeface="+mn-ea"/>
          <a:cs typeface="+mn-cs"/>
          <a:sym typeface="Corbel"/>
        </a:defRPr>
      </a:lvl1pPr>
      <a:lvl2pPr marL="783771" marR="0" indent="-326571" algn="l" defTabSz="914400" rtl="0" latinLnBrk="0">
        <a:lnSpc>
          <a:spcPct val="15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n-lt"/>
          <a:ea typeface="+mn-ea"/>
          <a:cs typeface="+mn-cs"/>
          <a:sym typeface="Corbel"/>
        </a:defRPr>
      </a:lvl2pPr>
      <a:lvl3pPr marL="1219200" marR="0" indent="-304800" algn="l" defTabSz="914400" rtl="0" latinLnBrk="0">
        <a:lnSpc>
          <a:spcPct val="15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n-lt"/>
          <a:ea typeface="+mn-ea"/>
          <a:cs typeface="+mn-cs"/>
          <a:sym typeface="Corbel"/>
        </a:defRPr>
      </a:lvl3pPr>
      <a:lvl4pPr marL="1737360" marR="0" indent="-365760" algn="l" defTabSz="914400" rtl="0" latinLnBrk="0">
        <a:lnSpc>
          <a:spcPct val="15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n-lt"/>
          <a:ea typeface="+mn-ea"/>
          <a:cs typeface="+mn-cs"/>
          <a:sym typeface="Corbel"/>
        </a:defRPr>
      </a:lvl4pPr>
      <a:lvl5pPr marL="2194560" marR="0" indent="-365760" algn="l" defTabSz="914400" rtl="0" latinLnBrk="0">
        <a:lnSpc>
          <a:spcPct val="15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n-lt"/>
          <a:ea typeface="+mn-ea"/>
          <a:cs typeface="+mn-cs"/>
          <a:sym typeface="Corbel"/>
        </a:defRPr>
      </a:lvl5pPr>
      <a:lvl6pPr marL="2651760" marR="0" indent="-365760" algn="l" defTabSz="914400" rtl="0" latinLnBrk="0">
        <a:lnSpc>
          <a:spcPct val="15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n-lt"/>
          <a:ea typeface="+mn-ea"/>
          <a:cs typeface="+mn-cs"/>
          <a:sym typeface="Corbel"/>
        </a:defRPr>
      </a:lvl6pPr>
      <a:lvl7pPr marL="3108960" marR="0" indent="-365760" algn="l" defTabSz="914400" rtl="0" latinLnBrk="0">
        <a:lnSpc>
          <a:spcPct val="15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n-lt"/>
          <a:ea typeface="+mn-ea"/>
          <a:cs typeface="+mn-cs"/>
          <a:sym typeface="Corbel"/>
        </a:defRPr>
      </a:lvl7pPr>
      <a:lvl8pPr marL="3566159" marR="0" indent="-365759" algn="l" defTabSz="914400" rtl="0" latinLnBrk="0">
        <a:lnSpc>
          <a:spcPct val="15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n-lt"/>
          <a:ea typeface="+mn-ea"/>
          <a:cs typeface="+mn-cs"/>
          <a:sym typeface="Corbel"/>
        </a:defRPr>
      </a:lvl8pPr>
      <a:lvl9pPr marL="4023359" marR="0" indent="-365759" algn="l" defTabSz="914400" rtl="0" latinLnBrk="0">
        <a:lnSpc>
          <a:spcPct val="150000"/>
        </a:lnSpc>
        <a:spcBef>
          <a:spcPts val="700"/>
        </a:spcBef>
        <a:spcAft>
          <a:spcPts val="0"/>
        </a:spcAft>
        <a:buClrTx/>
        <a:buSzPct val="100000"/>
        <a:buFont typeface="Arial"/>
        <a:buChar char="•"/>
        <a:tabLst/>
        <a:defRPr sz="3200" b="0" i="0" u="none" strike="noStrike" cap="none" spc="0" baseline="0">
          <a:ln>
            <a:noFill/>
          </a:ln>
          <a:solidFill>
            <a:srgbClr val="FFFFFF"/>
          </a:solidFill>
          <a:uFillTx/>
          <a:latin typeface="+mn-lt"/>
          <a:ea typeface="+mn-ea"/>
          <a:cs typeface="+mn-cs"/>
          <a:sym typeface="Corbe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rbe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rbe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rbe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rbe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rbe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rbe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rbe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rbe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rbe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gif"/><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1.jpeg"/><Relationship Id="rId6"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8.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 Id="rId3" Type="http://schemas.openxmlformats.org/officeDocument/2006/relationships/image" Target="../media/image3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9.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5.jpeg"/></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0.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1.jpeg"/></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4.gif"/></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5.g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7.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70.jpeg"/></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73.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74.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7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76.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 Id="rId3"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ctrTitle"/>
          </p:nvPr>
        </p:nvSpPr>
        <p:spPr>
          <a:prstGeom prst="rect">
            <a:avLst/>
          </a:prstGeom>
        </p:spPr>
        <p:txBody>
          <a:bodyPr>
            <a:normAutofit fontScale="90000"/>
          </a:bodyPr>
          <a:lstStyle>
            <a:lvl1pPr defTabSz="877823">
              <a:defRPr sz="4608">
                <a:latin typeface="Optima"/>
                <a:ea typeface="Optima"/>
                <a:cs typeface="Optima"/>
                <a:sym typeface="Optima"/>
              </a:defRPr>
            </a:lvl1pPr>
          </a:lstStyle>
          <a:p>
            <a:r>
              <a:t>Les Dieux du ciel, de la mythologie à ∞</a:t>
            </a:r>
          </a:p>
        </p:txBody>
      </p:sp>
      <p:sp>
        <p:nvSpPr>
          <p:cNvPr id="122" name="Shape 122"/>
          <p:cNvSpPr>
            <a:spLocks noGrp="1"/>
          </p:cNvSpPr>
          <p:nvPr>
            <p:ph type="subTitle" sz="quarter" idx="1"/>
          </p:nvPr>
        </p:nvSpPr>
        <p:spPr>
          <a:prstGeom prst="rect">
            <a:avLst/>
          </a:prstGeom>
        </p:spPr>
        <p:txBody>
          <a:bodyPr/>
          <a:lstStyle/>
          <a:p>
            <a:r>
              <a:t>Elsa Courant</a:t>
            </a:r>
          </a:p>
          <a:p>
            <a:r>
              <a:t>ENS / Bäsel Universität</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188" name="image8.jpg" descr="leverrier.jpg"/>
          <p:cNvPicPr>
            <a:picLocks noChangeAspect="1"/>
          </p:cNvPicPr>
          <p:nvPr/>
        </p:nvPicPr>
        <p:blipFill>
          <a:blip r:embed="rId3">
            <a:extLst/>
          </a:blip>
          <a:stretch>
            <a:fillRect/>
          </a:stretch>
        </p:blipFill>
        <p:spPr>
          <a:xfrm>
            <a:off x="5451178" y="1101851"/>
            <a:ext cx="3675889" cy="4654298"/>
          </a:xfrm>
          <a:prstGeom prst="rect">
            <a:avLst/>
          </a:prstGeom>
          <a:ln w="12700">
            <a:miter lim="400000"/>
          </a:ln>
        </p:spPr>
      </p:pic>
      <p:pic>
        <p:nvPicPr>
          <p:cNvPr id="189" name="image9.jpg" descr="Neptune_Full.jpg"/>
          <p:cNvPicPr>
            <a:picLocks noChangeAspect="1"/>
          </p:cNvPicPr>
          <p:nvPr/>
        </p:nvPicPr>
        <p:blipFill>
          <a:blip r:embed="rId4">
            <a:extLst/>
          </a:blip>
          <a:stretch>
            <a:fillRect/>
          </a:stretch>
        </p:blipFill>
        <p:spPr>
          <a:xfrm>
            <a:off x="-12700" y="441451"/>
            <a:ext cx="5537200" cy="5537201"/>
          </a:xfrm>
          <a:prstGeom prst="rect">
            <a:avLst/>
          </a:prstGeom>
          <a:ln w="12700">
            <a:miter lim="400000"/>
          </a:ln>
        </p:spPr>
      </p:pic>
      <p:pic>
        <p:nvPicPr>
          <p:cNvPr id="190" name="image10.gif" descr="casio.gif"/>
          <p:cNvPicPr>
            <a:picLocks noChangeAspect="1"/>
          </p:cNvPicPr>
          <p:nvPr/>
        </p:nvPicPr>
        <p:blipFill>
          <a:blip r:embed="rId5">
            <a:extLst/>
          </a:blip>
          <a:stretch>
            <a:fillRect/>
          </a:stretch>
        </p:blipFill>
        <p:spPr>
          <a:xfrm>
            <a:off x="5338233" y="1871353"/>
            <a:ext cx="656167" cy="1278247"/>
          </a:xfrm>
          <a:prstGeom prst="rect">
            <a:avLst/>
          </a:prstGeom>
          <a:ln w="12700">
            <a:miter lim="400000"/>
          </a:ln>
        </p:spPr>
      </p:pic>
      <p:sp>
        <p:nvSpPr>
          <p:cNvPr id="191" name="Shape 191"/>
          <p:cNvSpPr/>
          <p:nvPr/>
        </p:nvSpPr>
        <p:spPr>
          <a:xfrm flipH="1">
            <a:off x="4199467" y="2314786"/>
            <a:ext cx="948266" cy="1"/>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
        <p:nvSpPr>
          <p:cNvPr id="192" name="Shape 192"/>
          <p:cNvSpPr/>
          <p:nvPr/>
        </p:nvSpPr>
        <p:spPr>
          <a:xfrm flipH="1">
            <a:off x="5994398" y="2314786"/>
            <a:ext cx="711202" cy="1"/>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89"/>
                                        </p:tgtEl>
                                        <p:attrNameLst>
                                          <p:attrName>style.visibility</p:attrName>
                                        </p:attrNameLst>
                                      </p:cBhvr>
                                      <p:to>
                                        <p:strVal val="visible"/>
                                      </p:to>
                                    </p:set>
                                    <p:anim calcmode="lin" valueType="num">
                                      <p:cBhvr>
                                        <p:cTn id="7" dur="1000" fill="hold"/>
                                        <p:tgtEl>
                                          <p:spTgt spid="189"/>
                                        </p:tgtEl>
                                        <p:attrNameLst>
                                          <p:attrName>ppt_w</p:attrName>
                                        </p:attrNameLst>
                                      </p:cBhvr>
                                      <p:tavLst>
                                        <p:tav tm="0">
                                          <p:val>
                                            <p:fltVal val="0"/>
                                          </p:val>
                                        </p:tav>
                                        <p:tav tm="100000">
                                          <p:val>
                                            <p:strVal val="#ppt_w"/>
                                          </p:val>
                                        </p:tav>
                                      </p:tavLst>
                                    </p:anim>
                                    <p:anim calcmode="lin" valueType="num">
                                      <p:cBhvr>
                                        <p:cTn id="8" dur="1000" fill="hold"/>
                                        <p:tgtEl>
                                          <p:spTgt spid="189"/>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2" presetClass="entr" presetSubtype="2" fill="hold" grpId="2" nodeType="afterEffect">
                                  <p:stCondLst>
                                    <p:cond delay="0"/>
                                  </p:stCondLst>
                                  <p:iterate>
                                    <p:tmAbs val="0"/>
                                  </p:iterate>
                                  <p:childTnLst>
                                    <p:set>
                                      <p:cBhvr>
                                        <p:cTn id="11" fill="hold"/>
                                        <p:tgtEl>
                                          <p:spTgt spid="192"/>
                                        </p:tgtEl>
                                        <p:attrNameLst>
                                          <p:attrName>style.visibility</p:attrName>
                                        </p:attrNameLst>
                                      </p:cBhvr>
                                      <p:to>
                                        <p:strVal val="visible"/>
                                      </p:to>
                                    </p:set>
                                    <p:animEffect transition="in" filter="wipe(right)">
                                      <p:cBhvr>
                                        <p:cTn id="12" dur="500"/>
                                        <p:tgtEl>
                                          <p:spTgt spid="192"/>
                                        </p:tgtEl>
                                      </p:cBhvr>
                                    </p:animEffect>
                                  </p:childTnLst>
                                </p:cTn>
                              </p:par>
                            </p:childTnLst>
                          </p:cTn>
                        </p:par>
                        <p:par>
                          <p:cTn id="13" fill="hold">
                            <p:stCondLst>
                              <p:cond delay="1500"/>
                            </p:stCondLst>
                            <p:childTnLst>
                              <p:par>
                                <p:cTn id="14" presetID="2" presetClass="entr" presetSubtype="1" fill="hold" grpId="3" nodeType="afterEffect">
                                  <p:stCondLst>
                                    <p:cond delay="0"/>
                                  </p:stCondLst>
                                  <p:iterate>
                                    <p:tmAbs val="0"/>
                                  </p:iterate>
                                  <p:childTnLst>
                                    <p:set>
                                      <p:cBhvr>
                                        <p:cTn id="15" fill="hold"/>
                                        <p:tgtEl>
                                          <p:spTgt spid="190"/>
                                        </p:tgtEl>
                                        <p:attrNameLst>
                                          <p:attrName>style.visibility</p:attrName>
                                        </p:attrNameLst>
                                      </p:cBhvr>
                                      <p:to>
                                        <p:strVal val="visible"/>
                                      </p:to>
                                    </p:set>
                                    <p:anim calcmode="lin" valueType="num">
                                      <p:cBhvr>
                                        <p:cTn id="16" dur="1000" fill="hold"/>
                                        <p:tgtEl>
                                          <p:spTgt spid="190"/>
                                        </p:tgtEl>
                                        <p:attrNameLst>
                                          <p:attrName>ppt_x</p:attrName>
                                        </p:attrNameLst>
                                      </p:cBhvr>
                                      <p:tavLst>
                                        <p:tav tm="0">
                                          <p:val>
                                            <p:strVal val="#ppt_x"/>
                                          </p:val>
                                        </p:tav>
                                        <p:tav tm="100000">
                                          <p:val>
                                            <p:strVal val="#ppt_x"/>
                                          </p:val>
                                        </p:tav>
                                      </p:tavLst>
                                    </p:anim>
                                    <p:anim calcmode="lin" valueType="num">
                                      <p:cBhvr>
                                        <p:cTn id="17" dur="1000" fill="hold"/>
                                        <p:tgtEl>
                                          <p:spTgt spid="190"/>
                                        </p:tgtEl>
                                        <p:attrNameLst>
                                          <p:attrName>ppt_y</p:attrName>
                                        </p:attrNameLst>
                                      </p:cBhvr>
                                      <p:tavLst>
                                        <p:tav tm="0">
                                          <p:val>
                                            <p:strVal val="0-#ppt_h/2"/>
                                          </p:val>
                                        </p:tav>
                                        <p:tav tm="100000">
                                          <p:val>
                                            <p:strVal val="#ppt_y"/>
                                          </p:val>
                                        </p:tav>
                                      </p:tavLst>
                                    </p:anim>
                                  </p:childTnLst>
                                </p:cTn>
                              </p:par>
                            </p:childTnLst>
                          </p:cTn>
                        </p:par>
                        <p:par>
                          <p:cTn id="18" fill="hold">
                            <p:stCondLst>
                              <p:cond delay="2500"/>
                            </p:stCondLst>
                            <p:childTnLst>
                              <p:par>
                                <p:cTn id="19" presetID="22" presetClass="entr" presetSubtype="2" fill="hold" grpId="4" nodeType="afterEffect">
                                  <p:stCondLst>
                                    <p:cond delay="0"/>
                                  </p:stCondLst>
                                  <p:iterate>
                                    <p:tmAbs val="0"/>
                                  </p:iterate>
                                  <p:childTnLst>
                                    <p:set>
                                      <p:cBhvr>
                                        <p:cTn id="20" fill="hold"/>
                                        <p:tgtEl>
                                          <p:spTgt spid="191"/>
                                        </p:tgtEl>
                                        <p:attrNameLst>
                                          <p:attrName>style.visibility</p:attrName>
                                        </p:attrNameLst>
                                      </p:cBhvr>
                                      <p:to>
                                        <p:strVal val="visible"/>
                                      </p:to>
                                    </p:set>
                                    <p:animEffect transition="in" filter="wipe(right)">
                                      <p:cBhvr>
                                        <p:cTn id="21" dur="1000"/>
                                        <p:tgtEl>
                                          <p:spTgt spid="191"/>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xit" presetSubtype="32" fill="hold" grpId="5" nodeType="clickEffect">
                                  <p:stCondLst>
                                    <p:cond delay="0"/>
                                  </p:stCondLst>
                                  <p:iterate>
                                    <p:tmAbs val="0"/>
                                  </p:iterate>
                                  <p:childTnLst>
                                    <p:anim calcmode="lin" valueType="num">
                                      <p:cBhvr>
                                        <p:cTn id="25" dur="1500" fill="hold"/>
                                        <p:tgtEl>
                                          <p:spTgt spid="190"/>
                                        </p:tgtEl>
                                        <p:attrNameLst>
                                          <p:attrName>ppt_w</p:attrName>
                                        </p:attrNameLst>
                                      </p:cBhvr>
                                      <p:tavLst>
                                        <p:tav tm="0">
                                          <p:val>
                                            <p:strVal val="ppt_w"/>
                                          </p:val>
                                        </p:tav>
                                        <p:tav tm="100000">
                                          <p:val>
                                            <p:fltVal val="0"/>
                                          </p:val>
                                        </p:tav>
                                      </p:tavLst>
                                    </p:anim>
                                    <p:anim calcmode="lin" valueType="num">
                                      <p:cBhvr>
                                        <p:cTn id="26" dur="1500" fill="hold"/>
                                        <p:tgtEl>
                                          <p:spTgt spid="190"/>
                                        </p:tgtEl>
                                        <p:attrNameLst>
                                          <p:attrName>ppt_h</p:attrName>
                                        </p:attrNameLst>
                                      </p:cBhvr>
                                      <p:tavLst>
                                        <p:tav tm="0">
                                          <p:val>
                                            <p:strVal val="ppt_h"/>
                                          </p:val>
                                        </p:tav>
                                        <p:tav tm="100000">
                                          <p:val>
                                            <p:fltVal val="0"/>
                                          </p:val>
                                        </p:tav>
                                      </p:tavLst>
                                    </p:anim>
                                    <p:set>
                                      <p:cBhvr>
                                        <p:cTn id="27" fill="hold">
                                          <p:stCondLst>
                                            <p:cond delay="1499"/>
                                          </p:stCondLst>
                                        </p:cTn>
                                        <p:tgtEl>
                                          <p:spTgt spid="190"/>
                                        </p:tgtEl>
                                        <p:attrNameLst>
                                          <p:attrName>style.visibility</p:attrName>
                                        </p:attrNameLst>
                                      </p:cBhvr>
                                      <p:to>
                                        <p:strVal val="hidden"/>
                                      </p:to>
                                    </p:set>
                                  </p:childTnLst>
                                </p:cTn>
                              </p:par>
                            </p:childTnLst>
                          </p:cTn>
                        </p:par>
                        <p:par>
                          <p:cTn id="28" fill="hold">
                            <p:stCondLst>
                              <p:cond delay="1500"/>
                            </p:stCondLst>
                            <p:childTnLst>
                              <p:par>
                                <p:cTn id="29" presetID="23" presetClass="exit" presetSubtype="32" fill="hold" grpId="6" nodeType="afterEffect">
                                  <p:stCondLst>
                                    <p:cond delay="0"/>
                                  </p:stCondLst>
                                  <p:iterate>
                                    <p:tmAbs val="0"/>
                                  </p:iterate>
                                  <p:childTnLst>
                                    <p:anim calcmode="lin" valueType="num">
                                      <p:cBhvr>
                                        <p:cTn id="30" dur="1500" fill="hold"/>
                                        <p:tgtEl>
                                          <p:spTgt spid="191"/>
                                        </p:tgtEl>
                                        <p:attrNameLst>
                                          <p:attrName>ppt_w</p:attrName>
                                        </p:attrNameLst>
                                      </p:cBhvr>
                                      <p:tavLst>
                                        <p:tav tm="0">
                                          <p:val>
                                            <p:strVal val="ppt_w"/>
                                          </p:val>
                                        </p:tav>
                                        <p:tav tm="100000">
                                          <p:val>
                                            <p:fltVal val="0"/>
                                          </p:val>
                                        </p:tav>
                                      </p:tavLst>
                                    </p:anim>
                                    <p:anim calcmode="lin" valueType="num">
                                      <p:cBhvr>
                                        <p:cTn id="31" dur="1500" fill="hold"/>
                                        <p:tgtEl>
                                          <p:spTgt spid="191"/>
                                        </p:tgtEl>
                                        <p:attrNameLst>
                                          <p:attrName>ppt_h</p:attrName>
                                        </p:attrNameLst>
                                      </p:cBhvr>
                                      <p:tavLst>
                                        <p:tav tm="0">
                                          <p:val>
                                            <p:strVal val="ppt_h"/>
                                          </p:val>
                                        </p:tav>
                                        <p:tav tm="100000">
                                          <p:val>
                                            <p:fltVal val="0"/>
                                          </p:val>
                                        </p:tav>
                                      </p:tavLst>
                                    </p:anim>
                                    <p:set>
                                      <p:cBhvr>
                                        <p:cTn id="32" fill="hold">
                                          <p:stCondLst>
                                            <p:cond delay="1499"/>
                                          </p:stCondLst>
                                        </p:cTn>
                                        <p:tgtEl>
                                          <p:spTgt spid="191"/>
                                        </p:tgtEl>
                                        <p:attrNameLst>
                                          <p:attrName>style.visibility</p:attrName>
                                        </p:attrNameLst>
                                      </p:cBhvr>
                                      <p:to>
                                        <p:strVal val="hidden"/>
                                      </p:to>
                                    </p:set>
                                  </p:childTnLst>
                                </p:cTn>
                              </p:par>
                            </p:childTnLst>
                          </p:cTn>
                        </p:par>
                        <p:par>
                          <p:cTn id="33" fill="hold">
                            <p:stCondLst>
                              <p:cond delay="3000"/>
                            </p:stCondLst>
                            <p:childTnLst>
                              <p:par>
                                <p:cTn id="34" presetID="23" presetClass="exit" presetSubtype="32" fill="hold" grpId="7" nodeType="afterEffect">
                                  <p:stCondLst>
                                    <p:cond delay="0"/>
                                  </p:stCondLst>
                                  <p:iterate>
                                    <p:tmAbs val="0"/>
                                  </p:iterate>
                                  <p:childTnLst>
                                    <p:anim calcmode="lin" valueType="num">
                                      <p:cBhvr>
                                        <p:cTn id="35" dur="1500" fill="hold"/>
                                        <p:tgtEl>
                                          <p:spTgt spid="192"/>
                                        </p:tgtEl>
                                        <p:attrNameLst>
                                          <p:attrName>ppt_w</p:attrName>
                                        </p:attrNameLst>
                                      </p:cBhvr>
                                      <p:tavLst>
                                        <p:tav tm="0">
                                          <p:val>
                                            <p:strVal val="ppt_w"/>
                                          </p:val>
                                        </p:tav>
                                        <p:tav tm="100000">
                                          <p:val>
                                            <p:fltVal val="0"/>
                                          </p:val>
                                        </p:tav>
                                      </p:tavLst>
                                    </p:anim>
                                    <p:anim calcmode="lin" valueType="num">
                                      <p:cBhvr>
                                        <p:cTn id="36" dur="1500" fill="hold"/>
                                        <p:tgtEl>
                                          <p:spTgt spid="192"/>
                                        </p:tgtEl>
                                        <p:attrNameLst>
                                          <p:attrName>ppt_h</p:attrName>
                                        </p:attrNameLst>
                                      </p:cBhvr>
                                      <p:tavLst>
                                        <p:tav tm="0">
                                          <p:val>
                                            <p:strVal val="ppt_h"/>
                                          </p:val>
                                        </p:tav>
                                        <p:tav tm="100000">
                                          <p:val>
                                            <p:fltVal val="0"/>
                                          </p:val>
                                        </p:tav>
                                      </p:tavLst>
                                    </p:anim>
                                    <p:set>
                                      <p:cBhvr>
                                        <p:cTn id="37" fill="hold">
                                          <p:stCondLst>
                                            <p:cond delay="1499"/>
                                          </p:stCondLst>
                                        </p:cTn>
                                        <p:tgtEl>
                                          <p:spTgt spid="1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1" animBg="1" advAuto="0"/>
      <p:bldP spid="190" grpId="3" animBg="1" advAuto="0"/>
      <p:bldP spid="190" grpId="5" animBg="1" advAuto="0"/>
      <p:bldP spid="191" grpId="4" animBg="1" advAuto="0"/>
      <p:bldP spid="191" grpId="6" animBg="1" advAuto="0"/>
      <p:bldP spid="192" grpId="2" animBg="1" advAuto="0"/>
      <p:bldP spid="192" grpId="7"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195" name="image8.jpg" descr="leverrier.jpg"/>
          <p:cNvPicPr>
            <a:picLocks noChangeAspect="1"/>
          </p:cNvPicPr>
          <p:nvPr/>
        </p:nvPicPr>
        <p:blipFill>
          <a:blip r:embed="rId3">
            <a:extLst/>
          </a:blip>
          <a:stretch>
            <a:fillRect/>
          </a:stretch>
        </p:blipFill>
        <p:spPr>
          <a:xfrm>
            <a:off x="5451178" y="1101851"/>
            <a:ext cx="3675889" cy="4654298"/>
          </a:xfrm>
          <a:prstGeom prst="rect">
            <a:avLst/>
          </a:prstGeom>
          <a:ln w="12700">
            <a:miter lim="400000"/>
          </a:ln>
        </p:spPr>
      </p:pic>
      <p:pic>
        <p:nvPicPr>
          <p:cNvPr id="196" name="image9.jpg" descr="Neptune_Full.jpg"/>
          <p:cNvPicPr>
            <a:picLocks noChangeAspect="1"/>
          </p:cNvPicPr>
          <p:nvPr/>
        </p:nvPicPr>
        <p:blipFill>
          <a:blip r:embed="rId4">
            <a:extLst/>
          </a:blip>
          <a:stretch>
            <a:fillRect/>
          </a:stretch>
        </p:blipFill>
        <p:spPr>
          <a:xfrm>
            <a:off x="-12700" y="441451"/>
            <a:ext cx="5537200" cy="5537201"/>
          </a:xfrm>
          <a:prstGeom prst="rect">
            <a:avLst/>
          </a:prstGeom>
          <a:ln w="12700">
            <a:miter lim="400000"/>
          </a:ln>
        </p:spPr>
      </p:pic>
      <p:pic>
        <p:nvPicPr>
          <p:cNvPr id="197" name="image11.jpeg" descr="leverrier2.jpg"/>
          <p:cNvPicPr>
            <a:picLocks noChangeAspect="1"/>
          </p:cNvPicPr>
          <p:nvPr/>
        </p:nvPicPr>
        <p:blipFill>
          <a:blip r:embed="rId5">
            <a:extLst/>
          </a:blip>
          <a:stretch>
            <a:fillRect/>
          </a:stretch>
        </p:blipFill>
        <p:spPr>
          <a:xfrm>
            <a:off x="3585464" y="2510705"/>
            <a:ext cx="2176273" cy="2130553"/>
          </a:xfrm>
          <a:prstGeom prst="rect">
            <a:avLst/>
          </a:prstGeom>
          <a:ln w="12700">
            <a:miter lim="400000"/>
          </a:ln>
        </p:spPr>
      </p:pic>
      <p:pic>
        <p:nvPicPr>
          <p:cNvPr id="198" name="image12.jpg" descr="couronne bleu.jpg"/>
          <p:cNvPicPr>
            <a:picLocks noChangeAspect="1"/>
          </p:cNvPicPr>
          <p:nvPr/>
        </p:nvPicPr>
        <p:blipFill>
          <a:blip r:embed="rId6">
            <a:extLst/>
          </a:blip>
          <a:stretch>
            <a:fillRect/>
          </a:stretch>
        </p:blipFill>
        <p:spPr>
          <a:xfrm>
            <a:off x="4241020" y="2276618"/>
            <a:ext cx="729693" cy="468174"/>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0"/>
                                  </p:stCondLst>
                                  <p:childTnLst>
                                    <p:animMotion origin="layout" path="M 0.000000 0.000000 L 0.209722 0.000000" pathEditMode="relative">
                                      <p:cBhvr>
                                        <p:cTn id="6" dur="1000" fill="hold"/>
                                        <p:tgtEl>
                                          <p:spTgt spid="196"/>
                                        </p:tgtEl>
                                        <p:attrNameLst>
                                          <p:attrName>ppt_x</p:attrName>
                                          <p:attrName>ppt_y</p:attrName>
                                        </p:attrNameLst>
                                      </p:cBhvr>
                                    </p:animMotion>
                                  </p:childTnLst>
                                </p:cTn>
                              </p:par>
                            </p:childTnLst>
                          </p:cTn>
                        </p:par>
                        <p:par>
                          <p:cTn id="7" fill="hold">
                            <p:stCondLst>
                              <p:cond delay="1000"/>
                            </p:stCondLst>
                            <p:childTnLst>
                              <p:par>
                                <p:cTn id="8" presetID="23" presetClass="exit" presetSubtype="32" fill="hold" grpId="2" nodeType="afterEffect">
                                  <p:stCondLst>
                                    <p:cond delay="300"/>
                                  </p:stCondLst>
                                  <p:iterate>
                                    <p:tmAbs val="0"/>
                                  </p:iterate>
                                  <p:childTnLst>
                                    <p:anim calcmode="lin" valueType="num">
                                      <p:cBhvr>
                                        <p:cTn id="9" dur="300" fill="hold"/>
                                        <p:tgtEl>
                                          <p:spTgt spid="195"/>
                                        </p:tgtEl>
                                        <p:attrNameLst>
                                          <p:attrName>ppt_w</p:attrName>
                                        </p:attrNameLst>
                                      </p:cBhvr>
                                      <p:tavLst>
                                        <p:tav tm="0">
                                          <p:val>
                                            <p:strVal val="ppt_w"/>
                                          </p:val>
                                        </p:tav>
                                        <p:tav tm="100000">
                                          <p:val>
                                            <p:fltVal val="0"/>
                                          </p:val>
                                        </p:tav>
                                      </p:tavLst>
                                    </p:anim>
                                    <p:anim calcmode="lin" valueType="num">
                                      <p:cBhvr>
                                        <p:cTn id="10" dur="300" fill="hold"/>
                                        <p:tgtEl>
                                          <p:spTgt spid="195"/>
                                        </p:tgtEl>
                                        <p:attrNameLst>
                                          <p:attrName>ppt_h</p:attrName>
                                        </p:attrNameLst>
                                      </p:cBhvr>
                                      <p:tavLst>
                                        <p:tav tm="0">
                                          <p:val>
                                            <p:strVal val="ppt_h"/>
                                          </p:val>
                                        </p:tav>
                                        <p:tav tm="100000">
                                          <p:val>
                                            <p:fltVal val="0"/>
                                          </p:val>
                                        </p:tav>
                                      </p:tavLst>
                                    </p:anim>
                                    <p:set>
                                      <p:cBhvr>
                                        <p:cTn id="11" fill="hold">
                                          <p:stCondLst>
                                            <p:cond delay="299"/>
                                          </p:stCondLst>
                                        </p:cTn>
                                        <p:tgtEl>
                                          <p:spTgt spid="195"/>
                                        </p:tgtEl>
                                        <p:attrNameLst>
                                          <p:attrName>style.visibility</p:attrName>
                                        </p:attrNameLst>
                                      </p:cBhvr>
                                      <p:to>
                                        <p:strVal val="hidden"/>
                                      </p:to>
                                    </p:set>
                                  </p:childTnLst>
                                </p:cTn>
                              </p:par>
                            </p:childTnLst>
                          </p:cTn>
                        </p:par>
                        <p:par>
                          <p:cTn id="12" fill="hold">
                            <p:stCondLst>
                              <p:cond delay="1600"/>
                            </p:stCondLst>
                            <p:childTnLst>
                              <p:par>
                                <p:cTn id="13" presetID="23" presetClass="entr" presetSubtype="16" fill="hold" grpId="3" nodeType="afterEffect">
                                  <p:stCondLst>
                                    <p:cond delay="0"/>
                                  </p:stCondLst>
                                  <p:iterate>
                                    <p:tmAbs val="0"/>
                                  </p:iterate>
                                  <p:childTnLst>
                                    <p:set>
                                      <p:cBhvr>
                                        <p:cTn id="14" fill="hold"/>
                                        <p:tgtEl>
                                          <p:spTgt spid="197"/>
                                        </p:tgtEl>
                                        <p:attrNameLst>
                                          <p:attrName>style.visibility</p:attrName>
                                        </p:attrNameLst>
                                      </p:cBhvr>
                                      <p:to>
                                        <p:strVal val="visible"/>
                                      </p:to>
                                    </p:set>
                                    <p:anim calcmode="lin" valueType="num">
                                      <p:cBhvr>
                                        <p:cTn id="15" dur="1000" fill="hold"/>
                                        <p:tgtEl>
                                          <p:spTgt spid="197"/>
                                        </p:tgtEl>
                                        <p:attrNameLst>
                                          <p:attrName>ppt_w</p:attrName>
                                        </p:attrNameLst>
                                      </p:cBhvr>
                                      <p:tavLst>
                                        <p:tav tm="0">
                                          <p:val>
                                            <p:fltVal val="0"/>
                                          </p:val>
                                        </p:tav>
                                        <p:tav tm="100000">
                                          <p:val>
                                            <p:strVal val="#ppt_w"/>
                                          </p:val>
                                        </p:tav>
                                      </p:tavLst>
                                    </p:anim>
                                    <p:anim calcmode="lin" valueType="num">
                                      <p:cBhvr>
                                        <p:cTn id="16" dur="1000" fill="hold"/>
                                        <p:tgtEl>
                                          <p:spTgt spid="197"/>
                                        </p:tgtEl>
                                        <p:attrNameLst>
                                          <p:attrName>ppt_h</p:attrName>
                                        </p:attrNameLst>
                                      </p:cBhvr>
                                      <p:tavLst>
                                        <p:tav tm="0">
                                          <p:val>
                                            <p:fltVal val="0"/>
                                          </p:val>
                                        </p:tav>
                                        <p:tav tm="100000">
                                          <p:val>
                                            <p:strVal val="#ppt_h"/>
                                          </p:val>
                                        </p:tav>
                                      </p:tavLst>
                                    </p:anim>
                                  </p:childTnLst>
                                </p:cTn>
                              </p:par>
                            </p:childTnLst>
                          </p:cTn>
                        </p:par>
                        <p:par>
                          <p:cTn id="17" fill="hold">
                            <p:stCondLst>
                              <p:cond delay="2600"/>
                            </p:stCondLst>
                            <p:childTnLst>
                              <p:par>
                                <p:cTn id="18" presetID="2" presetClass="entr" presetSubtype="1" fill="hold" grpId="4" nodeType="afterEffect">
                                  <p:stCondLst>
                                    <p:cond delay="0"/>
                                  </p:stCondLst>
                                  <p:iterate>
                                    <p:tmAbs val="0"/>
                                  </p:iterate>
                                  <p:childTnLst>
                                    <p:set>
                                      <p:cBhvr>
                                        <p:cTn id="19" fill="hold"/>
                                        <p:tgtEl>
                                          <p:spTgt spid="198"/>
                                        </p:tgtEl>
                                        <p:attrNameLst>
                                          <p:attrName>style.visibility</p:attrName>
                                        </p:attrNameLst>
                                      </p:cBhvr>
                                      <p:to>
                                        <p:strVal val="visible"/>
                                      </p:to>
                                    </p:set>
                                    <p:anim calcmode="lin" valueType="num">
                                      <p:cBhvr>
                                        <p:cTn id="20" dur="1000" fill="hold"/>
                                        <p:tgtEl>
                                          <p:spTgt spid="198"/>
                                        </p:tgtEl>
                                        <p:attrNameLst>
                                          <p:attrName>ppt_x</p:attrName>
                                        </p:attrNameLst>
                                      </p:cBhvr>
                                      <p:tavLst>
                                        <p:tav tm="0">
                                          <p:val>
                                            <p:strVal val="#ppt_x"/>
                                          </p:val>
                                        </p:tav>
                                        <p:tav tm="100000">
                                          <p:val>
                                            <p:strVal val="#ppt_x"/>
                                          </p:val>
                                        </p:tav>
                                      </p:tavLst>
                                    </p:anim>
                                    <p:anim calcmode="lin" valueType="num">
                                      <p:cBhvr>
                                        <p:cTn id="21" dur="1000" fill="hold"/>
                                        <p:tgtEl>
                                          <p:spTgt spid="19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2" animBg="1" advAuto="0"/>
      <p:bldP spid="197" grpId="3" animBg="1" advAuto="0"/>
      <p:bldP spid="198" grpId="4"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201" name="image13.jpeg" descr="indiens.jpg"/>
          <p:cNvPicPr>
            <a:picLocks noChangeAspect="1"/>
          </p:cNvPicPr>
          <p:nvPr/>
        </p:nvPicPr>
        <p:blipFill>
          <a:blip r:embed="rId3">
            <a:extLst/>
          </a:blip>
          <a:stretch>
            <a:fillRect/>
          </a:stretch>
        </p:blipFill>
        <p:spPr>
          <a:xfrm>
            <a:off x="4818176" y="250618"/>
            <a:ext cx="4071824" cy="6369002"/>
          </a:xfrm>
          <a:prstGeom prst="rect">
            <a:avLst/>
          </a:prstGeom>
          <a:ln w="12700">
            <a:miter lim="400000"/>
          </a:ln>
        </p:spPr>
      </p:pic>
      <p:sp>
        <p:nvSpPr>
          <p:cNvPr id="202" name="Shape 202"/>
          <p:cNvSpPr/>
          <p:nvPr/>
        </p:nvSpPr>
        <p:spPr>
          <a:xfrm>
            <a:off x="0" y="2540000"/>
            <a:ext cx="4818177" cy="17424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400">
                <a:solidFill>
                  <a:srgbClr val="FFFFFF"/>
                </a:solidFill>
                <a:latin typeface="Lucida Bright"/>
                <a:ea typeface="Lucida Bright"/>
                <a:cs typeface="Lucida Bright"/>
                <a:sym typeface="Lucida Bright"/>
              </a:defRPr>
            </a:pPr>
            <a:r>
              <a:t>« Indiens tirant sur le dragon » </a:t>
            </a:r>
          </a:p>
          <a:p>
            <a:pPr algn="ctr">
              <a:defRPr sz="2400">
                <a:solidFill>
                  <a:srgbClr val="FFFFFF"/>
                </a:solidFill>
                <a:latin typeface="Lucida Bright"/>
                <a:ea typeface="Lucida Bright"/>
                <a:cs typeface="Lucida Bright"/>
                <a:sym typeface="Lucida Bright"/>
              </a:defRPr>
            </a:pPr>
            <a:endParaRPr/>
          </a:p>
          <a:p>
            <a:pPr algn="ctr">
              <a:defRPr sz="2000">
                <a:solidFill>
                  <a:srgbClr val="FFFFFF"/>
                </a:solidFill>
                <a:latin typeface="Lucida Bright"/>
                <a:ea typeface="Lucida Bright"/>
                <a:cs typeface="Lucida Bright"/>
                <a:sym typeface="Lucida Bright"/>
              </a:defRPr>
            </a:pPr>
            <a:r>
              <a:t>Illustration du </a:t>
            </a:r>
            <a:r>
              <a:rPr i="1"/>
              <a:t>Pays des étoiles</a:t>
            </a:r>
          </a:p>
          <a:p>
            <a:pPr algn="ctr">
              <a:defRPr sz="2000">
                <a:solidFill>
                  <a:srgbClr val="FFFFFF"/>
                </a:solidFill>
                <a:latin typeface="Lucida Bright"/>
                <a:ea typeface="Lucida Bright"/>
                <a:cs typeface="Lucida Bright"/>
                <a:sym typeface="Lucida Bright"/>
              </a:defRPr>
            </a:pPr>
            <a:r>
              <a:t> Albert Lévy (1889)</a:t>
            </a: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205" name="image14.jpg" descr="homme cosmique.jpg"/>
          <p:cNvPicPr>
            <a:picLocks noChangeAspect="1"/>
          </p:cNvPicPr>
          <p:nvPr/>
        </p:nvPicPr>
        <p:blipFill>
          <a:blip r:embed="rId3">
            <a:extLst/>
          </a:blip>
          <a:stretch>
            <a:fillRect/>
          </a:stretch>
        </p:blipFill>
        <p:spPr>
          <a:xfrm>
            <a:off x="0" y="0"/>
            <a:ext cx="4801940" cy="6858000"/>
          </a:xfrm>
          <a:prstGeom prst="rect">
            <a:avLst/>
          </a:prstGeom>
          <a:ln w="12700">
            <a:miter lim="400000"/>
          </a:ln>
        </p:spPr>
      </p:pic>
      <p:sp>
        <p:nvSpPr>
          <p:cNvPr id="206" name="Shape 206"/>
          <p:cNvSpPr/>
          <p:nvPr/>
        </p:nvSpPr>
        <p:spPr>
          <a:xfrm>
            <a:off x="5469466" y="3014133"/>
            <a:ext cx="3556001" cy="802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400">
                <a:solidFill>
                  <a:srgbClr val="FFFFFF"/>
                </a:solidFill>
                <a:latin typeface="Lucida Bright"/>
                <a:ea typeface="Lucida Bright"/>
                <a:cs typeface="Lucida Bright"/>
                <a:sym typeface="Lucida Bright"/>
              </a:defRPr>
            </a:pPr>
            <a:r>
              <a:t>Vishvarupa</a:t>
            </a:r>
          </a:p>
          <a:p>
            <a:pPr algn="ctr">
              <a:defRPr sz="2400">
                <a:solidFill>
                  <a:srgbClr val="FFFFFF"/>
                </a:solidFill>
                <a:latin typeface="Lucida Bright"/>
                <a:ea typeface="Lucida Bright"/>
                <a:cs typeface="Lucida Bright"/>
                <a:sym typeface="Lucida Bright"/>
              </a:defRPr>
            </a:pPr>
            <a:r>
              <a:t>Homme cosmique </a:t>
            </a:r>
          </a:p>
        </p:txBody>
      </p:sp>
      <p:sp>
        <p:nvSpPr>
          <p:cNvPr id="207" name="Shape 207"/>
          <p:cNvSpPr/>
          <p:nvPr/>
        </p:nvSpPr>
        <p:spPr>
          <a:xfrm>
            <a:off x="4931833" y="608330"/>
            <a:ext cx="4199467" cy="5641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sz="2000">
                <a:solidFill>
                  <a:srgbClr val="FFFFFF"/>
                </a:solidFill>
                <a:latin typeface="Cochin"/>
                <a:ea typeface="Cochin"/>
                <a:cs typeface="Cochin"/>
                <a:sym typeface="Cochin"/>
              </a:defRPr>
            </a:pPr>
            <a:r>
              <a:t>L’Homme à mille têtes, mille yeux, mille pieds, après avoir couvert la terre de toutes parts a débordé de dix doigts. </a:t>
            </a:r>
          </a:p>
          <a:p>
            <a:pPr algn="just">
              <a:defRPr sz="2000">
                <a:solidFill>
                  <a:srgbClr val="FFFFFF"/>
                </a:solidFill>
                <a:latin typeface="Cochin"/>
                <a:ea typeface="Cochin"/>
                <a:cs typeface="Cochin"/>
                <a:sym typeface="Cochin"/>
              </a:defRPr>
            </a:pPr>
            <a:r>
              <a:t>L’Homme est tout ce qui est, ce qui fut et ce qui sera. Il est maître aussi de l’immortel dont par la nourriture il dépasse la croissance.</a:t>
            </a:r>
          </a:p>
          <a:p>
            <a:pPr algn="just">
              <a:defRPr sz="2000">
                <a:solidFill>
                  <a:srgbClr val="FFFFFF"/>
                </a:solidFill>
                <a:latin typeface="Cochin"/>
                <a:ea typeface="Cochin"/>
                <a:cs typeface="Cochin"/>
                <a:sym typeface="Cochin"/>
              </a:defRPr>
            </a:pPr>
            <a:r>
              <a:t>[…] Lorsqu’ils divisèrent l’Homme, en combien de parties l’ont-ils arrangé ? Que devint sa bouche, que devinrent ses bras ? Comment s’appellent ses jambes et ses pieds ? Sa bouche fut le brahmane, de ses bras on fit le guerrier, ses jambes c’est le laboureur, le serviteur naquit de ses pieds. </a:t>
            </a:r>
          </a:p>
          <a:p>
            <a:pPr algn="just">
              <a:defRPr sz="2000">
                <a:solidFill>
                  <a:srgbClr val="FFFFFF"/>
                </a:solidFill>
                <a:latin typeface="Cochin"/>
                <a:ea typeface="Cochin"/>
                <a:cs typeface="Cochin"/>
                <a:sym typeface="Cochin"/>
              </a:defRPr>
            </a:pPr>
            <a:r>
              <a:t>La Lune est née de son esprit, le soleil est né de son oeil, de sa bouche Indra et Agni, de son souffle est né Vâyu.</a:t>
            </a:r>
          </a:p>
        </p:txBody>
      </p:sp>
    </p:spTree>
  </p:cSld>
  <p:clrMapOvr>
    <a:masterClrMapping/>
  </p:clrMapOvr>
  <mc:AlternateContent xmlns:mc="http://schemas.openxmlformats.org/markup-compatibility/2006" xmlns:p14="http://schemas.microsoft.com/office/powerpoint/2010/main">
    <mc:Choice xmlns:p15="http://schemas.microsoft.com/office/powerpoint/2012/main" xmlns="" Requires="p15">
      <p:transition xmlns:p14="http://schemas.microsoft.com/office/powerpoint/2010/main" spd="med" advClick="1" p14:dur="1000">
        <p15:prstTrans prst="peelOff" invX="1"/>
      </p:transition>
    </mc:Choice>
    <mc:Choice Requires="p14">
      <p:transition spd="slow">
        <p:wipe/>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xit" presetSubtype="32" fill="hold" grpId="1" nodeType="clickEffect">
                                  <p:stCondLst>
                                    <p:cond delay="0"/>
                                  </p:stCondLst>
                                  <p:iterate>
                                    <p:tmAbs val="0"/>
                                  </p:iterate>
                                  <p:childTnLst>
                                    <p:anim calcmode="lin" valueType="num">
                                      <p:cBhvr>
                                        <p:cTn id="6" dur="1000" fill="hold"/>
                                        <p:tgtEl>
                                          <p:spTgt spid="206"/>
                                        </p:tgtEl>
                                        <p:attrNameLst>
                                          <p:attrName>ppt_w</p:attrName>
                                        </p:attrNameLst>
                                      </p:cBhvr>
                                      <p:tavLst>
                                        <p:tav tm="0">
                                          <p:val>
                                            <p:strVal val="ppt_w"/>
                                          </p:val>
                                        </p:tav>
                                        <p:tav tm="100000">
                                          <p:val>
                                            <p:fltVal val="0"/>
                                          </p:val>
                                        </p:tav>
                                      </p:tavLst>
                                    </p:anim>
                                    <p:anim calcmode="lin" valueType="num">
                                      <p:cBhvr>
                                        <p:cTn id="7" dur="1000" fill="hold"/>
                                        <p:tgtEl>
                                          <p:spTgt spid="206"/>
                                        </p:tgtEl>
                                        <p:attrNameLst>
                                          <p:attrName>ppt_h</p:attrName>
                                        </p:attrNameLst>
                                      </p:cBhvr>
                                      <p:tavLst>
                                        <p:tav tm="0">
                                          <p:val>
                                            <p:strVal val="ppt_h"/>
                                          </p:val>
                                        </p:tav>
                                        <p:tav tm="100000">
                                          <p:val>
                                            <p:fltVal val="0"/>
                                          </p:val>
                                        </p:tav>
                                      </p:tavLst>
                                    </p:anim>
                                    <p:set>
                                      <p:cBhvr>
                                        <p:cTn id="8" fill="hold">
                                          <p:stCondLst>
                                            <p:cond delay="999"/>
                                          </p:stCondLst>
                                        </p:cTn>
                                        <p:tgtEl>
                                          <p:spTgt spid="206"/>
                                        </p:tgtEl>
                                        <p:attrNameLst>
                                          <p:attrName>style.visibility</p:attrName>
                                        </p:attrNameLst>
                                      </p:cBhvr>
                                      <p:to>
                                        <p:strVal val="hidden"/>
                                      </p:to>
                                    </p:set>
                                  </p:childTnLst>
                                </p:cTn>
                              </p:par>
                            </p:childTnLst>
                          </p:cTn>
                        </p:par>
                        <p:par>
                          <p:cTn id="9" fill="hold">
                            <p:stCondLst>
                              <p:cond delay="1000"/>
                            </p:stCondLst>
                            <p:childTnLst>
                              <p:par>
                                <p:cTn id="10" presetID="23" presetClass="entr" presetSubtype="16" fill="hold" grpId="2" nodeType="afterEffect">
                                  <p:stCondLst>
                                    <p:cond delay="0"/>
                                  </p:stCondLst>
                                  <p:iterate>
                                    <p:tmAbs val="0"/>
                                  </p:iterate>
                                  <p:childTnLst>
                                    <p:set>
                                      <p:cBhvr>
                                        <p:cTn id="11" fill="hold"/>
                                        <p:tgtEl>
                                          <p:spTgt spid="207"/>
                                        </p:tgtEl>
                                        <p:attrNameLst>
                                          <p:attrName>style.visibility</p:attrName>
                                        </p:attrNameLst>
                                      </p:cBhvr>
                                      <p:to>
                                        <p:strVal val="visible"/>
                                      </p:to>
                                    </p:set>
                                    <p:anim calcmode="lin" valueType="num">
                                      <p:cBhvr>
                                        <p:cTn id="12" dur="2500" fill="hold"/>
                                        <p:tgtEl>
                                          <p:spTgt spid="207"/>
                                        </p:tgtEl>
                                        <p:attrNameLst>
                                          <p:attrName>ppt_w</p:attrName>
                                        </p:attrNameLst>
                                      </p:cBhvr>
                                      <p:tavLst>
                                        <p:tav tm="0">
                                          <p:val>
                                            <p:fltVal val="0"/>
                                          </p:val>
                                        </p:tav>
                                        <p:tav tm="100000">
                                          <p:val>
                                            <p:strVal val="#ppt_w"/>
                                          </p:val>
                                        </p:tav>
                                      </p:tavLst>
                                    </p:anim>
                                    <p:anim calcmode="lin" valueType="num">
                                      <p:cBhvr>
                                        <p:cTn id="13" dur="2500" fill="hold"/>
                                        <p:tgtEl>
                                          <p:spTgt spid="2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1" animBg="1" advAuto="0"/>
      <p:bldP spid="207" grpId="2"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210" name="image15.jpg" descr="chakras-shaktiananda-yoga.jpg"/>
          <p:cNvPicPr>
            <a:picLocks noChangeAspect="1"/>
          </p:cNvPicPr>
          <p:nvPr/>
        </p:nvPicPr>
        <p:blipFill>
          <a:blip r:embed="rId3">
            <a:extLst/>
          </a:blip>
          <a:stretch>
            <a:fillRect/>
          </a:stretch>
        </p:blipFill>
        <p:spPr>
          <a:xfrm>
            <a:off x="2204678" y="0"/>
            <a:ext cx="4903975"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213" name="image16.jpg" descr="Mitra.jpg"/>
          <p:cNvPicPr>
            <a:picLocks noChangeAspect="1"/>
          </p:cNvPicPr>
          <p:nvPr/>
        </p:nvPicPr>
        <p:blipFill>
          <a:blip r:embed="rId3">
            <a:extLst/>
          </a:blip>
          <a:stretch>
            <a:fillRect/>
          </a:stretch>
        </p:blipFill>
        <p:spPr>
          <a:xfrm>
            <a:off x="4381498" y="0"/>
            <a:ext cx="4949182" cy="6858000"/>
          </a:xfrm>
          <a:prstGeom prst="rect">
            <a:avLst/>
          </a:prstGeom>
          <a:ln w="12700">
            <a:miter lim="400000"/>
          </a:ln>
        </p:spPr>
      </p:pic>
      <p:sp>
        <p:nvSpPr>
          <p:cNvPr id="214" name="Shape 214"/>
          <p:cNvSpPr/>
          <p:nvPr/>
        </p:nvSpPr>
        <p:spPr>
          <a:xfrm>
            <a:off x="0" y="2667630"/>
            <a:ext cx="4381500" cy="802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400">
                <a:solidFill>
                  <a:srgbClr val="FFFFFF"/>
                </a:solidFill>
                <a:latin typeface="Lucida Bright"/>
                <a:ea typeface="Lucida Bright"/>
                <a:cs typeface="Lucida Bright"/>
                <a:sym typeface="Lucida Bright"/>
              </a:defRPr>
            </a:pPr>
            <a:r>
              <a:t>Mitra</a:t>
            </a:r>
          </a:p>
          <a:p>
            <a:pPr algn="ctr">
              <a:defRPr sz="2400">
                <a:solidFill>
                  <a:srgbClr val="FFFFFF"/>
                </a:solidFill>
                <a:latin typeface="Lucida Bright"/>
                <a:ea typeface="Lucida Bright"/>
                <a:cs typeface="Lucida Bright"/>
                <a:sym typeface="Lucida Bright"/>
              </a:defRPr>
            </a:pPr>
            <a:r>
              <a:t>en dieu du soleil levant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217" name="image17.jpg" descr="lord_varuna_22001.jpg"/>
          <p:cNvPicPr>
            <a:picLocks noChangeAspect="1"/>
          </p:cNvPicPr>
          <p:nvPr/>
        </p:nvPicPr>
        <p:blipFill>
          <a:blip r:embed="rId3">
            <a:extLst/>
          </a:blip>
          <a:stretch>
            <a:fillRect/>
          </a:stretch>
        </p:blipFill>
        <p:spPr>
          <a:xfrm>
            <a:off x="1439332" y="237066"/>
            <a:ext cx="6426793" cy="4605867"/>
          </a:xfrm>
          <a:prstGeom prst="rect">
            <a:avLst/>
          </a:prstGeom>
          <a:ln w="12700">
            <a:miter lim="400000"/>
          </a:ln>
        </p:spPr>
      </p:pic>
      <p:sp>
        <p:nvSpPr>
          <p:cNvPr id="218" name="Shape 218"/>
          <p:cNvSpPr/>
          <p:nvPr/>
        </p:nvSpPr>
        <p:spPr>
          <a:xfrm>
            <a:off x="2404534" y="5410830"/>
            <a:ext cx="4381499" cy="1234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400">
                <a:solidFill>
                  <a:srgbClr val="FFFFFF"/>
                </a:solidFill>
                <a:latin typeface="Lucida Bright"/>
                <a:ea typeface="Lucida Bright"/>
                <a:cs typeface="Lucida Bright"/>
                <a:sym typeface="Lucida Bright"/>
              </a:defRPr>
            </a:pPr>
            <a:r>
              <a:t>Varuna</a:t>
            </a:r>
          </a:p>
          <a:p>
            <a:pPr algn="ctr">
              <a:defRPr sz="2400">
                <a:solidFill>
                  <a:srgbClr val="FFFFFF"/>
                </a:solidFill>
                <a:latin typeface="Lucida Bright"/>
                <a:ea typeface="Lucida Bright"/>
                <a:cs typeface="Lucida Bright"/>
                <a:sym typeface="Lucida Bright"/>
              </a:defRPr>
            </a:pPr>
            <a:r>
              <a:t>en dieu du couchant</a:t>
            </a:r>
          </a:p>
          <a:p>
            <a:pPr algn="ctr">
              <a:defRPr sz="1400">
                <a:solidFill>
                  <a:srgbClr val="FFFFFF"/>
                </a:solidFill>
                <a:latin typeface="Lucida Bright"/>
                <a:ea typeface="Lucida Bright"/>
                <a:cs typeface="Lucida Bright"/>
                <a:sym typeface="Lucida Bright"/>
              </a:defRPr>
            </a:pPr>
            <a:r>
              <a:t>(sur le makara, chimère représentant la fécondité)</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221" name="image18.jpg" descr="indra.jpg"/>
          <p:cNvPicPr>
            <a:picLocks noChangeAspect="1"/>
          </p:cNvPicPr>
          <p:nvPr/>
        </p:nvPicPr>
        <p:blipFill>
          <a:blip r:embed="rId3">
            <a:extLst/>
          </a:blip>
          <a:stretch>
            <a:fillRect/>
          </a:stretch>
        </p:blipFill>
        <p:spPr>
          <a:xfrm>
            <a:off x="0" y="0"/>
            <a:ext cx="5788568" cy="6858000"/>
          </a:xfrm>
          <a:prstGeom prst="rect">
            <a:avLst/>
          </a:prstGeom>
          <a:ln w="12700">
            <a:miter lim="400000"/>
          </a:ln>
        </p:spPr>
      </p:pic>
      <p:sp>
        <p:nvSpPr>
          <p:cNvPr id="222" name="Shape 222"/>
          <p:cNvSpPr/>
          <p:nvPr/>
        </p:nvSpPr>
        <p:spPr>
          <a:xfrm>
            <a:off x="5801267" y="3205479"/>
            <a:ext cx="3542114"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a:solidFill>
                  <a:srgbClr val="FFFFFF"/>
                </a:solidFill>
                <a:latin typeface="Lucida Bright"/>
                <a:ea typeface="Lucida Bright"/>
                <a:cs typeface="Lucida Bright"/>
                <a:sym typeface="Lucida Bright"/>
              </a:defRPr>
            </a:lvl1pPr>
          </a:lstStyle>
          <a:p>
            <a:r>
              <a:t>Indra</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225" name="image19.jpg" descr="vritra.jpg"/>
          <p:cNvPicPr>
            <a:picLocks noChangeAspect="1"/>
          </p:cNvPicPr>
          <p:nvPr/>
        </p:nvPicPr>
        <p:blipFill>
          <a:blip r:embed="rId3">
            <a:extLst/>
          </a:blip>
          <a:stretch>
            <a:fillRect/>
          </a:stretch>
        </p:blipFill>
        <p:spPr>
          <a:xfrm>
            <a:off x="1585515" y="1003300"/>
            <a:ext cx="6159501" cy="4089400"/>
          </a:xfrm>
          <a:prstGeom prst="rect">
            <a:avLst/>
          </a:prstGeom>
          <a:ln w="12700">
            <a:miter lim="400000"/>
          </a:ln>
        </p:spPr>
      </p:pic>
      <p:sp>
        <p:nvSpPr>
          <p:cNvPr id="226" name="Shape 226"/>
          <p:cNvSpPr/>
          <p:nvPr/>
        </p:nvSpPr>
        <p:spPr>
          <a:xfrm>
            <a:off x="2381250" y="5597097"/>
            <a:ext cx="4381500"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a:solidFill>
                  <a:srgbClr val="FFFFFF"/>
                </a:solidFill>
                <a:latin typeface="Lucida Bright"/>
                <a:ea typeface="Lucida Bright"/>
                <a:cs typeface="Lucida Bright"/>
                <a:sym typeface="Lucida Bright"/>
              </a:defRPr>
            </a:lvl1pPr>
          </a:lstStyle>
          <a:p>
            <a:r>
              <a:t>Indra tuant le serpent Vritra</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229" name="image20.png" descr="Capture d’écran 2016-05-19 à 09.16.53.png"/>
          <p:cNvPicPr>
            <a:picLocks noChangeAspect="1"/>
          </p:cNvPicPr>
          <p:nvPr/>
        </p:nvPicPr>
        <p:blipFill>
          <a:blip r:embed="rId3">
            <a:extLst/>
          </a:blip>
          <a:stretch>
            <a:fillRect/>
          </a:stretch>
        </p:blipFill>
        <p:spPr>
          <a:xfrm>
            <a:off x="0" y="0"/>
            <a:ext cx="4395247" cy="6858000"/>
          </a:xfrm>
          <a:prstGeom prst="rect">
            <a:avLst/>
          </a:prstGeom>
          <a:ln w="12700">
            <a:miter lim="400000"/>
          </a:ln>
        </p:spPr>
      </p:pic>
      <p:sp>
        <p:nvSpPr>
          <p:cNvPr id="230" name="Shape 230"/>
          <p:cNvSpPr/>
          <p:nvPr/>
        </p:nvSpPr>
        <p:spPr>
          <a:xfrm>
            <a:off x="4612216" y="2938564"/>
            <a:ext cx="4381499" cy="802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a:solidFill>
                  <a:srgbClr val="FFFFFF"/>
                </a:solidFill>
                <a:latin typeface="Lucida Bright"/>
                <a:ea typeface="Lucida Bright"/>
                <a:cs typeface="Lucida Bright"/>
                <a:sym typeface="Lucida Bright"/>
              </a:defRPr>
            </a:lvl1pPr>
          </a:lstStyle>
          <a:p>
            <a:r>
              <a:t>Yashoda voit tout l’univers dans la bouche de Krishna</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p:cNvSpPr>
          <p:nvPr>
            <p:ph type="ctrTitle"/>
          </p:nvPr>
        </p:nvSpPr>
        <p:spPr>
          <a:xfrm>
            <a:off x="685800" y="2693987"/>
            <a:ext cx="7772400" cy="1470026"/>
          </a:xfrm>
          <a:prstGeom prst="rect">
            <a:avLst/>
          </a:prstGeom>
        </p:spPr>
        <p:txBody>
          <a:bodyPr/>
          <a:lstStyle>
            <a:lvl1pPr defTabSz="676655">
              <a:defRPr sz="2220">
                <a:latin typeface="Optima"/>
                <a:ea typeface="Optima"/>
                <a:cs typeface="Optima"/>
                <a:sym typeface="Optima"/>
              </a:defRPr>
            </a:lvl1pPr>
          </a:lstStyle>
          <a:p>
            <a:r>
              <a:t>« [Religion and myths permit] a reassurance by explanation, by reducing threatening, incomprehensible events to principles familiar to experience, […] therefore appeasing cosmic anxiety. »</a:t>
            </a:r>
          </a:p>
        </p:txBody>
      </p:sp>
      <p:sp>
        <p:nvSpPr>
          <p:cNvPr id="125" name="Shape 125"/>
          <p:cNvSpPr>
            <a:spLocks noGrp="1"/>
          </p:cNvSpPr>
          <p:nvPr>
            <p:ph type="subTitle" sz="quarter" idx="1"/>
          </p:nvPr>
        </p:nvSpPr>
        <p:spPr>
          <a:xfrm>
            <a:off x="1371600" y="5177532"/>
            <a:ext cx="6400800" cy="1655068"/>
          </a:xfrm>
          <a:prstGeom prst="rect">
            <a:avLst/>
          </a:prstGeom>
        </p:spPr>
        <p:txBody>
          <a:bodyPr/>
          <a:lstStyle/>
          <a:p>
            <a:r>
              <a:t>Arthur Koestler</a:t>
            </a:r>
          </a:p>
          <a:p>
            <a:pPr>
              <a:defRPr sz="1800"/>
            </a:pPr>
            <a:r>
              <a:rPr i="1"/>
              <a:t>Les somnambules, essai sur l’histoire des conceptions de l’univers </a:t>
            </a:r>
            <a:r>
              <a:t>(1959)</a:t>
            </a: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233" name="image21.png" descr="Capture d’écran 2016-05-19 à 09.28.46.png"/>
          <p:cNvPicPr>
            <a:picLocks noChangeAspect="1"/>
          </p:cNvPicPr>
          <p:nvPr/>
        </p:nvPicPr>
        <p:blipFill>
          <a:blip r:embed="rId3">
            <a:extLst/>
          </a:blip>
          <a:stretch>
            <a:fillRect/>
          </a:stretch>
        </p:blipFill>
        <p:spPr>
          <a:xfrm>
            <a:off x="0" y="-11714"/>
            <a:ext cx="4309773" cy="6869715"/>
          </a:xfrm>
          <a:prstGeom prst="rect">
            <a:avLst/>
          </a:prstGeom>
          <a:ln w="12700">
            <a:miter lim="400000"/>
          </a:ln>
        </p:spPr>
      </p:pic>
      <p:sp>
        <p:nvSpPr>
          <p:cNvPr id="234" name="Shape 234"/>
          <p:cNvSpPr/>
          <p:nvPr/>
        </p:nvSpPr>
        <p:spPr>
          <a:xfrm>
            <a:off x="4612216" y="2938564"/>
            <a:ext cx="4381499" cy="739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400">
                <a:solidFill>
                  <a:srgbClr val="FFFFFF"/>
                </a:solidFill>
                <a:latin typeface="Lucida Bright"/>
                <a:ea typeface="Lucida Bright"/>
                <a:cs typeface="Lucida Bright"/>
                <a:sym typeface="Lucida Bright"/>
              </a:defRPr>
            </a:pPr>
            <a:r>
              <a:t>Mahapurusha et Ishvari</a:t>
            </a:r>
          </a:p>
          <a:p>
            <a:pPr algn="ctr">
              <a:defRPr sz="2000">
                <a:solidFill>
                  <a:srgbClr val="FFFFFF"/>
                </a:solidFill>
                <a:latin typeface="Lucida Bright"/>
                <a:ea typeface="Lucida Bright"/>
                <a:cs typeface="Lucida Bright"/>
                <a:sym typeface="Lucida Bright"/>
              </a:defRPr>
            </a:pPr>
            <a:r>
              <a:t>créateurs de l’homme cosmique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237" name="image22.png" descr="Capture d’écran 2016-05-19 à 09.36.55.png"/>
          <p:cNvPicPr>
            <a:picLocks noChangeAspect="1"/>
          </p:cNvPicPr>
          <p:nvPr/>
        </p:nvPicPr>
        <p:blipFill>
          <a:blip r:embed="rId3">
            <a:extLst/>
          </a:blip>
          <a:stretch>
            <a:fillRect/>
          </a:stretch>
        </p:blipFill>
        <p:spPr>
          <a:xfrm>
            <a:off x="5078295" y="0"/>
            <a:ext cx="4252385" cy="6928595"/>
          </a:xfrm>
          <a:prstGeom prst="rect">
            <a:avLst/>
          </a:prstGeom>
          <a:ln w="12700">
            <a:miter lim="400000"/>
          </a:ln>
        </p:spPr>
      </p:pic>
      <p:sp>
        <p:nvSpPr>
          <p:cNvPr id="238" name="Shape 238"/>
          <p:cNvSpPr/>
          <p:nvPr/>
        </p:nvSpPr>
        <p:spPr>
          <a:xfrm>
            <a:off x="230717" y="3090964"/>
            <a:ext cx="4381500" cy="739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400">
                <a:solidFill>
                  <a:srgbClr val="FFFFFF"/>
                </a:solidFill>
                <a:latin typeface="Lucida Bright"/>
                <a:ea typeface="Lucida Bright"/>
                <a:cs typeface="Lucida Bright"/>
                <a:sym typeface="Lucida Bright"/>
              </a:defRPr>
            </a:pPr>
            <a:r>
              <a:t>Viratapurusha</a:t>
            </a:r>
          </a:p>
          <a:p>
            <a:pPr algn="ctr">
              <a:defRPr sz="2000">
                <a:solidFill>
                  <a:srgbClr val="FFFFFF"/>
                </a:solidFill>
                <a:latin typeface="Lucida Bright"/>
                <a:ea typeface="Lucida Bright"/>
                <a:cs typeface="Lucida Bright"/>
                <a:sym typeface="Lucida Bright"/>
              </a:defRPr>
            </a:pPr>
            <a:r>
              <a:t>homme cosmique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241" name="image23.jpeg" descr="oeuf cosmique.jpg"/>
          <p:cNvPicPr>
            <a:picLocks noChangeAspect="1"/>
          </p:cNvPicPr>
          <p:nvPr/>
        </p:nvPicPr>
        <p:blipFill>
          <a:blip r:embed="rId3">
            <a:extLst/>
          </a:blip>
          <a:stretch>
            <a:fillRect/>
          </a:stretch>
        </p:blipFill>
        <p:spPr>
          <a:xfrm>
            <a:off x="254000" y="956734"/>
            <a:ext cx="8890000" cy="50546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244" name="image24.png" descr="Capture d’écran 2016-05-19 à 09.28.24.png"/>
          <p:cNvPicPr>
            <a:picLocks noChangeAspect="1"/>
          </p:cNvPicPr>
          <p:nvPr/>
        </p:nvPicPr>
        <p:blipFill>
          <a:blip r:embed="rId3">
            <a:extLst/>
          </a:blip>
          <a:stretch>
            <a:fillRect/>
          </a:stretch>
        </p:blipFill>
        <p:spPr>
          <a:xfrm>
            <a:off x="-2" y="0"/>
            <a:ext cx="4313105" cy="6858000"/>
          </a:xfrm>
          <a:prstGeom prst="rect">
            <a:avLst/>
          </a:prstGeom>
          <a:ln w="12700">
            <a:miter lim="400000"/>
          </a:ln>
        </p:spPr>
      </p:pic>
      <p:sp>
        <p:nvSpPr>
          <p:cNvPr id="245" name="Shape 245"/>
          <p:cNvSpPr/>
          <p:nvPr/>
        </p:nvSpPr>
        <p:spPr>
          <a:xfrm>
            <a:off x="4612216" y="3090964"/>
            <a:ext cx="4381499"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a:solidFill>
                  <a:srgbClr val="FFFFFF"/>
                </a:solidFill>
                <a:latin typeface="Lucida Bright"/>
                <a:ea typeface="Lucida Bright"/>
                <a:cs typeface="Lucida Bright"/>
                <a:sym typeface="Lucida Bright"/>
              </a:defRPr>
            </a:lvl1pPr>
          </a:lstStyle>
          <a:p>
            <a:r>
              <a:t>Baratage de la mer de lait</a:t>
            </a:r>
          </a:p>
        </p:txBody>
      </p:sp>
      <p:pic>
        <p:nvPicPr>
          <p:cNvPr id="246" name="pasted-image.pdf"/>
          <p:cNvPicPr>
            <a:picLocks noChangeAspect="1"/>
          </p:cNvPicPr>
          <p:nvPr/>
        </p:nvPicPr>
        <p:blipFill>
          <a:blip r:embed="rId4">
            <a:extLst/>
          </a:blip>
          <a:stretch>
            <a:fillRect/>
          </a:stretch>
        </p:blipFill>
        <p:spPr>
          <a:xfrm>
            <a:off x="-19050" y="0"/>
            <a:ext cx="43815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xit" presetSubtype="32" fill="hold" grpId="1" nodeType="clickEffect">
                                  <p:stCondLst>
                                    <p:cond delay="0"/>
                                  </p:stCondLst>
                                  <p:iterate>
                                    <p:tmAbs val="0"/>
                                  </p:iterate>
                                  <p:childTnLst>
                                    <p:anim calcmode="lin" valueType="num">
                                      <p:cBhvr>
                                        <p:cTn id="6" dur="1000" fill="hold"/>
                                        <p:tgtEl>
                                          <p:spTgt spid="244"/>
                                        </p:tgtEl>
                                        <p:attrNameLst>
                                          <p:attrName>ppt_w</p:attrName>
                                        </p:attrNameLst>
                                      </p:cBhvr>
                                      <p:tavLst>
                                        <p:tav tm="0">
                                          <p:val>
                                            <p:strVal val="ppt_w"/>
                                          </p:val>
                                        </p:tav>
                                        <p:tav tm="100000">
                                          <p:val>
                                            <p:fltVal val="0"/>
                                          </p:val>
                                        </p:tav>
                                      </p:tavLst>
                                    </p:anim>
                                    <p:anim calcmode="lin" valueType="num">
                                      <p:cBhvr>
                                        <p:cTn id="7" dur="1000" fill="hold"/>
                                        <p:tgtEl>
                                          <p:spTgt spid="244"/>
                                        </p:tgtEl>
                                        <p:attrNameLst>
                                          <p:attrName>ppt_h</p:attrName>
                                        </p:attrNameLst>
                                      </p:cBhvr>
                                      <p:tavLst>
                                        <p:tav tm="0">
                                          <p:val>
                                            <p:strVal val="ppt_h"/>
                                          </p:val>
                                        </p:tav>
                                        <p:tav tm="100000">
                                          <p:val>
                                            <p:fltVal val="0"/>
                                          </p:val>
                                        </p:tav>
                                      </p:tavLst>
                                    </p:anim>
                                    <p:set>
                                      <p:cBhvr>
                                        <p:cTn id="8" fill="hold">
                                          <p:stCondLst>
                                            <p:cond delay="999"/>
                                          </p:stCondLst>
                                        </p:cTn>
                                        <p:tgtEl>
                                          <p:spTgt spid="244"/>
                                        </p:tgtEl>
                                        <p:attrNameLst>
                                          <p:attrName>style.visibility</p:attrName>
                                        </p:attrNameLst>
                                      </p:cBhvr>
                                      <p:to>
                                        <p:strVal val="hidden"/>
                                      </p:to>
                                    </p:set>
                                  </p:childTnLst>
                                </p:cTn>
                              </p:par>
                            </p:childTnLst>
                          </p:cTn>
                        </p:par>
                        <p:par>
                          <p:cTn id="9" fill="hold">
                            <p:stCondLst>
                              <p:cond delay="1000"/>
                            </p:stCondLst>
                            <p:childTnLst>
                              <p:par>
                                <p:cTn id="10" presetID="23" presetClass="entr" presetSubtype="16" fill="hold" grpId="2" nodeType="afterEffect">
                                  <p:stCondLst>
                                    <p:cond delay="0"/>
                                  </p:stCondLst>
                                  <p:iterate>
                                    <p:tmAbs val="0"/>
                                  </p:iterate>
                                  <p:childTnLst>
                                    <p:set>
                                      <p:cBhvr>
                                        <p:cTn id="11" fill="hold"/>
                                        <p:tgtEl>
                                          <p:spTgt spid="246"/>
                                        </p:tgtEl>
                                        <p:attrNameLst>
                                          <p:attrName>style.visibility</p:attrName>
                                        </p:attrNameLst>
                                      </p:cBhvr>
                                      <p:to>
                                        <p:strVal val="visible"/>
                                      </p:to>
                                    </p:set>
                                    <p:anim calcmode="lin" valueType="num">
                                      <p:cBhvr>
                                        <p:cTn id="12" dur="2500" fill="hold"/>
                                        <p:tgtEl>
                                          <p:spTgt spid="246"/>
                                        </p:tgtEl>
                                        <p:attrNameLst>
                                          <p:attrName>ppt_w</p:attrName>
                                        </p:attrNameLst>
                                      </p:cBhvr>
                                      <p:tavLst>
                                        <p:tav tm="0">
                                          <p:val>
                                            <p:fltVal val="0"/>
                                          </p:val>
                                        </p:tav>
                                        <p:tav tm="100000">
                                          <p:val>
                                            <p:strVal val="#ppt_w"/>
                                          </p:val>
                                        </p:tav>
                                      </p:tavLst>
                                    </p:anim>
                                    <p:anim calcmode="lin" valueType="num">
                                      <p:cBhvr>
                                        <p:cTn id="13" dur="2500" fill="hold"/>
                                        <p:tgtEl>
                                          <p:spTgt spid="2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1" animBg="1" advAuto="0"/>
      <p:bldP spid="246" grpId="2"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249" name="image26.jpg" descr="cosmos tortue.jpg"/>
          <p:cNvPicPr>
            <a:picLocks noChangeAspect="1"/>
          </p:cNvPicPr>
          <p:nvPr/>
        </p:nvPicPr>
        <p:blipFill>
          <a:blip r:embed="rId3">
            <a:extLst/>
          </a:blip>
          <a:stretch>
            <a:fillRect/>
          </a:stretch>
        </p:blipFill>
        <p:spPr>
          <a:xfrm>
            <a:off x="892705" y="689634"/>
            <a:ext cx="7946495" cy="559263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push/>
      </p:transition>
    </mc:Choice>
    <mc:Fallback xmlns="">
      <p:transition spd="fast">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252" name="image27.png" descr="Capture d’écran 2016-05-19 à 09.52.58.png"/>
          <p:cNvPicPr>
            <a:picLocks noChangeAspect="1"/>
          </p:cNvPicPr>
          <p:nvPr/>
        </p:nvPicPr>
        <p:blipFill>
          <a:blip r:embed="rId3">
            <a:extLst/>
          </a:blip>
          <a:stretch>
            <a:fillRect/>
          </a:stretch>
        </p:blipFill>
        <p:spPr>
          <a:xfrm>
            <a:off x="5094499" y="0"/>
            <a:ext cx="4236182" cy="6858000"/>
          </a:xfrm>
          <a:prstGeom prst="rect">
            <a:avLst/>
          </a:prstGeom>
          <a:ln w="12700">
            <a:miter lim="400000"/>
          </a:ln>
        </p:spPr>
      </p:pic>
      <p:sp>
        <p:nvSpPr>
          <p:cNvPr id="253" name="Shape 253"/>
          <p:cNvSpPr/>
          <p:nvPr/>
        </p:nvSpPr>
        <p:spPr>
          <a:xfrm>
            <a:off x="395815" y="3074030"/>
            <a:ext cx="4381500" cy="726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400">
                <a:solidFill>
                  <a:srgbClr val="FFFFFF"/>
                </a:solidFill>
                <a:latin typeface="Lucida Bright"/>
                <a:ea typeface="Lucida Bright"/>
                <a:cs typeface="Lucida Bright"/>
                <a:sym typeface="Lucida Bright"/>
              </a:defRPr>
            </a:pPr>
            <a:r>
              <a:t>Hiranisha</a:t>
            </a:r>
          </a:p>
          <a:p>
            <a:pPr algn="ctr">
              <a:defRPr sz="1900">
                <a:solidFill>
                  <a:srgbClr val="FFFFFF"/>
                </a:solidFill>
                <a:latin typeface="Lucida Bright"/>
                <a:ea typeface="Lucida Bright"/>
                <a:cs typeface="Lucida Bright"/>
                <a:sym typeface="Lucida Bright"/>
              </a:defRPr>
            </a:pPr>
            <a:r>
              <a:t>roulant le monde comme un livre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256" name="image28.gif" descr="cosmos.gif"/>
          <p:cNvPicPr>
            <a:picLocks noChangeAspect="1"/>
          </p:cNvPicPr>
          <p:nvPr/>
        </p:nvPicPr>
        <p:blipFill>
          <a:blip r:embed="rId3">
            <a:extLst/>
          </a:blip>
          <a:stretch>
            <a:fillRect/>
          </a:stretch>
        </p:blipFill>
        <p:spPr>
          <a:xfrm>
            <a:off x="2271390" y="0"/>
            <a:ext cx="4804422"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push/>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image1.jpeg" descr="1273-etoiles-WallFizz.jpg"/>
          <p:cNvPicPr>
            <a:picLocks noChangeAspect="1"/>
          </p:cNvPicPr>
          <p:nvPr/>
        </p:nvPicPr>
        <p:blipFill>
          <a:blip r:embed="rId2">
            <a:extLst/>
          </a:blip>
          <a:srcRect t="13336" b="13335"/>
          <a:stretch>
            <a:fillRect/>
          </a:stretch>
        </p:blipFill>
        <p:spPr>
          <a:xfrm>
            <a:off x="-190500" y="0"/>
            <a:ext cx="9330681" cy="6858000"/>
          </a:xfrm>
          <a:prstGeom prst="rect">
            <a:avLst/>
          </a:prstGeom>
          <a:ln w="12700">
            <a:miter lim="400000"/>
          </a:ln>
        </p:spPr>
      </p:pic>
      <p:pic>
        <p:nvPicPr>
          <p:cNvPr id="259" name="image29.png" descr="Capture d’écran 2016-05-19 à 10.04.37.png"/>
          <p:cNvPicPr>
            <a:picLocks noChangeAspect="1"/>
          </p:cNvPicPr>
          <p:nvPr/>
        </p:nvPicPr>
        <p:blipFill>
          <a:blip r:embed="rId3">
            <a:extLst/>
          </a:blip>
          <a:stretch>
            <a:fillRect/>
          </a:stretch>
        </p:blipFill>
        <p:spPr>
          <a:xfrm>
            <a:off x="2336800" y="554567"/>
            <a:ext cx="4673600" cy="6070601"/>
          </a:xfrm>
          <a:prstGeom prst="rect">
            <a:avLst/>
          </a:prstGeom>
          <a:ln w="12700">
            <a:miter lim="400000"/>
          </a:ln>
        </p:spPr>
      </p:pic>
      <p:grpSp>
        <p:nvGrpSpPr>
          <p:cNvPr id="262" name="Group 262"/>
          <p:cNvGrpSpPr/>
          <p:nvPr/>
        </p:nvGrpSpPr>
        <p:grpSpPr>
          <a:xfrm>
            <a:off x="118533" y="203200"/>
            <a:ext cx="1913467" cy="982135"/>
            <a:chOff x="0" y="0"/>
            <a:chExt cx="1913465" cy="982134"/>
          </a:xfrm>
        </p:grpSpPr>
        <p:sp>
          <p:nvSpPr>
            <p:cNvPr id="260" name="Shape 260"/>
            <p:cNvSpPr/>
            <p:nvPr/>
          </p:nvSpPr>
          <p:spPr>
            <a:xfrm>
              <a:off x="0" y="0"/>
              <a:ext cx="1913466" cy="982135"/>
            </a:xfrm>
            <a:prstGeom prst="wedgeEllipseCallout">
              <a:avLst>
                <a:gd name="adj1" fmla="val 79600"/>
                <a:gd name="adj2" fmla="val 26306"/>
              </a:avLst>
            </a:prstGeom>
            <a:solidFill>
              <a:srgbClr val="FFFFFF"/>
            </a:solidFill>
            <a:ln w="25400" cap="flat">
              <a:solidFill>
                <a:schemeClr val="accent6"/>
              </a:solidFill>
              <a:prstDash val="solid"/>
              <a:round/>
            </a:ln>
            <a:effectLst/>
          </p:spPr>
          <p:txBody>
            <a:bodyPr wrap="square" lIns="45719" tIns="45719" rIns="45719" bIns="45719" numCol="1" anchor="t">
              <a:noAutofit/>
            </a:bodyPr>
            <a:lstStyle/>
            <a:p>
              <a:pPr algn="ctr"/>
              <a:endParaRPr/>
            </a:p>
          </p:txBody>
        </p:sp>
        <p:sp>
          <p:nvSpPr>
            <p:cNvPr id="261" name="Shape 261"/>
            <p:cNvSpPr/>
            <p:nvPr/>
          </p:nvSpPr>
          <p:spPr>
            <a:xfrm>
              <a:off x="280221" y="143830"/>
              <a:ext cx="1353025" cy="650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lstStyle>
            <a:p>
              <a:r>
                <a:t>Je te dis que si !</a:t>
              </a:r>
            </a:p>
          </p:txBody>
        </p:sp>
      </p:grpSp>
      <p:grpSp>
        <p:nvGrpSpPr>
          <p:cNvPr id="265" name="Group 265"/>
          <p:cNvGrpSpPr/>
          <p:nvPr/>
        </p:nvGrpSpPr>
        <p:grpSpPr>
          <a:xfrm>
            <a:off x="7175913" y="618067"/>
            <a:ext cx="1913467" cy="982135"/>
            <a:chOff x="0" y="0"/>
            <a:chExt cx="1913465" cy="982134"/>
          </a:xfrm>
        </p:grpSpPr>
        <p:sp>
          <p:nvSpPr>
            <p:cNvPr id="263" name="Shape 263"/>
            <p:cNvSpPr/>
            <p:nvPr/>
          </p:nvSpPr>
          <p:spPr>
            <a:xfrm>
              <a:off x="0" y="0"/>
              <a:ext cx="1913466" cy="982135"/>
            </a:xfrm>
            <a:prstGeom prst="wedgeEllipseCallout">
              <a:avLst>
                <a:gd name="adj1" fmla="val -88541"/>
                <a:gd name="adj2" fmla="val -9901"/>
              </a:avLst>
            </a:prstGeom>
            <a:solidFill>
              <a:srgbClr val="FFFFFF"/>
            </a:solidFill>
            <a:ln w="25400" cap="flat">
              <a:solidFill>
                <a:schemeClr val="accent6"/>
              </a:solidFill>
              <a:prstDash val="solid"/>
              <a:round/>
            </a:ln>
            <a:effectLst/>
          </p:spPr>
          <p:txBody>
            <a:bodyPr wrap="square" lIns="45719" tIns="45719" rIns="45719" bIns="45719" numCol="1" anchor="t">
              <a:noAutofit/>
            </a:bodyPr>
            <a:lstStyle/>
            <a:p>
              <a:pPr algn="ctr"/>
              <a:endParaRPr/>
            </a:p>
          </p:txBody>
        </p:sp>
        <p:sp>
          <p:nvSpPr>
            <p:cNvPr id="264" name="Shape 264"/>
            <p:cNvSpPr/>
            <p:nvPr/>
          </p:nvSpPr>
          <p:spPr>
            <a:xfrm>
              <a:off x="280221" y="143830"/>
              <a:ext cx="1353025" cy="650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a:lstStyle>
            <a:p>
              <a:r>
                <a:t>Je te dis que non !</a:t>
              </a:r>
            </a:p>
          </p:txBody>
        </p:sp>
      </p:grpSp>
      <p:sp>
        <p:nvSpPr>
          <p:cNvPr id="266" name="Shape 266"/>
          <p:cNvSpPr/>
          <p:nvPr/>
        </p:nvSpPr>
        <p:spPr>
          <a:xfrm>
            <a:off x="338666" y="5960533"/>
            <a:ext cx="1693335" cy="586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a:solidFill>
                  <a:srgbClr val="FFFFFF"/>
                </a:solidFill>
                <a:latin typeface="Lucida Bright"/>
                <a:ea typeface="Lucida Bright"/>
                <a:cs typeface="Lucida Bright"/>
                <a:sym typeface="Lucida Bright"/>
              </a:defRPr>
            </a:pPr>
            <a:r>
              <a:t>Platon</a:t>
            </a:r>
          </a:p>
          <a:p>
            <a:pPr algn="ctr">
              <a:defRPr sz="1600">
                <a:solidFill>
                  <a:srgbClr val="FFFFFF"/>
                </a:solidFill>
                <a:latin typeface="Lucida Bright"/>
                <a:ea typeface="Lucida Bright"/>
                <a:cs typeface="Lucida Bright"/>
                <a:sym typeface="Lucida Bright"/>
              </a:defRPr>
            </a:pPr>
            <a:r>
              <a:t>428-328 AC</a:t>
            </a:r>
          </a:p>
        </p:txBody>
      </p:sp>
      <p:sp>
        <p:nvSpPr>
          <p:cNvPr id="267" name="Shape 267"/>
          <p:cNvSpPr/>
          <p:nvPr/>
        </p:nvSpPr>
        <p:spPr>
          <a:xfrm>
            <a:off x="7417213" y="5960533"/>
            <a:ext cx="1693335" cy="586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a:solidFill>
                  <a:srgbClr val="FFFFFF"/>
                </a:solidFill>
                <a:latin typeface="Lucida Bright"/>
                <a:ea typeface="Lucida Bright"/>
                <a:cs typeface="Lucida Bright"/>
                <a:sym typeface="Lucida Bright"/>
              </a:defRPr>
            </a:pPr>
            <a:r>
              <a:t>Aristote</a:t>
            </a:r>
          </a:p>
          <a:p>
            <a:pPr algn="ctr">
              <a:defRPr sz="1600">
                <a:solidFill>
                  <a:srgbClr val="FFFFFF"/>
                </a:solidFill>
                <a:latin typeface="Lucida Bright"/>
                <a:ea typeface="Lucida Bright"/>
                <a:cs typeface="Lucida Bright"/>
                <a:sym typeface="Lucida Bright"/>
              </a:defRPr>
            </a:pPr>
            <a:r>
              <a:t>384-322 AC</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1" animBg="1" advAuto="0"/>
      <p:bldP spid="265" grpId="2"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270" name="image30.jpg" descr="Timée.jpg"/>
          <p:cNvPicPr>
            <a:picLocks noChangeAspect="1"/>
          </p:cNvPicPr>
          <p:nvPr/>
        </p:nvPicPr>
        <p:blipFill>
          <a:blip r:embed="rId3">
            <a:extLst/>
          </a:blip>
          <a:stretch>
            <a:fillRect/>
          </a:stretch>
        </p:blipFill>
        <p:spPr>
          <a:xfrm>
            <a:off x="1026584" y="1"/>
            <a:ext cx="6789419"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push/>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273" name="image31.jpg" descr="démiurge.jpg"/>
          <p:cNvPicPr>
            <a:picLocks noChangeAspect="1"/>
          </p:cNvPicPr>
          <p:nvPr/>
        </p:nvPicPr>
        <p:blipFill>
          <a:blip r:embed="rId3">
            <a:extLst/>
          </a:blip>
          <a:stretch>
            <a:fillRect/>
          </a:stretch>
        </p:blipFill>
        <p:spPr>
          <a:xfrm>
            <a:off x="1111250" y="609600"/>
            <a:ext cx="7096911" cy="575733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sp>
        <p:nvSpPr>
          <p:cNvPr id="128" name="Shape 128"/>
          <p:cNvSpPr/>
          <p:nvPr/>
        </p:nvSpPr>
        <p:spPr>
          <a:xfrm>
            <a:off x="6443019" y="6104802"/>
            <a:ext cx="2655114" cy="561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b="1">
                <a:ln w="900">
                  <a:solidFill>
                    <a:srgbClr val="FFC633">
                      <a:alpha val="55000"/>
                    </a:srgbClr>
                  </a:solidFill>
                </a:ln>
                <a:solidFill>
                  <a:srgbClr val="FFFEFC"/>
                </a:solidFill>
                <a:latin typeface="Cochin"/>
                <a:ea typeface="Cochin"/>
                <a:cs typeface="Cochin"/>
                <a:sym typeface="Cochin"/>
              </a:defRPr>
            </a:lvl1pPr>
          </a:lstStyle>
          <a:p>
            <a:r>
              <a:t>Univers actuel</a:t>
            </a:r>
          </a:p>
        </p:txBody>
      </p:sp>
      <p:sp>
        <p:nvSpPr>
          <p:cNvPr id="129" name="Shape 129"/>
          <p:cNvSpPr/>
          <p:nvPr/>
        </p:nvSpPr>
        <p:spPr>
          <a:xfrm>
            <a:off x="4735757" y="4203674"/>
            <a:ext cx="2490116" cy="1031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200" b="1">
                <a:ln w="900">
                  <a:solidFill>
                    <a:srgbClr val="FFC633">
                      <a:alpha val="55000"/>
                    </a:srgbClr>
                  </a:solidFill>
                </a:ln>
                <a:solidFill>
                  <a:srgbClr val="FFFEFC"/>
                </a:solidFill>
                <a:latin typeface="Cochin"/>
                <a:ea typeface="Cochin"/>
                <a:cs typeface="Cochin"/>
                <a:sym typeface="Cochin"/>
              </a:defRPr>
            </a:pPr>
            <a:r>
              <a:t>Fond diffus </a:t>
            </a:r>
            <a:endParaRPr>
              <a:solidFill>
                <a:srgbClr val="FFFFFF"/>
              </a:solidFill>
            </a:endParaRPr>
          </a:p>
          <a:p>
            <a:pPr>
              <a:defRPr sz="3200" b="1">
                <a:ln w="900">
                  <a:solidFill>
                    <a:srgbClr val="FFC633">
                      <a:alpha val="55000"/>
                    </a:srgbClr>
                  </a:solidFill>
                </a:ln>
                <a:solidFill>
                  <a:srgbClr val="FFFEFC"/>
                </a:solidFill>
                <a:latin typeface="Cochin"/>
                <a:ea typeface="Cochin"/>
                <a:cs typeface="Cochin"/>
                <a:sym typeface="Cochin"/>
              </a:defRPr>
            </a:pPr>
            <a:r>
              <a:t>cosmologique</a:t>
            </a:r>
          </a:p>
        </p:txBody>
      </p:sp>
      <p:sp>
        <p:nvSpPr>
          <p:cNvPr id="130" name="Shape 130"/>
          <p:cNvSpPr/>
          <p:nvPr/>
        </p:nvSpPr>
        <p:spPr>
          <a:xfrm>
            <a:off x="3392385" y="3113966"/>
            <a:ext cx="3024125" cy="561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b="1">
                <a:ln w="900">
                  <a:solidFill>
                    <a:srgbClr val="FFC633">
                      <a:alpha val="55000"/>
                    </a:srgbClr>
                  </a:solidFill>
                </a:ln>
                <a:solidFill>
                  <a:srgbClr val="FFFEFC"/>
                </a:solidFill>
                <a:latin typeface="Cochin"/>
                <a:ea typeface="Cochin"/>
                <a:cs typeface="Cochin"/>
                <a:sym typeface="Cochin"/>
              </a:defRPr>
            </a:lvl1pPr>
          </a:lstStyle>
          <a:p>
            <a:r>
              <a:t>Fusion nucléaire</a:t>
            </a:r>
          </a:p>
        </p:txBody>
      </p:sp>
      <p:sp>
        <p:nvSpPr>
          <p:cNvPr id="131" name="Shape 131"/>
          <p:cNvSpPr/>
          <p:nvPr/>
        </p:nvSpPr>
        <p:spPr>
          <a:xfrm>
            <a:off x="1504432" y="119748"/>
            <a:ext cx="510135" cy="1158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7200" b="1">
                <a:ln w="899">
                  <a:solidFill>
                    <a:srgbClr val="FFC633">
                      <a:alpha val="55000"/>
                    </a:srgbClr>
                  </a:solidFill>
                </a:ln>
                <a:solidFill>
                  <a:srgbClr val="FFFEFC"/>
                </a:solidFill>
                <a:latin typeface="Cochin"/>
                <a:ea typeface="Cochin"/>
                <a:cs typeface="Cochin"/>
                <a:sym typeface="Cochin"/>
              </a:defRPr>
            </a:lvl1pPr>
          </a:lstStyle>
          <a:p>
            <a:r>
              <a:t>?</a:t>
            </a:r>
          </a:p>
        </p:txBody>
      </p:sp>
      <p:sp>
        <p:nvSpPr>
          <p:cNvPr id="132" name="Shape 132"/>
          <p:cNvSpPr/>
          <p:nvPr/>
        </p:nvSpPr>
        <p:spPr>
          <a:xfrm>
            <a:off x="2190118" y="1820727"/>
            <a:ext cx="1730147" cy="561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b="1">
                <a:ln w="900">
                  <a:solidFill>
                    <a:srgbClr val="FFC633">
                      <a:alpha val="55000"/>
                    </a:srgbClr>
                  </a:solidFill>
                </a:ln>
                <a:solidFill>
                  <a:srgbClr val="FFFEFC"/>
                </a:solidFill>
                <a:latin typeface="Cochin"/>
                <a:ea typeface="Cochin"/>
                <a:cs typeface="Cochin"/>
                <a:sym typeface="Cochin"/>
              </a:defRPr>
            </a:lvl1pPr>
          </a:lstStyle>
          <a:p>
            <a:r>
              <a:t>Big Bang</a:t>
            </a:r>
          </a:p>
        </p:txBody>
      </p:sp>
      <p:pic>
        <p:nvPicPr>
          <p:cNvPr id="133" name="image2.jpg" descr="retour-vers-le-futur-1-resume-en-une-minute-chrono1.jpg"/>
          <p:cNvPicPr>
            <a:picLocks noChangeAspect="1"/>
          </p:cNvPicPr>
          <p:nvPr/>
        </p:nvPicPr>
        <p:blipFill>
          <a:blip r:embed="rId3">
            <a:extLst/>
          </a:blip>
          <a:stretch>
            <a:fillRect/>
          </a:stretch>
        </p:blipFill>
        <p:spPr>
          <a:xfrm>
            <a:off x="0" y="4741333"/>
            <a:ext cx="3760266" cy="2116667"/>
          </a:xfrm>
          <a:prstGeom prst="rect">
            <a:avLst/>
          </a:prstGeom>
          <a:ln w="12700">
            <a:miter lim="400000"/>
          </a:ln>
        </p:spPr>
      </p:pic>
      <p:sp>
        <p:nvSpPr>
          <p:cNvPr id="134" name="Shape 134"/>
          <p:cNvSpPr/>
          <p:nvPr/>
        </p:nvSpPr>
        <p:spPr>
          <a:xfrm flipH="1" flipV="1">
            <a:off x="4675937" y="3659937"/>
            <a:ext cx="632664" cy="632664"/>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
        <p:nvSpPr>
          <p:cNvPr id="135" name="Shape 135"/>
          <p:cNvSpPr/>
          <p:nvPr/>
        </p:nvSpPr>
        <p:spPr>
          <a:xfrm flipH="1" flipV="1">
            <a:off x="6466637" y="5501437"/>
            <a:ext cx="632664" cy="632664"/>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
        <p:nvSpPr>
          <p:cNvPr id="136" name="Shape 136"/>
          <p:cNvSpPr/>
          <p:nvPr/>
        </p:nvSpPr>
        <p:spPr>
          <a:xfrm flipH="1" flipV="1">
            <a:off x="3317037" y="2439895"/>
            <a:ext cx="632664" cy="632664"/>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
        <p:nvSpPr>
          <p:cNvPr id="137" name="Shape 137"/>
          <p:cNvSpPr/>
          <p:nvPr/>
        </p:nvSpPr>
        <p:spPr>
          <a:xfrm flipH="1" flipV="1">
            <a:off x="2097837" y="1146655"/>
            <a:ext cx="632664" cy="632664"/>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28"/>
                                        </p:tgtEl>
                                        <p:attrNameLst>
                                          <p:attrName>style.visibility</p:attrName>
                                        </p:attrNameLst>
                                      </p:cBhvr>
                                      <p:to>
                                        <p:strVal val="visible"/>
                                      </p:to>
                                    </p:set>
                                    <p:anim calcmode="lin" valueType="num">
                                      <p:cBhvr>
                                        <p:cTn id="7" dur="500" fill="hold"/>
                                        <p:tgtEl>
                                          <p:spTgt spid="128"/>
                                        </p:tgtEl>
                                        <p:attrNameLst>
                                          <p:attrName>ppt_w</p:attrName>
                                        </p:attrNameLst>
                                      </p:cBhvr>
                                      <p:tavLst>
                                        <p:tav tm="0">
                                          <p:val>
                                            <p:fltVal val="0"/>
                                          </p:val>
                                        </p:tav>
                                        <p:tav tm="100000">
                                          <p:val>
                                            <p:strVal val="#ppt_w"/>
                                          </p:val>
                                        </p:tav>
                                      </p:tavLst>
                                    </p:anim>
                                    <p:anim calcmode="lin" valueType="num">
                                      <p:cBhvr>
                                        <p:cTn id="8" dur="500" fill="hold"/>
                                        <p:tgtEl>
                                          <p:spTgt spid="12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2" fill="hold" grpId="2" nodeType="afterEffect">
                                  <p:stCondLst>
                                    <p:cond delay="100"/>
                                  </p:stCondLst>
                                  <p:iterate>
                                    <p:tmAbs val="0"/>
                                  </p:iterate>
                                  <p:childTnLst>
                                    <p:set>
                                      <p:cBhvr>
                                        <p:cTn id="11" fill="hold"/>
                                        <p:tgtEl>
                                          <p:spTgt spid="135"/>
                                        </p:tgtEl>
                                        <p:attrNameLst>
                                          <p:attrName>style.visibility</p:attrName>
                                        </p:attrNameLst>
                                      </p:cBhvr>
                                      <p:to>
                                        <p:strVal val="visible"/>
                                      </p:to>
                                    </p:set>
                                    <p:animEffect transition="in" filter="wipe(right)">
                                      <p:cBhvr>
                                        <p:cTn id="12" dur="499"/>
                                        <p:tgtEl>
                                          <p:spTgt spid="135"/>
                                        </p:tgtEl>
                                      </p:cBhvr>
                                    </p:animEffect>
                                  </p:childTnLst>
                                </p:cTn>
                              </p:par>
                            </p:childTnLst>
                          </p:cTn>
                        </p:par>
                        <p:par>
                          <p:cTn id="13" fill="hold">
                            <p:stCondLst>
                              <p:cond delay="1099"/>
                            </p:stCondLst>
                            <p:childTnLst>
                              <p:par>
                                <p:cTn id="14" presetID="23" presetClass="entr" presetSubtype="16" fill="hold" grpId="3" nodeType="afterEffect">
                                  <p:stCondLst>
                                    <p:cond delay="100"/>
                                  </p:stCondLst>
                                  <p:iterate>
                                    <p:tmAbs val="0"/>
                                  </p:iterate>
                                  <p:childTnLst>
                                    <p:set>
                                      <p:cBhvr>
                                        <p:cTn id="15" fill="hold"/>
                                        <p:tgtEl>
                                          <p:spTgt spid="129"/>
                                        </p:tgtEl>
                                        <p:attrNameLst>
                                          <p:attrName>style.visibility</p:attrName>
                                        </p:attrNameLst>
                                      </p:cBhvr>
                                      <p:to>
                                        <p:strVal val="visible"/>
                                      </p:to>
                                    </p:set>
                                    <p:anim calcmode="lin" valueType="num">
                                      <p:cBhvr>
                                        <p:cTn id="16" dur="499" fill="hold"/>
                                        <p:tgtEl>
                                          <p:spTgt spid="129"/>
                                        </p:tgtEl>
                                        <p:attrNameLst>
                                          <p:attrName>ppt_w</p:attrName>
                                        </p:attrNameLst>
                                      </p:cBhvr>
                                      <p:tavLst>
                                        <p:tav tm="0">
                                          <p:val>
                                            <p:fltVal val="0"/>
                                          </p:val>
                                        </p:tav>
                                        <p:tav tm="100000">
                                          <p:val>
                                            <p:strVal val="#ppt_w"/>
                                          </p:val>
                                        </p:tav>
                                      </p:tavLst>
                                    </p:anim>
                                    <p:anim calcmode="lin" valueType="num">
                                      <p:cBhvr>
                                        <p:cTn id="17" dur="499" fill="hold"/>
                                        <p:tgtEl>
                                          <p:spTgt spid="129"/>
                                        </p:tgtEl>
                                        <p:attrNameLst>
                                          <p:attrName>ppt_h</p:attrName>
                                        </p:attrNameLst>
                                      </p:cBhvr>
                                      <p:tavLst>
                                        <p:tav tm="0">
                                          <p:val>
                                            <p:fltVal val="0"/>
                                          </p:val>
                                        </p:tav>
                                        <p:tav tm="100000">
                                          <p:val>
                                            <p:strVal val="#ppt_h"/>
                                          </p:val>
                                        </p:tav>
                                      </p:tavLst>
                                    </p:anim>
                                  </p:childTnLst>
                                </p:cTn>
                              </p:par>
                            </p:childTnLst>
                          </p:cTn>
                        </p:par>
                        <p:par>
                          <p:cTn id="18" fill="hold">
                            <p:stCondLst>
                              <p:cond delay="1698"/>
                            </p:stCondLst>
                            <p:childTnLst>
                              <p:par>
                                <p:cTn id="19" presetID="22" presetClass="entr" presetSubtype="2" fill="hold" grpId="4" nodeType="afterEffect">
                                  <p:stCondLst>
                                    <p:cond delay="100"/>
                                  </p:stCondLst>
                                  <p:iterate>
                                    <p:tmAbs val="0"/>
                                  </p:iterate>
                                  <p:childTnLst>
                                    <p:set>
                                      <p:cBhvr>
                                        <p:cTn id="20" fill="hold"/>
                                        <p:tgtEl>
                                          <p:spTgt spid="134"/>
                                        </p:tgtEl>
                                        <p:attrNameLst>
                                          <p:attrName>style.visibility</p:attrName>
                                        </p:attrNameLst>
                                      </p:cBhvr>
                                      <p:to>
                                        <p:strVal val="visible"/>
                                      </p:to>
                                    </p:set>
                                    <p:animEffect transition="in" filter="wipe(right)">
                                      <p:cBhvr>
                                        <p:cTn id="21" dur="499"/>
                                        <p:tgtEl>
                                          <p:spTgt spid="134"/>
                                        </p:tgtEl>
                                      </p:cBhvr>
                                    </p:animEffect>
                                  </p:childTnLst>
                                </p:cTn>
                              </p:par>
                            </p:childTnLst>
                          </p:cTn>
                        </p:par>
                        <p:par>
                          <p:cTn id="22" fill="hold">
                            <p:stCondLst>
                              <p:cond delay="2297"/>
                            </p:stCondLst>
                            <p:childTnLst>
                              <p:par>
                                <p:cTn id="23" presetID="23" presetClass="entr" presetSubtype="16" fill="hold" grpId="5" nodeType="afterEffect">
                                  <p:stCondLst>
                                    <p:cond delay="100"/>
                                  </p:stCondLst>
                                  <p:iterate>
                                    <p:tmAbs val="0"/>
                                  </p:iterate>
                                  <p:childTnLst>
                                    <p:set>
                                      <p:cBhvr>
                                        <p:cTn id="24" fill="hold"/>
                                        <p:tgtEl>
                                          <p:spTgt spid="130"/>
                                        </p:tgtEl>
                                        <p:attrNameLst>
                                          <p:attrName>style.visibility</p:attrName>
                                        </p:attrNameLst>
                                      </p:cBhvr>
                                      <p:to>
                                        <p:strVal val="visible"/>
                                      </p:to>
                                    </p:set>
                                    <p:anim calcmode="lin" valueType="num">
                                      <p:cBhvr>
                                        <p:cTn id="25" dur="499" fill="hold"/>
                                        <p:tgtEl>
                                          <p:spTgt spid="130"/>
                                        </p:tgtEl>
                                        <p:attrNameLst>
                                          <p:attrName>ppt_w</p:attrName>
                                        </p:attrNameLst>
                                      </p:cBhvr>
                                      <p:tavLst>
                                        <p:tav tm="0">
                                          <p:val>
                                            <p:fltVal val="0"/>
                                          </p:val>
                                        </p:tav>
                                        <p:tav tm="100000">
                                          <p:val>
                                            <p:strVal val="#ppt_w"/>
                                          </p:val>
                                        </p:tav>
                                      </p:tavLst>
                                    </p:anim>
                                    <p:anim calcmode="lin" valueType="num">
                                      <p:cBhvr>
                                        <p:cTn id="26" dur="499" fill="hold"/>
                                        <p:tgtEl>
                                          <p:spTgt spid="130"/>
                                        </p:tgtEl>
                                        <p:attrNameLst>
                                          <p:attrName>ppt_h</p:attrName>
                                        </p:attrNameLst>
                                      </p:cBhvr>
                                      <p:tavLst>
                                        <p:tav tm="0">
                                          <p:val>
                                            <p:fltVal val="0"/>
                                          </p:val>
                                        </p:tav>
                                        <p:tav tm="100000">
                                          <p:val>
                                            <p:strVal val="#ppt_h"/>
                                          </p:val>
                                        </p:tav>
                                      </p:tavLst>
                                    </p:anim>
                                  </p:childTnLst>
                                </p:cTn>
                              </p:par>
                            </p:childTnLst>
                          </p:cTn>
                        </p:par>
                        <p:par>
                          <p:cTn id="27" fill="hold">
                            <p:stCondLst>
                              <p:cond delay="2896"/>
                            </p:stCondLst>
                            <p:childTnLst>
                              <p:par>
                                <p:cTn id="28" presetID="22" presetClass="entr" presetSubtype="2" fill="hold" grpId="6" nodeType="afterEffect">
                                  <p:stCondLst>
                                    <p:cond delay="100"/>
                                  </p:stCondLst>
                                  <p:iterate>
                                    <p:tmAbs val="0"/>
                                  </p:iterate>
                                  <p:childTnLst>
                                    <p:set>
                                      <p:cBhvr>
                                        <p:cTn id="29" fill="hold"/>
                                        <p:tgtEl>
                                          <p:spTgt spid="136"/>
                                        </p:tgtEl>
                                        <p:attrNameLst>
                                          <p:attrName>style.visibility</p:attrName>
                                        </p:attrNameLst>
                                      </p:cBhvr>
                                      <p:to>
                                        <p:strVal val="visible"/>
                                      </p:to>
                                    </p:set>
                                    <p:animEffect transition="in" filter="wipe(right)">
                                      <p:cBhvr>
                                        <p:cTn id="30" dur="499"/>
                                        <p:tgtEl>
                                          <p:spTgt spid="136"/>
                                        </p:tgtEl>
                                      </p:cBhvr>
                                    </p:animEffect>
                                  </p:childTnLst>
                                </p:cTn>
                              </p:par>
                            </p:childTnLst>
                          </p:cTn>
                        </p:par>
                        <p:par>
                          <p:cTn id="31" fill="hold">
                            <p:stCondLst>
                              <p:cond delay="3495"/>
                            </p:stCondLst>
                            <p:childTnLst>
                              <p:par>
                                <p:cTn id="32" presetID="23" presetClass="entr" presetSubtype="16" fill="hold" grpId="7" nodeType="afterEffect">
                                  <p:stCondLst>
                                    <p:cond delay="100"/>
                                  </p:stCondLst>
                                  <p:iterate>
                                    <p:tmAbs val="0"/>
                                  </p:iterate>
                                  <p:childTnLst>
                                    <p:set>
                                      <p:cBhvr>
                                        <p:cTn id="33" fill="hold"/>
                                        <p:tgtEl>
                                          <p:spTgt spid="132"/>
                                        </p:tgtEl>
                                        <p:attrNameLst>
                                          <p:attrName>style.visibility</p:attrName>
                                        </p:attrNameLst>
                                      </p:cBhvr>
                                      <p:to>
                                        <p:strVal val="visible"/>
                                      </p:to>
                                    </p:set>
                                    <p:anim calcmode="lin" valueType="num">
                                      <p:cBhvr>
                                        <p:cTn id="34" dur="499" fill="hold"/>
                                        <p:tgtEl>
                                          <p:spTgt spid="132"/>
                                        </p:tgtEl>
                                        <p:attrNameLst>
                                          <p:attrName>ppt_w</p:attrName>
                                        </p:attrNameLst>
                                      </p:cBhvr>
                                      <p:tavLst>
                                        <p:tav tm="0">
                                          <p:val>
                                            <p:fltVal val="0"/>
                                          </p:val>
                                        </p:tav>
                                        <p:tav tm="100000">
                                          <p:val>
                                            <p:strVal val="#ppt_w"/>
                                          </p:val>
                                        </p:tav>
                                      </p:tavLst>
                                    </p:anim>
                                    <p:anim calcmode="lin" valueType="num">
                                      <p:cBhvr>
                                        <p:cTn id="35" dur="499" fill="hold"/>
                                        <p:tgtEl>
                                          <p:spTgt spid="132"/>
                                        </p:tgtEl>
                                        <p:attrNameLst>
                                          <p:attrName>ppt_h</p:attrName>
                                        </p:attrNameLst>
                                      </p:cBhvr>
                                      <p:tavLst>
                                        <p:tav tm="0">
                                          <p:val>
                                            <p:fltVal val="0"/>
                                          </p:val>
                                        </p:tav>
                                        <p:tav tm="100000">
                                          <p:val>
                                            <p:strVal val="#ppt_h"/>
                                          </p:val>
                                        </p:tav>
                                      </p:tavLst>
                                    </p:anim>
                                  </p:childTnLst>
                                </p:cTn>
                              </p:par>
                            </p:childTnLst>
                          </p:cTn>
                        </p:par>
                        <p:par>
                          <p:cTn id="36" fill="hold">
                            <p:stCondLst>
                              <p:cond delay="4094"/>
                            </p:stCondLst>
                            <p:childTnLst>
                              <p:par>
                                <p:cTn id="37" presetID="22" presetClass="entr" presetSubtype="2" fill="hold" grpId="8" nodeType="afterEffect">
                                  <p:stCondLst>
                                    <p:cond delay="100"/>
                                  </p:stCondLst>
                                  <p:iterate>
                                    <p:tmAbs val="0"/>
                                  </p:iterate>
                                  <p:childTnLst>
                                    <p:set>
                                      <p:cBhvr>
                                        <p:cTn id="38" fill="hold"/>
                                        <p:tgtEl>
                                          <p:spTgt spid="137"/>
                                        </p:tgtEl>
                                        <p:attrNameLst>
                                          <p:attrName>style.visibility</p:attrName>
                                        </p:attrNameLst>
                                      </p:cBhvr>
                                      <p:to>
                                        <p:strVal val="visible"/>
                                      </p:to>
                                    </p:set>
                                    <p:animEffect transition="in" filter="wipe(right)">
                                      <p:cBhvr>
                                        <p:cTn id="39" dur="499"/>
                                        <p:tgtEl>
                                          <p:spTgt spid="137"/>
                                        </p:tgtEl>
                                      </p:cBhvr>
                                    </p:animEffect>
                                  </p:childTnLst>
                                </p:cTn>
                              </p:par>
                            </p:childTnLst>
                          </p:cTn>
                        </p:par>
                        <p:par>
                          <p:cTn id="40" fill="hold">
                            <p:stCondLst>
                              <p:cond delay="4693"/>
                            </p:stCondLst>
                            <p:childTnLst>
                              <p:par>
                                <p:cTn id="41" presetID="23" presetClass="entr" presetSubtype="16" fill="hold" grpId="9" nodeType="afterEffect">
                                  <p:stCondLst>
                                    <p:cond delay="100"/>
                                  </p:stCondLst>
                                  <p:iterate>
                                    <p:tmAbs val="0"/>
                                  </p:iterate>
                                  <p:childTnLst>
                                    <p:set>
                                      <p:cBhvr>
                                        <p:cTn id="42" fill="hold"/>
                                        <p:tgtEl>
                                          <p:spTgt spid="131"/>
                                        </p:tgtEl>
                                        <p:attrNameLst>
                                          <p:attrName>style.visibility</p:attrName>
                                        </p:attrNameLst>
                                      </p:cBhvr>
                                      <p:to>
                                        <p:strVal val="visible"/>
                                      </p:to>
                                    </p:set>
                                    <p:anim calcmode="lin" valueType="num">
                                      <p:cBhvr>
                                        <p:cTn id="43" dur="499" fill="hold"/>
                                        <p:tgtEl>
                                          <p:spTgt spid="131"/>
                                        </p:tgtEl>
                                        <p:attrNameLst>
                                          <p:attrName>ppt_w</p:attrName>
                                        </p:attrNameLst>
                                      </p:cBhvr>
                                      <p:tavLst>
                                        <p:tav tm="0">
                                          <p:val>
                                            <p:fltVal val="0"/>
                                          </p:val>
                                        </p:tav>
                                        <p:tav tm="100000">
                                          <p:val>
                                            <p:strVal val="#ppt_w"/>
                                          </p:val>
                                        </p:tav>
                                      </p:tavLst>
                                    </p:anim>
                                    <p:anim calcmode="lin" valueType="num">
                                      <p:cBhvr>
                                        <p:cTn id="44" dur="499" fill="hold"/>
                                        <p:tgtEl>
                                          <p:spTgt spid="131"/>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9" presetClass="exit" fill="hold" grpId="10" nodeType="clickEffect">
                                  <p:stCondLst>
                                    <p:cond delay="0"/>
                                  </p:stCondLst>
                                  <p:iterate>
                                    <p:tmAbs val="0"/>
                                  </p:iterate>
                                  <p:childTnLst>
                                    <p:animEffect transition="out" filter="dissolve">
                                      <p:cBhvr>
                                        <p:cTn id="48" dur="1500" fill="hold"/>
                                        <p:tgtEl>
                                          <p:spTgt spid="133"/>
                                        </p:tgtEl>
                                      </p:cBhvr>
                                    </p:animEffect>
                                    <p:set>
                                      <p:cBhvr>
                                        <p:cTn id="49" fill="hold">
                                          <p:stCondLst>
                                            <p:cond delay="1499"/>
                                          </p:stCondLst>
                                        </p:cTn>
                                        <p:tgtEl>
                                          <p:spTgt spid="1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1" animBg="1" advAuto="0"/>
      <p:bldP spid="129" grpId="3" animBg="1" advAuto="0"/>
      <p:bldP spid="130" grpId="5" animBg="1" advAuto="0"/>
      <p:bldP spid="131" grpId="9" animBg="1" advAuto="0"/>
      <p:bldP spid="132" grpId="7" animBg="1" advAuto="0"/>
      <p:bldP spid="133" grpId="10" animBg="1" advAuto="0"/>
      <p:bldP spid="134" grpId="4" animBg="1" advAuto="0"/>
      <p:bldP spid="135" grpId="2" animBg="1" advAuto="0"/>
      <p:bldP spid="136" grpId="6" animBg="1" advAuto="0"/>
      <p:bldP spid="137" grpId="8"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276" name="image32.png" descr="cosmos.png"/>
          <p:cNvPicPr>
            <a:picLocks noChangeAspect="1"/>
          </p:cNvPicPr>
          <p:nvPr/>
        </p:nvPicPr>
        <p:blipFill>
          <a:blip r:embed="rId3">
            <a:extLst/>
          </a:blip>
          <a:stretch>
            <a:fillRect/>
          </a:stretch>
        </p:blipFill>
        <p:spPr>
          <a:xfrm>
            <a:off x="1566943" y="243264"/>
            <a:ext cx="6196645" cy="637147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279" name="image32.png" descr="cosmos.png"/>
          <p:cNvPicPr>
            <a:picLocks noChangeAspect="1"/>
          </p:cNvPicPr>
          <p:nvPr/>
        </p:nvPicPr>
        <p:blipFill>
          <a:blip r:embed="rId3">
            <a:extLst/>
          </a:blip>
          <a:stretch>
            <a:fillRect/>
          </a:stretch>
        </p:blipFill>
        <p:spPr>
          <a:xfrm>
            <a:off x="1566943" y="243264"/>
            <a:ext cx="6196645" cy="6371472"/>
          </a:xfrm>
          <a:prstGeom prst="rect">
            <a:avLst/>
          </a:prstGeom>
          <a:ln w="12700">
            <a:miter lim="400000"/>
          </a:ln>
        </p:spPr>
      </p:pic>
      <p:pic>
        <p:nvPicPr>
          <p:cNvPr id="280" name="image34.jpeg" descr="sub-supralunaire.jpg"/>
          <p:cNvPicPr>
            <a:picLocks noChangeAspect="1"/>
          </p:cNvPicPr>
          <p:nvPr/>
        </p:nvPicPr>
        <p:blipFill>
          <a:blip r:embed="rId4">
            <a:extLst/>
          </a:blip>
          <a:stretch>
            <a:fillRect/>
          </a:stretch>
        </p:blipFill>
        <p:spPr>
          <a:xfrm>
            <a:off x="1352397" y="209397"/>
            <a:ext cx="6439206" cy="643920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xmlns:p14="http://schemas.microsoft.com/office/powerpoint/2010/main" spd="slow"/>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xit" presetSubtype="32" fill="hold" grpId="1" nodeType="afterEffect">
                                  <p:stCondLst>
                                    <p:cond delay="0"/>
                                  </p:stCondLst>
                                  <p:iterate>
                                    <p:tmAbs val="0"/>
                                  </p:iterate>
                                  <p:childTnLst>
                                    <p:anim calcmode="lin" valueType="num">
                                      <p:cBhvr>
                                        <p:cTn id="6" dur="1000" fill="hold"/>
                                        <p:tgtEl>
                                          <p:spTgt spid="279"/>
                                        </p:tgtEl>
                                        <p:attrNameLst>
                                          <p:attrName>ppt_w</p:attrName>
                                        </p:attrNameLst>
                                      </p:cBhvr>
                                      <p:tavLst>
                                        <p:tav tm="0">
                                          <p:val>
                                            <p:strVal val="ppt_w"/>
                                          </p:val>
                                        </p:tav>
                                        <p:tav tm="100000">
                                          <p:val>
                                            <p:fltVal val="0"/>
                                          </p:val>
                                        </p:tav>
                                      </p:tavLst>
                                    </p:anim>
                                    <p:anim calcmode="lin" valueType="num">
                                      <p:cBhvr>
                                        <p:cTn id="7" dur="1000" fill="hold"/>
                                        <p:tgtEl>
                                          <p:spTgt spid="279"/>
                                        </p:tgtEl>
                                        <p:attrNameLst>
                                          <p:attrName>ppt_h</p:attrName>
                                        </p:attrNameLst>
                                      </p:cBhvr>
                                      <p:tavLst>
                                        <p:tav tm="0">
                                          <p:val>
                                            <p:strVal val="ppt_h"/>
                                          </p:val>
                                        </p:tav>
                                        <p:tav tm="100000">
                                          <p:val>
                                            <p:fltVal val="0"/>
                                          </p:val>
                                        </p:tav>
                                      </p:tavLst>
                                    </p:anim>
                                    <p:set>
                                      <p:cBhvr>
                                        <p:cTn id="8" fill="hold">
                                          <p:stCondLst>
                                            <p:cond delay="999"/>
                                          </p:stCondLst>
                                        </p:cTn>
                                        <p:tgtEl>
                                          <p:spTgt spid="279"/>
                                        </p:tgtEl>
                                        <p:attrNameLst>
                                          <p:attrName>style.visibility</p:attrName>
                                        </p:attrNameLst>
                                      </p:cBhvr>
                                      <p:to>
                                        <p:strVal val="hidden"/>
                                      </p:to>
                                    </p:set>
                                  </p:childTnLst>
                                </p:cTn>
                              </p:par>
                            </p:childTnLst>
                          </p:cTn>
                        </p:par>
                        <p:par>
                          <p:cTn id="9" fill="hold">
                            <p:stCondLst>
                              <p:cond delay="1000"/>
                            </p:stCondLst>
                            <p:childTnLst>
                              <p:par>
                                <p:cTn id="10" presetID="23" presetClass="entr" presetSubtype="16" fill="hold" grpId="2" nodeType="afterEffect">
                                  <p:stCondLst>
                                    <p:cond delay="0"/>
                                  </p:stCondLst>
                                  <p:iterate>
                                    <p:tmAbs val="0"/>
                                  </p:iterate>
                                  <p:childTnLst>
                                    <p:set>
                                      <p:cBhvr>
                                        <p:cTn id="11" fill="hold"/>
                                        <p:tgtEl>
                                          <p:spTgt spid="280"/>
                                        </p:tgtEl>
                                        <p:attrNameLst>
                                          <p:attrName>style.visibility</p:attrName>
                                        </p:attrNameLst>
                                      </p:cBhvr>
                                      <p:to>
                                        <p:strVal val="visible"/>
                                      </p:to>
                                    </p:set>
                                    <p:anim calcmode="lin" valueType="num">
                                      <p:cBhvr>
                                        <p:cTn id="12" dur="1500" fill="hold"/>
                                        <p:tgtEl>
                                          <p:spTgt spid="280"/>
                                        </p:tgtEl>
                                        <p:attrNameLst>
                                          <p:attrName>ppt_w</p:attrName>
                                        </p:attrNameLst>
                                      </p:cBhvr>
                                      <p:tavLst>
                                        <p:tav tm="0">
                                          <p:val>
                                            <p:fltVal val="0"/>
                                          </p:val>
                                        </p:tav>
                                        <p:tav tm="100000">
                                          <p:val>
                                            <p:strVal val="#ppt_w"/>
                                          </p:val>
                                        </p:tav>
                                      </p:tavLst>
                                    </p:anim>
                                    <p:anim calcmode="lin" valueType="num">
                                      <p:cBhvr>
                                        <p:cTn id="13" dur="1500" fill="hold"/>
                                        <p:tgtEl>
                                          <p:spTgt spid="28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1" animBg="1" advAuto="0"/>
      <p:bldP spid="280" grpId="2"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283" name="image33.jpg" descr="monde chrétien.jpg"/>
          <p:cNvPicPr>
            <a:picLocks noChangeAspect="1"/>
          </p:cNvPicPr>
          <p:nvPr/>
        </p:nvPicPr>
        <p:blipFill>
          <a:blip r:embed="rId3">
            <a:extLst/>
          </a:blip>
          <a:stretch>
            <a:fillRect/>
          </a:stretch>
        </p:blipFill>
        <p:spPr>
          <a:xfrm>
            <a:off x="2571407" y="338666"/>
            <a:ext cx="4382579" cy="616373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83"/>
                                        </p:tgtEl>
                                        <p:attrNameLst>
                                          <p:attrName>style.visibility</p:attrName>
                                        </p:attrNameLst>
                                      </p:cBhvr>
                                      <p:to>
                                        <p:strVal val="visible"/>
                                      </p:to>
                                    </p:set>
                                    <p:anim calcmode="lin" valueType="num">
                                      <p:cBhvr>
                                        <p:cTn id="7" dur="2500" fill="hold"/>
                                        <p:tgtEl>
                                          <p:spTgt spid="283"/>
                                        </p:tgtEl>
                                        <p:attrNameLst>
                                          <p:attrName>ppt_w</p:attrName>
                                        </p:attrNameLst>
                                      </p:cBhvr>
                                      <p:tavLst>
                                        <p:tav tm="0">
                                          <p:val>
                                            <p:fltVal val="0"/>
                                          </p:val>
                                        </p:tav>
                                        <p:tav tm="100000">
                                          <p:val>
                                            <p:strVal val="#ppt_w"/>
                                          </p:val>
                                        </p:tav>
                                      </p:tavLst>
                                    </p:anim>
                                    <p:anim calcmode="lin" valueType="num">
                                      <p:cBhvr>
                                        <p:cTn id="8" dur="2500" fill="hold"/>
                                        <p:tgtEl>
                                          <p:spTgt spid="28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1"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286" name="image35.jpeg" descr="Constellations 2.jpg"/>
          <p:cNvPicPr>
            <a:picLocks noChangeAspect="1"/>
          </p:cNvPicPr>
          <p:nvPr/>
        </p:nvPicPr>
        <p:blipFill>
          <a:blip r:embed="rId3">
            <a:extLst/>
          </a:blip>
          <a:stretch>
            <a:fillRect/>
          </a:stretch>
        </p:blipFill>
        <p:spPr>
          <a:xfrm>
            <a:off x="878417" y="177043"/>
            <a:ext cx="7573697" cy="650391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86"/>
                                        </p:tgtEl>
                                        <p:attrNameLst>
                                          <p:attrName>style.visibility</p:attrName>
                                        </p:attrNameLst>
                                      </p:cBhvr>
                                      <p:to>
                                        <p:strVal val="visible"/>
                                      </p:to>
                                    </p:set>
                                    <p:anim calcmode="lin" valueType="num">
                                      <p:cBhvr>
                                        <p:cTn id="7" dur="1500" fill="hold"/>
                                        <p:tgtEl>
                                          <p:spTgt spid="286"/>
                                        </p:tgtEl>
                                        <p:attrNameLst>
                                          <p:attrName>ppt_w</p:attrName>
                                        </p:attrNameLst>
                                      </p:cBhvr>
                                      <p:tavLst>
                                        <p:tav tm="0">
                                          <p:val>
                                            <p:fltVal val="0"/>
                                          </p:val>
                                        </p:tav>
                                        <p:tav tm="100000">
                                          <p:val>
                                            <p:strVal val="#ppt_w"/>
                                          </p:val>
                                        </p:tav>
                                      </p:tavLst>
                                    </p:anim>
                                    <p:anim calcmode="lin" valueType="num">
                                      <p:cBhvr>
                                        <p:cTn id="8" dur="1500" fill="hold"/>
                                        <p:tgtEl>
                                          <p:spTgt spid="28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289" name="image36.jpg" descr="Constellations 3.jpg"/>
          <p:cNvPicPr>
            <a:picLocks noChangeAspect="1"/>
          </p:cNvPicPr>
          <p:nvPr/>
        </p:nvPicPr>
        <p:blipFill>
          <a:blip r:embed="rId3">
            <a:extLst/>
          </a:blip>
          <a:stretch>
            <a:fillRect/>
          </a:stretch>
        </p:blipFill>
        <p:spPr>
          <a:xfrm>
            <a:off x="833818" y="200423"/>
            <a:ext cx="7650899" cy="644588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292" name="image37.jpg" descr="callisto et diane.jpg"/>
          <p:cNvPicPr>
            <a:picLocks noChangeAspect="1"/>
          </p:cNvPicPr>
          <p:nvPr/>
        </p:nvPicPr>
        <p:blipFill>
          <a:blip r:embed="rId3">
            <a:extLst/>
          </a:blip>
          <a:stretch>
            <a:fillRect/>
          </a:stretch>
        </p:blipFill>
        <p:spPr>
          <a:xfrm>
            <a:off x="1239350" y="270763"/>
            <a:ext cx="6837851" cy="629936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xmlns:p15="http://schemas.microsoft.com/office/powerpoint/2012/main" xmlns="" Requires="p15">
      <p:transition xmlns:p14="http://schemas.microsoft.com/office/powerpoint/2010/main" spd="med" advClick="1" p14:dur="1000">
        <p15:prstTrans prst="peelOff" invX="1"/>
      </p:transition>
    </mc:Choice>
    <mc:Choice Requires="p14">
      <p:transition spd="slow">
        <p:wip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295" name="image38.jpg" descr="Callisto 1.jpg"/>
          <p:cNvPicPr>
            <a:picLocks noChangeAspect="1"/>
          </p:cNvPicPr>
          <p:nvPr/>
        </p:nvPicPr>
        <p:blipFill>
          <a:blip r:embed="rId3">
            <a:extLst/>
          </a:blip>
          <a:stretch>
            <a:fillRect/>
          </a:stretch>
        </p:blipFill>
        <p:spPr>
          <a:xfrm>
            <a:off x="1989665" y="135466"/>
            <a:ext cx="5334001" cy="6502401"/>
          </a:xfrm>
          <a:prstGeom prst="rect">
            <a:avLst/>
          </a:prstGeom>
          <a:ln w="12700">
            <a:miter lim="400000"/>
          </a:ln>
        </p:spPr>
      </p:pic>
      <p:sp>
        <p:nvSpPr>
          <p:cNvPr id="296" name="Shape 296"/>
          <p:cNvSpPr/>
          <p:nvPr/>
        </p:nvSpPr>
        <p:spPr>
          <a:xfrm>
            <a:off x="338666" y="5825066"/>
            <a:ext cx="1405468" cy="548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a:solidFill>
                  <a:srgbClr val="FFFFFF"/>
                </a:solidFill>
                <a:latin typeface="Lucida Bright"/>
                <a:ea typeface="Lucida Bright"/>
                <a:cs typeface="Lucida Bright"/>
                <a:sym typeface="Lucida Bright"/>
              </a:defRPr>
            </a:pPr>
            <a:r>
              <a:t>Blondel</a:t>
            </a:r>
          </a:p>
          <a:p>
            <a:pPr algn="ctr">
              <a:defRPr sz="1600">
                <a:solidFill>
                  <a:srgbClr val="FFFFFF"/>
                </a:solidFill>
                <a:latin typeface="Lucida Bright"/>
                <a:ea typeface="Lucida Bright"/>
                <a:cs typeface="Lucida Bright"/>
                <a:sym typeface="Lucida Bright"/>
              </a:defRPr>
            </a:pPr>
            <a:r>
              <a:t>(XIXe siècle)</a:t>
            </a:r>
          </a:p>
        </p:txBody>
      </p:sp>
    </p:spTree>
  </p:cSld>
  <p:clrMapOvr>
    <a:masterClrMapping/>
  </p:clrMapOvr>
  <mc:AlternateContent xmlns:mc="http://schemas.openxmlformats.org/markup-compatibility/2006" xmlns:p14="http://schemas.microsoft.com/office/powerpoint/2010/main">
    <mc:Choice xmlns:p15="http://schemas.microsoft.com/office/powerpoint/2012/main" xmlns="" Requires="p15">
      <p:transition xmlns:p14="http://schemas.microsoft.com/office/powerpoint/2010/main" spd="med" advClick="1" p14:dur="1000">
        <p15:prstTrans prst="peelOff" invX="1"/>
      </p:transition>
    </mc:Choice>
    <mc:Choice Requires="p14">
      <p:transition spd="slow">
        <p:wip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299" name="image39.jpg" descr="Callisto 2 Jupiter 3.jpg"/>
          <p:cNvPicPr>
            <a:picLocks noChangeAspect="1"/>
          </p:cNvPicPr>
          <p:nvPr/>
        </p:nvPicPr>
        <p:blipFill>
          <a:blip r:embed="rId3">
            <a:extLst/>
          </a:blip>
          <a:stretch>
            <a:fillRect/>
          </a:stretch>
        </p:blipFill>
        <p:spPr>
          <a:xfrm>
            <a:off x="0" y="0"/>
            <a:ext cx="6617970" cy="6858000"/>
          </a:xfrm>
          <a:prstGeom prst="rect">
            <a:avLst/>
          </a:prstGeom>
          <a:ln w="12700">
            <a:miter lim="400000"/>
          </a:ln>
        </p:spPr>
      </p:pic>
      <p:sp>
        <p:nvSpPr>
          <p:cNvPr id="300" name="Shape 300"/>
          <p:cNvSpPr/>
          <p:nvPr/>
        </p:nvSpPr>
        <p:spPr>
          <a:xfrm>
            <a:off x="6617969" y="3132666"/>
            <a:ext cx="2712711" cy="548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a:solidFill>
                  <a:srgbClr val="FFFFFF"/>
                </a:solidFill>
                <a:latin typeface="Lucida Bright"/>
                <a:ea typeface="Lucida Bright"/>
                <a:cs typeface="Lucida Bright"/>
                <a:sym typeface="Lucida Bright"/>
              </a:defRPr>
            </a:pPr>
            <a:r>
              <a:t>J.-B. Forest</a:t>
            </a:r>
          </a:p>
          <a:p>
            <a:pPr algn="ctr">
              <a:defRPr sz="1600">
                <a:solidFill>
                  <a:srgbClr val="FFFFFF"/>
                </a:solidFill>
                <a:latin typeface="Lucida Bright"/>
                <a:ea typeface="Lucida Bright"/>
                <a:cs typeface="Lucida Bright"/>
                <a:sym typeface="Lucida Bright"/>
              </a:defRPr>
            </a:pPr>
            <a:r>
              <a:t>(XVIIe-XVIIIe siècles)</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303" name="image40.jpg" descr="Callisto 2 Jupiter 2.jpg"/>
          <p:cNvPicPr>
            <a:picLocks noChangeAspect="1"/>
          </p:cNvPicPr>
          <p:nvPr/>
        </p:nvPicPr>
        <p:blipFill>
          <a:blip r:embed="rId3">
            <a:extLst/>
          </a:blip>
          <a:stretch>
            <a:fillRect/>
          </a:stretch>
        </p:blipFill>
        <p:spPr>
          <a:xfrm>
            <a:off x="2592916" y="169333"/>
            <a:ext cx="4330701" cy="6502401"/>
          </a:xfrm>
          <a:prstGeom prst="rect">
            <a:avLst/>
          </a:prstGeom>
          <a:ln w="12700">
            <a:miter lim="400000"/>
          </a:ln>
        </p:spPr>
      </p:pic>
      <p:sp>
        <p:nvSpPr>
          <p:cNvPr id="304" name="Shape 304"/>
          <p:cNvSpPr/>
          <p:nvPr/>
        </p:nvSpPr>
        <p:spPr>
          <a:xfrm>
            <a:off x="338665" y="5825066"/>
            <a:ext cx="2048935" cy="548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600">
                <a:solidFill>
                  <a:srgbClr val="FFFFFF"/>
                </a:solidFill>
                <a:latin typeface="Lucida Bright"/>
                <a:ea typeface="Lucida Bright"/>
                <a:cs typeface="Lucida Bright"/>
                <a:sym typeface="Lucida Bright"/>
              </a:defRPr>
            </a:lvl1pPr>
          </a:lstStyle>
          <a:p>
            <a:r>
              <a:t>D’après F. Boucher (XIXe siècle)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307" name="image41.jpg" descr="Callisto 2 Jupiter 1.jpg"/>
          <p:cNvPicPr>
            <a:picLocks noChangeAspect="1"/>
          </p:cNvPicPr>
          <p:nvPr/>
        </p:nvPicPr>
        <p:blipFill>
          <a:blip r:embed="rId3">
            <a:extLst/>
          </a:blip>
          <a:stretch>
            <a:fillRect/>
          </a:stretch>
        </p:blipFill>
        <p:spPr>
          <a:xfrm>
            <a:off x="846665" y="475869"/>
            <a:ext cx="7636935" cy="5415666"/>
          </a:xfrm>
          <a:prstGeom prst="rect">
            <a:avLst/>
          </a:prstGeom>
          <a:ln w="12700">
            <a:miter lim="400000"/>
          </a:ln>
        </p:spPr>
      </p:pic>
      <p:sp>
        <p:nvSpPr>
          <p:cNvPr id="308" name="Shape 308"/>
          <p:cNvSpPr/>
          <p:nvPr/>
        </p:nvSpPr>
        <p:spPr>
          <a:xfrm>
            <a:off x="3979333" y="6117454"/>
            <a:ext cx="1405467" cy="548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a:solidFill>
                  <a:srgbClr val="FFFFFF"/>
                </a:solidFill>
                <a:latin typeface="Lucida Bright"/>
                <a:ea typeface="Lucida Bright"/>
                <a:cs typeface="Lucida Bright"/>
                <a:sym typeface="Lucida Bright"/>
              </a:defRPr>
            </a:pPr>
            <a:r>
              <a:t>P. Milan</a:t>
            </a:r>
          </a:p>
          <a:p>
            <a:pPr algn="ctr">
              <a:defRPr sz="1600">
                <a:solidFill>
                  <a:srgbClr val="FFFFFF"/>
                </a:solidFill>
                <a:latin typeface="Lucida Bright"/>
                <a:ea typeface="Lucida Bright"/>
                <a:cs typeface="Lucida Bright"/>
                <a:sym typeface="Lucida Bright"/>
              </a:defRPr>
            </a:pPr>
            <a:r>
              <a:t>(XVIe siècle)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sp>
        <p:nvSpPr>
          <p:cNvPr id="140" name="Shape 140"/>
          <p:cNvSpPr/>
          <p:nvPr/>
        </p:nvSpPr>
        <p:spPr>
          <a:xfrm>
            <a:off x="6443019" y="6104802"/>
            <a:ext cx="2655114" cy="561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b="1">
                <a:ln w="900">
                  <a:solidFill>
                    <a:srgbClr val="FFC633">
                      <a:alpha val="55000"/>
                    </a:srgbClr>
                  </a:solidFill>
                </a:ln>
                <a:solidFill>
                  <a:srgbClr val="FFFEFC"/>
                </a:solidFill>
                <a:latin typeface="Cochin"/>
                <a:ea typeface="Cochin"/>
                <a:cs typeface="Cochin"/>
                <a:sym typeface="Cochin"/>
              </a:defRPr>
            </a:lvl1pPr>
          </a:lstStyle>
          <a:p>
            <a:r>
              <a:t>Univers actuel</a:t>
            </a:r>
          </a:p>
        </p:txBody>
      </p:sp>
      <p:sp>
        <p:nvSpPr>
          <p:cNvPr id="141" name="Shape 141"/>
          <p:cNvSpPr/>
          <p:nvPr/>
        </p:nvSpPr>
        <p:spPr>
          <a:xfrm>
            <a:off x="4735757" y="4203674"/>
            <a:ext cx="2490116" cy="1031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200" b="1">
                <a:ln w="900">
                  <a:solidFill>
                    <a:srgbClr val="FFC633">
                      <a:alpha val="55000"/>
                    </a:srgbClr>
                  </a:solidFill>
                </a:ln>
                <a:solidFill>
                  <a:srgbClr val="FFFEFC"/>
                </a:solidFill>
                <a:latin typeface="Cochin"/>
                <a:ea typeface="Cochin"/>
                <a:cs typeface="Cochin"/>
                <a:sym typeface="Cochin"/>
              </a:defRPr>
            </a:pPr>
            <a:r>
              <a:t>Fond diffus </a:t>
            </a:r>
            <a:endParaRPr>
              <a:solidFill>
                <a:srgbClr val="FFFFFF"/>
              </a:solidFill>
            </a:endParaRPr>
          </a:p>
          <a:p>
            <a:pPr>
              <a:defRPr sz="3200" b="1">
                <a:ln w="900">
                  <a:solidFill>
                    <a:srgbClr val="FFC633">
                      <a:alpha val="55000"/>
                    </a:srgbClr>
                  </a:solidFill>
                </a:ln>
                <a:solidFill>
                  <a:srgbClr val="FFFEFC"/>
                </a:solidFill>
                <a:latin typeface="Cochin"/>
                <a:ea typeface="Cochin"/>
                <a:cs typeface="Cochin"/>
                <a:sym typeface="Cochin"/>
              </a:defRPr>
            </a:pPr>
            <a:r>
              <a:t>cosmologique</a:t>
            </a:r>
          </a:p>
        </p:txBody>
      </p:sp>
      <p:sp>
        <p:nvSpPr>
          <p:cNvPr id="142" name="Shape 142"/>
          <p:cNvSpPr/>
          <p:nvPr/>
        </p:nvSpPr>
        <p:spPr>
          <a:xfrm>
            <a:off x="3392385" y="3113966"/>
            <a:ext cx="3024125" cy="561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b="1">
                <a:ln w="900">
                  <a:solidFill>
                    <a:srgbClr val="FFC633">
                      <a:alpha val="55000"/>
                    </a:srgbClr>
                  </a:solidFill>
                </a:ln>
                <a:solidFill>
                  <a:srgbClr val="FFFEFC"/>
                </a:solidFill>
                <a:latin typeface="Cochin"/>
                <a:ea typeface="Cochin"/>
                <a:cs typeface="Cochin"/>
                <a:sym typeface="Cochin"/>
              </a:defRPr>
            </a:lvl1pPr>
          </a:lstStyle>
          <a:p>
            <a:r>
              <a:t>Fusion nucléaire</a:t>
            </a:r>
          </a:p>
        </p:txBody>
      </p:sp>
      <p:sp>
        <p:nvSpPr>
          <p:cNvPr id="143" name="Shape 143"/>
          <p:cNvSpPr/>
          <p:nvPr/>
        </p:nvSpPr>
        <p:spPr>
          <a:xfrm>
            <a:off x="2190118" y="1820727"/>
            <a:ext cx="1730147" cy="561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b="1">
                <a:ln w="900">
                  <a:solidFill>
                    <a:srgbClr val="FFC633">
                      <a:alpha val="55000"/>
                    </a:srgbClr>
                  </a:solidFill>
                </a:ln>
                <a:solidFill>
                  <a:srgbClr val="FFFEFC"/>
                </a:solidFill>
                <a:latin typeface="Cochin"/>
                <a:ea typeface="Cochin"/>
                <a:cs typeface="Cochin"/>
                <a:sym typeface="Cochin"/>
              </a:defRPr>
            </a:lvl1pPr>
          </a:lstStyle>
          <a:p>
            <a:r>
              <a:t>Big Bang</a:t>
            </a:r>
          </a:p>
        </p:txBody>
      </p:sp>
      <p:pic>
        <p:nvPicPr>
          <p:cNvPr id="144" name="image3.jpg" descr="icone_stop.jpg"/>
          <p:cNvPicPr>
            <a:picLocks noChangeAspect="1"/>
          </p:cNvPicPr>
          <p:nvPr/>
        </p:nvPicPr>
        <p:blipFill>
          <a:blip r:embed="rId3">
            <a:extLst/>
          </a:blip>
          <a:stretch>
            <a:fillRect/>
          </a:stretch>
        </p:blipFill>
        <p:spPr>
          <a:xfrm>
            <a:off x="1145336" y="370023"/>
            <a:ext cx="913459" cy="935469"/>
          </a:xfrm>
          <a:prstGeom prst="rect">
            <a:avLst/>
          </a:prstGeom>
          <a:ln w="12700">
            <a:miter lim="400000"/>
          </a:ln>
        </p:spPr>
      </p:pic>
      <p:sp>
        <p:nvSpPr>
          <p:cNvPr id="145" name="Shape 145"/>
          <p:cNvSpPr/>
          <p:nvPr/>
        </p:nvSpPr>
        <p:spPr>
          <a:xfrm flipH="1" flipV="1">
            <a:off x="3387990" y="2435569"/>
            <a:ext cx="688711" cy="688711"/>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
        <p:nvSpPr>
          <p:cNvPr id="146" name="Shape 146"/>
          <p:cNvSpPr/>
          <p:nvPr/>
        </p:nvSpPr>
        <p:spPr>
          <a:xfrm flipH="1" flipV="1">
            <a:off x="4759590" y="3629369"/>
            <a:ext cx="688710" cy="688711"/>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
        <p:nvSpPr>
          <p:cNvPr id="147" name="Shape 147"/>
          <p:cNvSpPr/>
          <p:nvPr/>
        </p:nvSpPr>
        <p:spPr>
          <a:xfrm flipH="1" flipV="1">
            <a:off x="6740790" y="5597869"/>
            <a:ext cx="688710" cy="688711"/>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
        <p:nvSpPr>
          <p:cNvPr id="148" name="Shape 148"/>
          <p:cNvSpPr/>
          <p:nvPr/>
        </p:nvSpPr>
        <p:spPr>
          <a:xfrm flipH="1" flipV="1">
            <a:off x="2371982" y="1457661"/>
            <a:ext cx="460118" cy="460119"/>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xit" presetSubtype="8" fill="hold" grpId="1" nodeType="clickEffect">
                                  <p:stCondLst>
                                    <p:cond delay="0"/>
                                  </p:stCondLst>
                                  <p:iterate>
                                    <p:tmAbs val="0"/>
                                  </p:iterate>
                                  <p:childTnLst>
                                    <p:animEffect transition="out" filter="wipe(left)">
                                      <p:cBhvr>
                                        <p:cTn id="6" dur="200" fill="hold"/>
                                        <p:tgtEl>
                                          <p:spTgt spid="148"/>
                                        </p:tgtEl>
                                      </p:cBhvr>
                                    </p:animEffect>
                                    <p:set>
                                      <p:cBhvr>
                                        <p:cTn id="7" fill="hold">
                                          <p:stCondLst>
                                            <p:cond delay="199"/>
                                          </p:stCondLst>
                                        </p:cTn>
                                        <p:tgtEl>
                                          <p:spTgt spid="148"/>
                                        </p:tgtEl>
                                        <p:attrNameLst>
                                          <p:attrName>style.visibility</p:attrName>
                                        </p:attrNameLst>
                                      </p:cBhvr>
                                      <p:to>
                                        <p:strVal val="hidden"/>
                                      </p:to>
                                    </p:set>
                                  </p:childTnLst>
                                </p:cTn>
                              </p:par>
                            </p:childTnLst>
                          </p:cTn>
                        </p:par>
                        <p:par>
                          <p:cTn id="8" fill="hold">
                            <p:stCondLst>
                              <p:cond delay="200"/>
                            </p:stCondLst>
                            <p:childTnLst>
                              <p:par>
                                <p:cTn id="9" presetID="22" presetClass="exit" presetSubtype="8" fill="hold" grpId="2" nodeType="afterEffect">
                                  <p:stCondLst>
                                    <p:cond delay="0"/>
                                  </p:stCondLst>
                                  <p:iterate>
                                    <p:tmAbs val="0"/>
                                  </p:iterate>
                                  <p:childTnLst>
                                    <p:animEffect transition="out" filter="wipe(left)">
                                      <p:cBhvr>
                                        <p:cTn id="10" dur="300" fill="hold"/>
                                        <p:tgtEl>
                                          <p:spTgt spid="143"/>
                                        </p:tgtEl>
                                      </p:cBhvr>
                                    </p:animEffect>
                                    <p:set>
                                      <p:cBhvr>
                                        <p:cTn id="11" fill="hold">
                                          <p:stCondLst>
                                            <p:cond delay="299"/>
                                          </p:stCondLst>
                                        </p:cTn>
                                        <p:tgtEl>
                                          <p:spTgt spid="143"/>
                                        </p:tgtEl>
                                        <p:attrNameLst>
                                          <p:attrName>style.visibility</p:attrName>
                                        </p:attrNameLst>
                                      </p:cBhvr>
                                      <p:to>
                                        <p:strVal val="hidden"/>
                                      </p:to>
                                    </p:set>
                                  </p:childTnLst>
                                </p:cTn>
                              </p:par>
                            </p:childTnLst>
                          </p:cTn>
                        </p:par>
                        <p:par>
                          <p:cTn id="12" fill="hold">
                            <p:stCondLst>
                              <p:cond delay="500"/>
                            </p:stCondLst>
                            <p:childTnLst>
                              <p:par>
                                <p:cTn id="13" presetID="22" presetClass="exit" presetSubtype="8" fill="hold" grpId="3" nodeType="afterEffect">
                                  <p:stCondLst>
                                    <p:cond delay="0"/>
                                  </p:stCondLst>
                                  <p:iterate>
                                    <p:tmAbs val="0"/>
                                  </p:iterate>
                                  <p:childTnLst>
                                    <p:animEffect transition="out" filter="wipe(left)">
                                      <p:cBhvr>
                                        <p:cTn id="14" dur="200" fill="hold"/>
                                        <p:tgtEl>
                                          <p:spTgt spid="145"/>
                                        </p:tgtEl>
                                      </p:cBhvr>
                                    </p:animEffect>
                                    <p:set>
                                      <p:cBhvr>
                                        <p:cTn id="15" fill="hold">
                                          <p:stCondLst>
                                            <p:cond delay="199"/>
                                          </p:stCondLst>
                                        </p:cTn>
                                        <p:tgtEl>
                                          <p:spTgt spid="145"/>
                                        </p:tgtEl>
                                        <p:attrNameLst>
                                          <p:attrName>style.visibility</p:attrName>
                                        </p:attrNameLst>
                                      </p:cBhvr>
                                      <p:to>
                                        <p:strVal val="hidden"/>
                                      </p:to>
                                    </p:set>
                                  </p:childTnLst>
                                </p:cTn>
                              </p:par>
                            </p:childTnLst>
                          </p:cTn>
                        </p:par>
                        <p:par>
                          <p:cTn id="16" fill="hold">
                            <p:stCondLst>
                              <p:cond delay="700"/>
                            </p:stCondLst>
                            <p:childTnLst>
                              <p:par>
                                <p:cTn id="17" presetID="22" presetClass="exit" presetSubtype="8" fill="hold" grpId="4" nodeType="afterEffect">
                                  <p:stCondLst>
                                    <p:cond delay="0"/>
                                  </p:stCondLst>
                                  <p:iterate>
                                    <p:tmAbs val="0"/>
                                  </p:iterate>
                                  <p:childTnLst>
                                    <p:animEffect transition="out" filter="wipe(left)">
                                      <p:cBhvr>
                                        <p:cTn id="18" dur="300" fill="hold"/>
                                        <p:tgtEl>
                                          <p:spTgt spid="142"/>
                                        </p:tgtEl>
                                      </p:cBhvr>
                                    </p:animEffect>
                                    <p:set>
                                      <p:cBhvr>
                                        <p:cTn id="19" fill="hold">
                                          <p:stCondLst>
                                            <p:cond delay="299"/>
                                          </p:stCondLst>
                                        </p:cTn>
                                        <p:tgtEl>
                                          <p:spTgt spid="142"/>
                                        </p:tgtEl>
                                        <p:attrNameLst>
                                          <p:attrName>style.visibility</p:attrName>
                                        </p:attrNameLst>
                                      </p:cBhvr>
                                      <p:to>
                                        <p:strVal val="hidden"/>
                                      </p:to>
                                    </p:set>
                                  </p:childTnLst>
                                </p:cTn>
                              </p:par>
                            </p:childTnLst>
                          </p:cTn>
                        </p:par>
                        <p:par>
                          <p:cTn id="20" fill="hold">
                            <p:stCondLst>
                              <p:cond delay="1000"/>
                            </p:stCondLst>
                            <p:childTnLst>
                              <p:par>
                                <p:cTn id="21" presetID="22" presetClass="exit" presetSubtype="8" fill="hold" grpId="5" nodeType="afterEffect">
                                  <p:stCondLst>
                                    <p:cond delay="0"/>
                                  </p:stCondLst>
                                  <p:iterate>
                                    <p:tmAbs val="0"/>
                                  </p:iterate>
                                  <p:childTnLst>
                                    <p:animEffect transition="out" filter="wipe(left)">
                                      <p:cBhvr>
                                        <p:cTn id="22" dur="200" fill="hold"/>
                                        <p:tgtEl>
                                          <p:spTgt spid="146"/>
                                        </p:tgtEl>
                                      </p:cBhvr>
                                    </p:animEffect>
                                    <p:set>
                                      <p:cBhvr>
                                        <p:cTn id="23" fill="hold">
                                          <p:stCondLst>
                                            <p:cond delay="199"/>
                                          </p:stCondLst>
                                        </p:cTn>
                                        <p:tgtEl>
                                          <p:spTgt spid="146"/>
                                        </p:tgtEl>
                                        <p:attrNameLst>
                                          <p:attrName>style.visibility</p:attrName>
                                        </p:attrNameLst>
                                      </p:cBhvr>
                                      <p:to>
                                        <p:strVal val="hidden"/>
                                      </p:to>
                                    </p:set>
                                  </p:childTnLst>
                                </p:cTn>
                              </p:par>
                            </p:childTnLst>
                          </p:cTn>
                        </p:par>
                        <p:par>
                          <p:cTn id="24" fill="hold">
                            <p:stCondLst>
                              <p:cond delay="1200"/>
                            </p:stCondLst>
                            <p:childTnLst>
                              <p:par>
                                <p:cTn id="25" presetID="22" presetClass="exit" presetSubtype="8" fill="hold" grpId="6" nodeType="afterEffect">
                                  <p:stCondLst>
                                    <p:cond delay="0"/>
                                  </p:stCondLst>
                                  <p:iterate>
                                    <p:tmAbs val="0"/>
                                  </p:iterate>
                                  <p:childTnLst>
                                    <p:animEffect transition="out" filter="wipe(left)">
                                      <p:cBhvr>
                                        <p:cTn id="26" dur="300" fill="hold"/>
                                        <p:tgtEl>
                                          <p:spTgt spid="141"/>
                                        </p:tgtEl>
                                      </p:cBhvr>
                                    </p:animEffect>
                                    <p:set>
                                      <p:cBhvr>
                                        <p:cTn id="27" fill="hold">
                                          <p:stCondLst>
                                            <p:cond delay="299"/>
                                          </p:stCondLst>
                                        </p:cTn>
                                        <p:tgtEl>
                                          <p:spTgt spid="141"/>
                                        </p:tgtEl>
                                        <p:attrNameLst>
                                          <p:attrName>style.visibility</p:attrName>
                                        </p:attrNameLst>
                                      </p:cBhvr>
                                      <p:to>
                                        <p:strVal val="hidden"/>
                                      </p:to>
                                    </p:set>
                                  </p:childTnLst>
                                </p:cTn>
                              </p:par>
                            </p:childTnLst>
                          </p:cTn>
                        </p:par>
                        <p:par>
                          <p:cTn id="28" fill="hold">
                            <p:stCondLst>
                              <p:cond delay="1500"/>
                            </p:stCondLst>
                            <p:childTnLst>
                              <p:par>
                                <p:cTn id="29" presetID="22" presetClass="exit" presetSubtype="8" fill="hold" grpId="7" nodeType="afterEffect">
                                  <p:stCondLst>
                                    <p:cond delay="0"/>
                                  </p:stCondLst>
                                  <p:iterate>
                                    <p:tmAbs val="0"/>
                                  </p:iterate>
                                  <p:childTnLst>
                                    <p:animEffect transition="out" filter="wipe(left)">
                                      <p:cBhvr>
                                        <p:cTn id="30" dur="200" fill="hold"/>
                                        <p:tgtEl>
                                          <p:spTgt spid="147"/>
                                        </p:tgtEl>
                                      </p:cBhvr>
                                    </p:animEffect>
                                    <p:set>
                                      <p:cBhvr>
                                        <p:cTn id="31" fill="hold">
                                          <p:stCondLst>
                                            <p:cond delay="199"/>
                                          </p:stCondLst>
                                        </p:cTn>
                                        <p:tgtEl>
                                          <p:spTgt spid="1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6" animBg="1" advAuto="0"/>
      <p:bldP spid="142" grpId="4" animBg="1" advAuto="0"/>
      <p:bldP spid="143" grpId="2" animBg="1" advAuto="0"/>
      <p:bldP spid="145" grpId="3" animBg="1" advAuto="0"/>
      <p:bldP spid="146" grpId="5" animBg="1" advAuto="0"/>
      <p:bldP spid="147" grpId="7" animBg="1" advAuto="0"/>
      <p:bldP spid="148" grpId="1"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311" name="image42.jpg" descr="Callisto 3 bain.jpg"/>
          <p:cNvPicPr>
            <a:picLocks noChangeAspect="1"/>
          </p:cNvPicPr>
          <p:nvPr/>
        </p:nvPicPr>
        <p:blipFill>
          <a:blip r:embed="rId3">
            <a:extLst/>
          </a:blip>
          <a:stretch>
            <a:fillRect/>
          </a:stretch>
        </p:blipFill>
        <p:spPr>
          <a:xfrm>
            <a:off x="1185332" y="1061906"/>
            <a:ext cx="6841068" cy="4864760"/>
          </a:xfrm>
          <a:prstGeom prst="rect">
            <a:avLst/>
          </a:prstGeom>
          <a:ln w="12700">
            <a:miter lim="400000"/>
          </a:ln>
        </p:spPr>
      </p:pic>
      <p:sp>
        <p:nvSpPr>
          <p:cNvPr id="312" name="Shape 312"/>
          <p:cNvSpPr/>
          <p:nvPr/>
        </p:nvSpPr>
        <p:spPr>
          <a:xfrm>
            <a:off x="3606800" y="6117454"/>
            <a:ext cx="2133600" cy="548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a:solidFill>
                  <a:srgbClr val="FFFFFF"/>
                </a:solidFill>
                <a:latin typeface="Lucida Bright"/>
                <a:ea typeface="Lucida Bright"/>
                <a:cs typeface="Lucida Bright"/>
                <a:sym typeface="Lucida Bright"/>
              </a:defRPr>
            </a:pPr>
            <a:r>
              <a:t>Clerck et Alsloot</a:t>
            </a:r>
          </a:p>
          <a:p>
            <a:pPr algn="ctr">
              <a:defRPr sz="1600">
                <a:solidFill>
                  <a:srgbClr val="FFFFFF"/>
                </a:solidFill>
                <a:latin typeface="Lucida Bright"/>
                <a:ea typeface="Lucida Bright"/>
                <a:cs typeface="Lucida Bright"/>
                <a:sym typeface="Lucida Bright"/>
              </a:defRPr>
            </a:pPr>
            <a:r>
              <a:t>(XVIIe siècle)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315" name="image43.jpeg" descr="Callisto 4 ventre.jpg"/>
          <p:cNvPicPr>
            <a:picLocks noChangeAspect="1"/>
          </p:cNvPicPr>
          <p:nvPr/>
        </p:nvPicPr>
        <p:blipFill>
          <a:blip r:embed="rId3">
            <a:extLst/>
          </a:blip>
          <a:stretch>
            <a:fillRect/>
          </a:stretch>
        </p:blipFill>
        <p:spPr>
          <a:xfrm>
            <a:off x="1202267" y="1397000"/>
            <a:ext cx="6908801" cy="4191000"/>
          </a:xfrm>
          <a:prstGeom prst="rect">
            <a:avLst/>
          </a:prstGeom>
          <a:ln w="12700">
            <a:miter lim="400000"/>
          </a:ln>
        </p:spPr>
      </p:pic>
      <p:sp>
        <p:nvSpPr>
          <p:cNvPr id="316" name="Shape 316"/>
          <p:cNvSpPr/>
          <p:nvPr/>
        </p:nvSpPr>
        <p:spPr>
          <a:xfrm>
            <a:off x="3098799" y="5825066"/>
            <a:ext cx="3166534" cy="548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a:solidFill>
                  <a:srgbClr val="FFFFFF"/>
                </a:solidFill>
                <a:latin typeface="Lucida Bright"/>
                <a:ea typeface="Lucida Bright"/>
                <a:cs typeface="Lucida Bright"/>
                <a:sym typeface="Lucida Bright"/>
              </a:defRPr>
            </a:pPr>
            <a:r>
              <a:t>A. Van Diepenbeek</a:t>
            </a:r>
          </a:p>
          <a:p>
            <a:pPr algn="ctr">
              <a:defRPr sz="1600">
                <a:solidFill>
                  <a:srgbClr val="FFFFFF"/>
                </a:solidFill>
                <a:latin typeface="Lucida Bright"/>
                <a:ea typeface="Lucida Bright"/>
                <a:cs typeface="Lucida Bright"/>
                <a:sym typeface="Lucida Bright"/>
              </a:defRPr>
            </a:pPr>
            <a:r>
              <a:t>(XVIIe siècle)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319" name="image44.jpg" descr="Callisto 5 châtiment.jpg"/>
          <p:cNvPicPr>
            <a:picLocks noChangeAspect="1"/>
          </p:cNvPicPr>
          <p:nvPr/>
        </p:nvPicPr>
        <p:blipFill>
          <a:blip r:embed="rId3">
            <a:extLst/>
          </a:blip>
          <a:stretch>
            <a:fillRect/>
          </a:stretch>
        </p:blipFill>
        <p:spPr>
          <a:xfrm>
            <a:off x="1204382" y="880534"/>
            <a:ext cx="6464301" cy="5080001"/>
          </a:xfrm>
          <a:prstGeom prst="rect">
            <a:avLst/>
          </a:prstGeom>
          <a:ln w="12700">
            <a:miter lim="400000"/>
          </a:ln>
        </p:spPr>
      </p:pic>
      <p:sp>
        <p:nvSpPr>
          <p:cNvPr id="320" name="Shape 320"/>
          <p:cNvSpPr/>
          <p:nvPr/>
        </p:nvSpPr>
        <p:spPr>
          <a:xfrm>
            <a:off x="2980265" y="6117454"/>
            <a:ext cx="2912535" cy="548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a:solidFill>
                  <a:srgbClr val="FFFFFF"/>
                </a:solidFill>
                <a:latin typeface="Lucida Bright"/>
                <a:ea typeface="Lucida Bright"/>
                <a:cs typeface="Lucida Bright"/>
                <a:sym typeface="Lucida Bright"/>
              </a:defRPr>
            </a:pPr>
            <a:r>
              <a:t>A la manière de Broeck</a:t>
            </a:r>
          </a:p>
          <a:p>
            <a:pPr algn="ctr">
              <a:defRPr sz="1600">
                <a:solidFill>
                  <a:srgbClr val="FFFFFF"/>
                </a:solidFill>
                <a:latin typeface="Lucida Bright"/>
                <a:ea typeface="Lucida Bright"/>
                <a:cs typeface="Lucida Bright"/>
                <a:sym typeface="Lucida Bright"/>
              </a:defRPr>
            </a:pPr>
            <a:r>
              <a:t>(XVIe siècle)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323" name="image45.jpeg" descr="Callisto 6 châtiment.jpg"/>
          <p:cNvPicPr>
            <a:picLocks noChangeAspect="1"/>
          </p:cNvPicPr>
          <p:nvPr/>
        </p:nvPicPr>
        <p:blipFill>
          <a:blip r:embed="rId3">
            <a:extLst/>
          </a:blip>
          <a:stretch>
            <a:fillRect/>
          </a:stretch>
        </p:blipFill>
        <p:spPr>
          <a:xfrm>
            <a:off x="419100" y="1049867"/>
            <a:ext cx="8509000" cy="4724401"/>
          </a:xfrm>
          <a:prstGeom prst="rect">
            <a:avLst/>
          </a:prstGeom>
          <a:ln w="12700">
            <a:miter lim="400000"/>
          </a:ln>
        </p:spPr>
      </p:pic>
      <p:sp>
        <p:nvSpPr>
          <p:cNvPr id="324" name="Shape 324"/>
          <p:cNvSpPr/>
          <p:nvPr/>
        </p:nvSpPr>
        <p:spPr>
          <a:xfrm>
            <a:off x="3572933" y="6117454"/>
            <a:ext cx="2184401" cy="548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a:solidFill>
                  <a:srgbClr val="FFFFFF"/>
                </a:solidFill>
                <a:latin typeface="Lucida Bright"/>
                <a:ea typeface="Lucida Bright"/>
                <a:cs typeface="Lucida Bright"/>
                <a:sym typeface="Lucida Bright"/>
              </a:defRPr>
            </a:pPr>
            <a:r>
              <a:t>Anonyme</a:t>
            </a:r>
          </a:p>
          <a:p>
            <a:pPr algn="ctr">
              <a:defRPr sz="1600">
                <a:solidFill>
                  <a:srgbClr val="FFFFFF"/>
                </a:solidFill>
                <a:latin typeface="Lucida Bright"/>
                <a:ea typeface="Lucida Bright"/>
                <a:cs typeface="Lucida Bright"/>
                <a:sym typeface="Lucida Bright"/>
              </a:defRPr>
            </a:pPr>
            <a:r>
              <a:t>(date inconnue)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327" name="image46.jpeg" descr="Callisto 7 constellation.jpg"/>
          <p:cNvPicPr>
            <a:picLocks noChangeAspect="1"/>
          </p:cNvPicPr>
          <p:nvPr/>
        </p:nvPicPr>
        <p:blipFill>
          <a:blip r:embed="rId3">
            <a:extLst/>
          </a:blip>
          <a:stretch>
            <a:fillRect/>
          </a:stretch>
        </p:blipFill>
        <p:spPr>
          <a:xfrm>
            <a:off x="863600" y="1155700"/>
            <a:ext cx="7594600" cy="4686300"/>
          </a:xfrm>
          <a:prstGeom prst="rect">
            <a:avLst/>
          </a:prstGeom>
          <a:ln w="12700">
            <a:miter lim="400000"/>
          </a:ln>
        </p:spPr>
      </p:pic>
      <p:sp>
        <p:nvSpPr>
          <p:cNvPr id="328" name="Shape 328"/>
          <p:cNvSpPr/>
          <p:nvPr/>
        </p:nvSpPr>
        <p:spPr>
          <a:xfrm>
            <a:off x="3572933" y="6117454"/>
            <a:ext cx="2184401" cy="548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a:solidFill>
                  <a:srgbClr val="FFFFFF"/>
                </a:solidFill>
                <a:latin typeface="Lucida Bright"/>
                <a:ea typeface="Lucida Bright"/>
                <a:cs typeface="Lucida Bright"/>
                <a:sym typeface="Lucida Bright"/>
              </a:defRPr>
            </a:pPr>
            <a:r>
              <a:t>Anonyme</a:t>
            </a:r>
          </a:p>
          <a:p>
            <a:pPr algn="ctr">
              <a:defRPr sz="1600">
                <a:solidFill>
                  <a:srgbClr val="FFFFFF"/>
                </a:solidFill>
                <a:latin typeface="Lucida Bright"/>
                <a:ea typeface="Lucida Bright"/>
                <a:cs typeface="Lucida Bright"/>
                <a:sym typeface="Lucida Bright"/>
              </a:defRPr>
            </a:pPr>
            <a:r>
              <a:t>(date inconnue)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331" name="image47.jpeg" descr="Callisto 8 constellation Junon.jpg"/>
          <p:cNvPicPr>
            <a:picLocks noChangeAspect="1"/>
          </p:cNvPicPr>
          <p:nvPr/>
        </p:nvPicPr>
        <p:blipFill>
          <a:blip r:embed="rId3">
            <a:extLst/>
          </a:blip>
          <a:stretch>
            <a:fillRect/>
          </a:stretch>
        </p:blipFill>
        <p:spPr>
          <a:xfrm>
            <a:off x="2442633" y="-10234"/>
            <a:ext cx="4432301" cy="6868234"/>
          </a:xfrm>
          <a:prstGeom prst="rect">
            <a:avLst/>
          </a:prstGeom>
          <a:ln w="12700">
            <a:miter lim="400000"/>
          </a:ln>
        </p:spPr>
      </p:pic>
      <p:sp>
        <p:nvSpPr>
          <p:cNvPr id="332" name="Shape 332"/>
          <p:cNvSpPr/>
          <p:nvPr/>
        </p:nvSpPr>
        <p:spPr>
          <a:xfrm>
            <a:off x="118533" y="6117454"/>
            <a:ext cx="2184401" cy="548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a:solidFill>
                  <a:srgbClr val="FFFFFF"/>
                </a:solidFill>
                <a:latin typeface="Lucida Bright"/>
                <a:ea typeface="Lucida Bright"/>
                <a:cs typeface="Lucida Bright"/>
                <a:sym typeface="Lucida Bright"/>
              </a:defRPr>
            </a:pPr>
            <a:r>
              <a:t>G. Vasari</a:t>
            </a:r>
          </a:p>
          <a:p>
            <a:pPr algn="ctr">
              <a:defRPr sz="1600">
                <a:solidFill>
                  <a:srgbClr val="FFFFFF"/>
                </a:solidFill>
                <a:latin typeface="Lucida Bright"/>
                <a:ea typeface="Lucida Bright"/>
                <a:cs typeface="Lucida Bright"/>
                <a:sym typeface="Lucida Bright"/>
              </a:defRPr>
            </a:pPr>
            <a:r>
              <a:t>(XVIe siècle)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335" name="image48.jpg" descr="Junon chz Neptune.jpg"/>
          <p:cNvPicPr>
            <a:picLocks noChangeAspect="1"/>
          </p:cNvPicPr>
          <p:nvPr/>
        </p:nvPicPr>
        <p:blipFill>
          <a:blip r:embed="rId3">
            <a:extLst/>
          </a:blip>
          <a:stretch>
            <a:fillRect/>
          </a:stretch>
        </p:blipFill>
        <p:spPr>
          <a:xfrm>
            <a:off x="982134" y="778933"/>
            <a:ext cx="7247467" cy="5435601"/>
          </a:xfrm>
          <a:prstGeom prst="rect">
            <a:avLst/>
          </a:prstGeom>
          <a:ln w="12700">
            <a:miter lim="400000"/>
          </a:ln>
        </p:spPr>
      </p:pic>
      <p:sp>
        <p:nvSpPr>
          <p:cNvPr id="336" name="Shape 336"/>
          <p:cNvSpPr/>
          <p:nvPr/>
        </p:nvSpPr>
        <p:spPr>
          <a:xfrm>
            <a:off x="3572933" y="6277745"/>
            <a:ext cx="2184401" cy="548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a:solidFill>
                  <a:srgbClr val="FFFFFF"/>
                </a:solidFill>
                <a:latin typeface="Lucida Bright"/>
                <a:ea typeface="Lucida Bright"/>
                <a:cs typeface="Lucida Bright"/>
                <a:sym typeface="Lucida Bright"/>
              </a:defRPr>
            </a:pPr>
            <a:r>
              <a:t>Perrier</a:t>
            </a:r>
          </a:p>
          <a:p>
            <a:pPr algn="ctr">
              <a:defRPr sz="1600">
                <a:solidFill>
                  <a:srgbClr val="FFFFFF"/>
                </a:solidFill>
                <a:latin typeface="Lucida Bright"/>
                <a:ea typeface="Lucida Bright"/>
                <a:cs typeface="Lucida Bright"/>
                <a:sym typeface="Lucida Bright"/>
              </a:defRPr>
            </a:pPr>
            <a:r>
              <a:t>(XVIIe siècle)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339" name="image49.gif" descr="atlas.gif"/>
          <p:cNvPicPr>
            <a:picLocks noChangeAspect="1"/>
          </p:cNvPicPr>
          <p:nvPr/>
        </p:nvPicPr>
        <p:blipFill>
          <a:blip r:embed="rId3">
            <a:extLst/>
          </a:blip>
          <a:stretch>
            <a:fillRect/>
          </a:stretch>
        </p:blipFill>
        <p:spPr>
          <a:xfrm>
            <a:off x="2705991" y="0"/>
            <a:ext cx="3785432" cy="685469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342" name="image50.jpg" descr="Atlas 4 persée 2.jpg"/>
          <p:cNvPicPr>
            <a:picLocks noChangeAspect="1"/>
          </p:cNvPicPr>
          <p:nvPr/>
        </p:nvPicPr>
        <p:blipFill>
          <a:blip r:embed="rId3">
            <a:extLst/>
          </a:blip>
          <a:stretch>
            <a:fillRect/>
          </a:stretch>
        </p:blipFill>
        <p:spPr>
          <a:xfrm>
            <a:off x="1287159" y="1001054"/>
            <a:ext cx="6845301" cy="48514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push/>
      </p:transition>
    </mc:Choice>
    <mc:Fallback xmlns="">
      <p:transition spd="fast">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345" name="image51.jpeg" descr="Atlas 3 gorgone.jpg"/>
          <p:cNvPicPr>
            <a:picLocks noChangeAspect="1"/>
          </p:cNvPicPr>
          <p:nvPr/>
        </p:nvPicPr>
        <p:blipFill>
          <a:blip r:embed="rId3">
            <a:extLst/>
          </a:blip>
          <a:stretch>
            <a:fillRect/>
          </a:stretch>
        </p:blipFill>
        <p:spPr>
          <a:xfrm>
            <a:off x="2500672" y="182380"/>
            <a:ext cx="4325908" cy="649920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sp>
        <p:nvSpPr>
          <p:cNvPr id="151" name="Shape 151"/>
          <p:cNvSpPr/>
          <p:nvPr/>
        </p:nvSpPr>
        <p:spPr>
          <a:xfrm rot="2966365">
            <a:off x="3842018" y="3647399"/>
            <a:ext cx="1012811" cy="484633"/>
          </a:xfrm>
          <a:prstGeom prst="leftArrow">
            <a:avLst>
              <a:gd name="adj1" fmla="val 50000"/>
              <a:gd name="adj2" fmla="val 50000"/>
            </a:avLst>
          </a:prstGeom>
          <a:gradFill>
            <a:gsLst>
              <a:gs pos="0">
                <a:srgbClr val="BC9225"/>
              </a:gs>
              <a:gs pos="80000">
                <a:srgbClr val="F7C031"/>
              </a:gs>
              <a:gs pos="100000">
                <a:srgbClr val="FCC32D"/>
              </a:gs>
            </a:gsLst>
            <a:lin ang="16200000"/>
          </a:gradFill>
          <a:ln>
            <a:solidFill>
              <a:srgbClr val="E7B944"/>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pic>
        <p:nvPicPr>
          <p:cNvPr id="152" name="image3.jpg" descr="icone_stop.jpg"/>
          <p:cNvPicPr>
            <a:picLocks noChangeAspect="1"/>
          </p:cNvPicPr>
          <p:nvPr/>
        </p:nvPicPr>
        <p:blipFill>
          <a:blip r:embed="rId3">
            <a:extLst/>
          </a:blip>
          <a:stretch>
            <a:fillRect/>
          </a:stretch>
        </p:blipFill>
        <p:spPr>
          <a:xfrm>
            <a:off x="1187951" y="359257"/>
            <a:ext cx="913459" cy="935470"/>
          </a:xfrm>
          <a:prstGeom prst="rect">
            <a:avLst/>
          </a:prstGeom>
          <a:ln w="12700">
            <a:miter lim="400000"/>
          </a:ln>
        </p:spPr>
      </p:pic>
      <p:sp>
        <p:nvSpPr>
          <p:cNvPr id="153" name="Shape 153"/>
          <p:cNvSpPr/>
          <p:nvPr/>
        </p:nvSpPr>
        <p:spPr>
          <a:xfrm>
            <a:off x="6189019" y="6054002"/>
            <a:ext cx="2655114" cy="561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b="1">
                <a:ln w="900">
                  <a:solidFill>
                    <a:srgbClr val="FFC633">
                      <a:alpha val="55000"/>
                    </a:srgbClr>
                  </a:solidFill>
                </a:ln>
                <a:solidFill>
                  <a:srgbClr val="FFFEFC"/>
                </a:solidFill>
                <a:latin typeface="Cochin"/>
                <a:ea typeface="Cochin"/>
                <a:cs typeface="Cochin"/>
                <a:sym typeface="Cochin"/>
              </a:defRPr>
            </a:lvl1pPr>
          </a:lstStyle>
          <a:p>
            <a:r>
              <a:t>Univers actuel</a:t>
            </a:r>
          </a:p>
        </p:txBody>
      </p:sp>
      <p:sp>
        <p:nvSpPr>
          <p:cNvPr id="154" name="Shape 154"/>
          <p:cNvSpPr/>
          <p:nvPr/>
        </p:nvSpPr>
        <p:spPr>
          <a:xfrm>
            <a:off x="4385290" y="3370579"/>
            <a:ext cx="627420" cy="370841"/>
          </a:xfrm>
          <a:prstGeom prst="rect">
            <a:avLst/>
          </a:prstGeom>
          <a:ln w="12700">
            <a:miter lim="400000"/>
          </a:ln>
        </p:spPr>
        <p:txBody>
          <a:bodyPr wrap="none" lIns="45719" rIns="45719">
            <a:spAutoFit/>
          </a:bodyPr>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51"/>
                                        </p:tgtEl>
                                        <p:attrNameLst>
                                          <p:attrName>style.visibility</p:attrName>
                                        </p:attrNameLst>
                                      </p:cBhvr>
                                      <p:to>
                                        <p:strVal val="visible"/>
                                      </p:to>
                                    </p:set>
                                    <p:anim calcmode="lin" valueType="num">
                                      <p:cBhvr>
                                        <p:cTn id="7" dur="1000" fill="hold"/>
                                        <p:tgtEl>
                                          <p:spTgt spid="151"/>
                                        </p:tgtEl>
                                        <p:attrNameLst>
                                          <p:attrName>ppt_w</p:attrName>
                                        </p:attrNameLst>
                                      </p:cBhvr>
                                      <p:tavLst>
                                        <p:tav tm="0">
                                          <p:val>
                                            <p:fltVal val="0"/>
                                          </p:val>
                                        </p:tav>
                                        <p:tav tm="100000">
                                          <p:val>
                                            <p:strVal val="#ppt_w"/>
                                          </p:val>
                                        </p:tav>
                                      </p:tavLst>
                                    </p:anim>
                                    <p:anim calcmode="lin" valueType="num">
                                      <p:cBhvr>
                                        <p:cTn id="8" dur="1000" fill="hold"/>
                                        <p:tgtEl>
                                          <p:spTgt spid="151"/>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ID="-1" presetClass="path" presetSubtype="0" accel="50000" decel="50000" fill="hold" nodeType="withEffect">
                                  <p:stCondLst>
                                    <p:cond delay="0"/>
                                  </p:stCondLst>
                                  <p:childTnLst>
                                    <p:animMotion origin="layout" path="M 0.000000 0.000000 L -0.223611 -0.220370" pathEditMode="relative">
                                      <p:cBhvr>
                                        <p:cTn id="11" dur="1000" fill="hold"/>
                                        <p:tgtEl>
                                          <p:spTgt spid="153"/>
                                        </p:tgtEl>
                                        <p:attrNameLst>
                                          <p:attrName>ppt_x</p:attrName>
                                          <p:attrName>ppt_y</p:attrName>
                                        </p:attrNameLst>
                                      </p:cBhvr>
                                    </p:animMotion>
                                  </p:childTnLst>
                                </p:cTn>
                              </p:par>
                            </p:childTnLst>
                          </p:cTn>
                        </p:par>
                        <p:par>
                          <p:cTn id="12" fill="hold">
                            <p:stCondLst>
                              <p:cond delay="0"/>
                            </p:stCondLst>
                            <p:childTnLst>
                              <p:par>
                                <p:cTn id="13" presetID="-1" presetClass="path" presetSubtype="0" accel="50000" decel="50000" fill="hold" nodeType="withEffect">
                                  <p:stCondLst>
                                    <p:cond delay="0"/>
                                  </p:stCondLst>
                                  <p:childTnLst>
                                    <p:animMotion origin="layout" path="M 0.000000 0.000000 L 0.205512 0.283485" pathEditMode="relative">
                                      <p:cBhvr>
                                        <p:cTn id="14" dur="1000" fill="hold"/>
                                        <p:tgtEl>
                                          <p:spTgt spid="15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1"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348" name="image52.jpeg" descr="Atlas 2 montagne.jpg"/>
          <p:cNvPicPr>
            <a:picLocks noChangeAspect="1"/>
          </p:cNvPicPr>
          <p:nvPr/>
        </p:nvPicPr>
        <p:blipFill>
          <a:blip r:embed="rId3">
            <a:extLst/>
          </a:blip>
          <a:stretch>
            <a:fillRect/>
          </a:stretch>
        </p:blipFill>
        <p:spPr>
          <a:xfrm>
            <a:off x="1328035" y="493952"/>
            <a:ext cx="6665787" cy="585245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351" name="image53.jpeg" descr="Jupiter et Alcmène.jpg"/>
          <p:cNvPicPr>
            <a:picLocks noChangeAspect="1"/>
          </p:cNvPicPr>
          <p:nvPr/>
        </p:nvPicPr>
        <p:blipFill>
          <a:blip r:embed="rId3">
            <a:extLst/>
          </a:blip>
          <a:stretch>
            <a:fillRect/>
          </a:stretch>
        </p:blipFill>
        <p:spPr>
          <a:xfrm>
            <a:off x="1149525" y="546876"/>
            <a:ext cx="7009612" cy="576424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push/>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354" name="image54.jpg" descr="Hercule 1 voie lactée.jpg"/>
          <p:cNvPicPr>
            <a:picLocks noChangeAspect="1"/>
          </p:cNvPicPr>
          <p:nvPr/>
        </p:nvPicPr>
        <p:blipFill>
          <a:blip r:embed="rId3">
            <a:extLst/>
          </a:blip>
          <a:stretch>
            <a:fillRect/>
          </a:stretch>
        </p:blipFill>
        <p:spPr>
          <a:xfrm>
            <a:off x="1657925" y="368819"/>
            <a:ext cx="6770256" cy="610169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357" name="image55.jpg" descr="Hercule 2 voie lactée.jpg"/>
          <p:cNvPicPr>
            <a:picLocks noChangeAspect="1"/>
          </p:cNvPicPr>
          <p:nvPr/>
        </p:nvPicPr>
        <p:blipFill>
          <a:blip r:embed="rId3">
            <a:extLst/>
          </a:blip>
          <a:stretch>
            <a:fillRect/>
          </a:stretch>
        </p:blipFill>
        <p:spPr>
          <a:xfrm>
            <a:off x="2044120" y="1289159"/>
            <a:ext cx="5252606" cy="502909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360" name="image56.jpg" descr="saint andré.jpg"/>
          <p:cNvPicPr>
            <a:picLocks noChangeAspect="1"/>
          </p:cNvPicPr>
          <p:nvPr/>
        </p:nvPicPr>
        <p:blipFill>
          <a:blip r:embed="rId3">
            <a:extLst/>
          </a:blip>
          <a:stretch>
            <a:fillRect/>
          </a:stretch>
        </p:blipFill>
        <p:spPr>
          <a:xfrm>
            <a:off x="6338454" y="316345"/>
            <a:ext cx="2805546" cy="4107318"/>
          </a:xfrm>
          <a:prstGeom prst="rect">
            <a:avLst/>
          </a:prstGeom>
          <a:ln w="12700">
            <a:miter lim="400000"/>
          </a:ln>
        </p:spPr>
      </p:pic>
      <p:pic>
        <p:nvPicPr>
          <p:cNvPr id="361" name="image57.jpg" descr="jésus.jpg"/>
          <p:cNvPicPr>
            <a:picLocks noChangeAspect="1"/>
          </p:cNvPicPr>
          <p:nvPr/>
        </p:nvPicPr>
        <p:blipFill>
          <a:blip r:embed="rId4">
            <a:extLst/>
          </a:blip>
          <a:stretch>
            <a:fillRect/>
          </a:stretch>
        </p:blipFill>
        <p:spPr>
          <a:xfrm>
            <a:off x="207818" y="316345"/>
            <a:ext cx="3059547" cy="3793838"/>
          </a:xfrm>
          <a:prstGeom prst="rect">
            <a:avLst/>
          </a:prstGeom>
          <a:ln w="12700">
            <a:miter lim="400000"/>
          </a:ln>
        </p:spPr>
      </p:pic>
      <p:pic>
        <p:nvPicPr>
          <p:cNvPr id="362" name="image58.jpeg" descr="tabernacle.jpg"/>
          <p:cNvPicPr>
            <a:picLocks noChangeAspect="1"/>
          </p:cNvPicPr>
          <p:nvPr/>
        </p:nvPicPr>
        <p:blipFill>
          <a:blip r:embed="rId5">
            <a:extLst/>
          </a:blip>
          <a:stretch>
            <a:fillRect/>
          </a:stretch>
        </p:blipFill>
        <p:spPr>
          <a:xfrm>
            <a:off x="2817553" y="4423662"/>
            <a:ext cx="3520903" cy="234546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push/>
      </p:transition>
    </mc:Choice>
    <mc:Fallback xmlns="">
      <p:transition spd="fast">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365" name="image59.jpg" descr="serpent.jpg"/>
          <p:cNvPicPr>
            <a:picLocks noChangeAspect="1"/>
          </p:cNvPicPr>
          <p:nvPr/>
        </p:nvPicPr>
        <p:blipFill>
          <a:blip r:embed="rId3">
            <a:extLst/>
          </a:blip>
          <a:stretch>
            <a:fillRect/>
          </a:stretch>
        </p:blipFill>
        <p:spPr>
          <a:xfrm>
            <a:off x="2221714" y="349872"/>
            <a:ext cx="4913378" cy="613867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push/>
      </p:transition>
    </mc:Choice>
    <mc:Fallback xmlns="">
      <p:transition spd="fast">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368" name="image60.gif" descr="genèse ciel.gif"/>
          <p:cNvPicPr>
            <a:picLocks noChangeAspect="1"/>
          </p:cNvPicPr>
          <p:nvPr/>
        </p:nvPicPr>
        <p:blipFill>
          <a:blip r:embed="rId3">
            <a:extLst/>
          </a:blip>
          <a:stretch>
            <a:fillRect/>
          </a:stretch>
        </p:blipFill>
        <p:spPr>
          <a:xfrm>
            <a:off x="0" y="592859"/>
            <a:ext cx="6667500" cy="5880101"/>
          </a:xfrm>
          <a:prstGeom prst="rect">
            <a:avLst/>
          </a:prstGeom>
          <a:ln w="12700">
            <a:miter lim="400000"/>
          </a:ln>
        </p:spPr>
      </p:pic>
      <p:sp>
        <p:nvSpPr>
          <p:cNvPr id="369" name="Shape 369"/>
          <p:cNvSpPr/>
          <p:nvPr/>
        </p:nvSpPr>
        <p:spPr>
          <a:xfrm>
            <a:off x="6727800" y="982980"/>
            <a:ext cx="2352701" cy="4892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i="1">
                <a:solidFill>
                  <a:srgbClr val="FFFFFF"/>
                </a:solidFill>
                <a:latin typeface="Cochin"/>
                <a:ea typeface="Cochin"/>
                <a:cs typeface="Cochin"/>
                <a:sym typeface="Cochin"/>
              </a:defRPr>
            </a:pPr>
            <a:r>
              <a:t>Genèse</a:t>
            </a:r>
          </a:p>
          <a:p>
            <a:pPr algn="ctr">
              <a:defRPr sz="1600" i="1">
                <a:solidFill>
                  <a:srgbClr val="FFFFFF"/>
                </a:solidFill>
                <a:latin typeface="Cochin"/>
                <a:ea typeface="Cochin"/>
                <a:cs typeface="Cochin"/>
                <a:sym typeface="Cochin"/>
              </a:defRPr>
            </a:pPr>
            <a:endParaRPr/>
          </a:p>
          <a:p>
            <a:pPr algn="just">
              <a:defRPr sz="1600">
                <a:solidFill>
                  <a:srgbClr val="FFFFFF"/>
                </a:solidFill>
                <a:latin typeface="Cochin"/>
                <a:ea typeface="Cochin"/>
                <a:cs typeface="Cochin"/>
                <a:sym typeface="Cochin"/>
              </a:defRPr>
            </a:pPr>
            <a:r>
              <a:t>I.1 </a:t>
            </a:r>
          </a:p>
          <a:p>
            <a:pPr algn="just">
              <a:defRPr sz="1600">
                <a:solidFill>
                  <a:srgbClr val="FFFFFF"/>
                </a:solidFill>
                <a:latin typeface="Cochin"/>
                <a:ea typeface="Cochin"/>
                <a:cs typeface="Cochin"/>
                <a:sym typeface="Cochin"/>
              </a:defRPr>
            </a:pPr>
            <a:r>
              <a:t>Au commencement, Dieu créa le ciel et la terre. Or la terre était vide et vague, les ténèbres couvraient l’abîme et un vent de Dieu agitait la surface des eaux.</a:t>
            </a:r>
          </a:p>
          <a:p>
            <a:pPr algn="just">
              <a:defRPr sz="1600">
                <a:solidFill>
                  <a:srgbClr val="FFFFFF"/>
                </a:solidFill>
                <a:latin typeface="Cochin"/>
                <a:ea typeface="Cochin"/>
                <a:cs typeface="Cochin"/>
                <a:sym typeface="Cochin"/>
              </a:defRPr>
            </a:pPr>
            <a:endParaRPr/>
          </a:p>
          <a:p>
            <a:pPr algn="just">
              <a:defRPr sz="1600">
                <a:solidFill>
                  <a:srgbClr val="FFFFFF"/>
                </a:solidFill>
                <a:latin typeface="Cochin"/>
                <a:ea typeface="Cochin"/>
                <a:cs typeface="Cochin"/>
                <a:sym typeface="Cochin"/>
              </a:defRPr>
            </a:pPr>
            <a:r>
              <a:t>I.2</a:t>
            </a:r>
          </a:p>
          <a:p>
            <a:pPr algn="just">
              <a:defRPr sz="1600">
                <a:solidFill>
                  <a:srgbClr val="FFFFFF"/>
                </a:solidFill>
                <a:latin typeface="Cochin"/>
                <a:ea typeface="Cochin"/>
                <a:cs typeface="Cochin"/>
                <a:sym typeface="Cochin"/>
              </a:defRPr>
            </a:pPr>
            <a:r>
              <a:t>Dieu dit : « Que la lumière soit » et la lumière fut. Dieu vit que la lumière était bonne, et Dieu sépara la lumière des ténèbres. Deu appela la lumière « jour » et les ténèbres « nuit ». Il y eut un soir et il y eut un matin : premier jour.</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372" name="image61.jpg" descr="ouranos.jpg"/>
          <p:cNvPicPr>
            <a:picLocks noChangeAspect="1"/>
          </p:cNvPicPr>
          <p:nvPr/>
        </p:nvPicPr>
        <p:blipFill>
          <a:blip r:embed="rId3">
            <a:extLst/>
          </a:blip>
          <a:stretch>
            <a:fillRect/>
          </a:stretch>
        </p:blipFill>
        <p:spPr>
          <a:xfrm>
            <a:off x="0" y="1696454"/>
            <a:ext cx="9330681" cy="345186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375" name="image62.jpg" descr="Fraunhofer.jpg"/>
          <p:cNvPicPr>
            <a:picLocks noChangeAspect="1"/>
          </p:cNvPicPr>
          <p:nvPr/>
        </p:nvPicPr>
        <p:blipFill>
          <a:blip r:embed="rId3">
            <a:extLst/>
          </a:blip>
          <a:stretch>
            <a:fillRect/>
          </a:stretch>
        </p:blipFill>
        <p:spPr>
          <a:xfrm>
            <a:off x="0" y="-43756"/>
            <a:ext cx="4621613" cy="6932418"/>
          </a:xfrm>
          <a:prstGeom prst="rect">
            <a:avLst/>
          </a:prstGeom>
          <a:ln w="12700">
            <a:miter lim="400000"/>
          </a:ln>
        </p:spPr>
      </p:pic>
      <p:pic>
        <p:nvPicPr>
          <p:cNvPr id="376" name="image63.jpg" descr="raies de Fraunhofer.jpg"/>
          <p:cNvPicPr>
            <a:picLocks noChangeAspect="1"/>
          </p:cNvPicPr>
          <p:nvPr/>
        </p:nvPicPr>
        <p:blipFill>
          <a:blip r:embed="rId4">
            <a:extLst/>
          </a:blip>
          <a:stretch>
            <a:fillRect/>
          </a:stretch>
        </p:blipFill>
        <p:spPr>
          <a:xfrm>
            <a:off x="4876494" y="4798395"/>
            <a:ext cx="4267506" cy="1848133"/>
          </a:xfrm>
          <a:prstGeom prst="rect">
            <a:avLst/>
          </a:prstGeom>
          <a:ln w="12700">
            <a:miter lim="400000"/>
          </a:ln>
        </p:spPr>
      </p:pic>
      <p:sp>
        <p:nvSpPr>
          <p:cNvPr id="377" name="Shape 377"/>
          <p:cNvSpPr/>
          <p:nvPr/>
        </p:nvSpPr>
        <p:spPr>
          <a:xfrm>
            <a:off x="5027326" y="1690049"/>
            <a:ext cx="3985839"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a:solidFill>
                  <a:srgbClr val="FFFFFF"/>
                </a:solidFill>
                <a:latin typeface="Lucida Bright"/>
                <a:ea typeface="Lucida Bright"/>
                <a:cs typeface="Lucida Bright"/>
                <a:sym typeface="Lucida Bright"/>
              </a:defRPr>
            </a:pPr>
            <a:r>
              <a:t>Joseph von Fraunhofer</a:t>
            </a:r>
          </a:p>
          <a:p>
            <a:pPr algn="ctr">
              <a:defRPr>
                <a:solidFill>
                  <a:srgbClr val="FFFFFF"/>
                </a:solidFill>
                <a:latin typeface="Lucida Bright"/>
                <a:ea typeface="Lucida Bright"/>
                <a:cs typeface="Lucida Bright"/>
                <a:sym typeface="Lucida Bright"/>
              </a:defRPr>
            </a:pPr>
            <a:r>
              <a:t>(1787-1826)</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380" name="image64.gif" descr="genèse ciel 2.gif"/>
          <p:cNvPicPr>
            <a:picLocks noChangeAspect="1"/>
          </p:cNvPicPr>
          <p:nvPr/>
        </p:nvPicPr>
        <p:blipFill>
          <a:blip r:embed="rId3">
            <a:extLst/>
          </a:blip>
          <a:stretch>
            <a:fillRect/>
          </a:stretch>
        </p:blipFill>
        <p:spPr>
          <a:xfrm>
            <a:off x="0" y="388104"/>
            <a:ext cx="6279749" cy="6076302"/>
          </a:xfrm>
          <a:prstGeom prst="rect">
            <a:avLst/>
          </a:prstGeom>
          <a:ln w="12700">
            <a:miter lim="400000"/>
          </a:ln>
        </p:spPr>
      </p:pic>
      <p:sp>
        <p:nvSpPr>
          <p:cNvPr id="381" name="Shape 381"/>
          <p:cNvSpPr/>
          <p:nvPr/>
        </p:nvSpPr>
        <p:spPr>
          <a:xfrm>
            <a:off x="6434281" y="1129030"/>
            <a:ext cx="2493819" cy="4599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i="1">
                <a:solidFill>
                  <a:srgbClr val="FFFFFF"/>
                </a:solidFill>
                <a:latin typeface="Cochin"/>
                <a:ea typeface="Cochin"/>
                <a:cs typeface="Cochin"/>
                <a:sym typeface="Cochin"/>
              </a:defRPr>
            </a:pPr>
            <a:r>
              <a:t>Genèse</a:t>
            </a:r>
          </a:p>
          <a:p>
            <a:pPr algn="ctr">
              <a:defRPr i="1">
                <a:solidFill>
                  <a:srgbClr val="FFFFFF"/>
                </a:solidFill>
                <a:latin typeface="Cochin"/>
                <a:ea typeface="Cochin"/>
                <a:cs typeface="Cochin"/>
                <a:sym typeface="Cochin"/>
              </a:defRPr>
            </a:pPr>
            <a:endParaRPr/>
          </a:p>
          <a:p>
            <a:pPr algn="just">
              <a:defRPr>
                <a:solidFill>
                  <a:srgbClr val="FFFFFF"/>
                </a:solidFill>
                <a:latin typeface="Cochin"/>
                <a:ea typeface="Cochin"/>
                <a:cs typeface="Cochin"/>
                <a:sym typeface="Cochin"/>
              </a:defRPr>
            </a:pPr>
            <a:r>
              <a:t>I.3 </a:t>
            </a:r>
          </a:p>
          <a:p>
            <a:pPr algn="just">
              <a:defRPr>
                <a:solidFill>
                  <a:srgbClr val="FFFFFF"/>
                </a:solidFill>
                <a:latin typeface="Cochin"/>
                <a:ea typeface="Cochin"/>
                <a:cs typeface="Cochin"/>
                <a:sym typeface="Cochin"/>
              </a:defRPr>
            </a:pPr>
            <a:r>
              <a:t>Dieu dit : « Qu’il y ait un firmament au milieu des eaux et qu’il sépare les eaux d’avec les eaux », et il en fut ainsi. Dieu fit le firmament, qui sépara les eaux qui sont sous le firmament d’avec les eaux qui sont au-dessus du firmament, et Dieu appela le firmament « ciel ». Il y eut un soir et il y eut un matin : deuxième jour.</a:t>
            </a:r>
          </a:p>
        </p:txBody>
      </p:sp>
    </p:spTree>
  </p:cSld>
  <p:clrMapOvr>
    <a:masterClrMapping/>
  </p:clrMapOvr>
  <mc:AlternateContent xmlns:mc="http://schemas.openxmlformats.org/markup-compatibility/2006" xmlns:p14="http://schemas.microsoft.com/office/powerpoint/2010/main">
    <mc:Choice Requires="p14">
      <p:transition spd="med">
        <p:push/>
      </p:transition>
    </mc:Choice>
    <mc:Fallback xmlns="">
      <p:transition spd="fast">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sp>
        <p:nvSpPr>
          <p:cNvPr id="157" name="Shape 157"/>
          <p:cNvSpPr/>
          <p:nvPr/>
        </p:nvSpPr>
        <p:spPr>
          <a:xfrm>
            <a:off x="6443019" y="6104802"/>
            <a:ext cx="2655114" cy="561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b="1">
                <a:ln w="900">
                  <a:solidFill>
                    <a:srgbClr val="FFC633">
                      <a:alpha val="55000"/>
                    </a:srgbClr>
                  </a:solidFill>
                </a:ln>
                <a:solidFill>
                  <a:srgbClr val="FFFEFC"/>
                </a:solidFill>
                <a:latin typeface="Cochin"/>
                <a:ea typeface="Cochin"/>
                <a:cs typeface="Cochin"/>
                <a:sym typeface="Cochin"/>
              </a:defRPr>
            </a:lvl1pPr>
          </a:lstStyle>
          <a:p>
            <a:r>
              <a:t>Univers actuel</a:t>
            </a:r>
          </a:p>
        </p:txBody>
      </p:sp>
      <p:sp>
        <p:nvSpPr>
          <p:cNvPr id="158" name="Shape 158"/>
          <p:cNvSpPr/>
          <p:nvPr/>
        </p:nvSpPr>
        <p:spPr>
          <a:xfrm>
            <a:off x="4735757" y="4203674"/>
            <a:ext cx="2490116" cy="1031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200" b="1">
                <a:ln w="900">
                  <a:solidFill>
                    <a:srgbClr val="FFC633">
                      <a:alpha val="55000"/>
                    </a:srgbClr>
                  </a:solidFill>
                </a:ln>
                <a:solidFill>
                  <a:srgbClr val="FFFEFC"/>
                </a:solidFill>
                <a:latin typeface="Cochin"/>
                <a:ea typeface="Cochin"/>
                <a:cs typeface="Cochin"/>
                <a:sym typeface="Cochin"/>
              </a:defRPr>
            </a:pPr>
            <a:r>
              <a:t>Fond diffus </a:t>
            </a:r>
            <a:endParaRPr>
              <a:solidFill>
                <a:srgbClr val="FFFFFF"/>
              </a:solidFill>
            </a:endParaRPr>
          </a:p>
          <a:p>
            <a:pPr>
              <a:defRPr sz="3200" b="1">
                <a:ln w="900">
                  <a:solidFill>
                    <a:srgbClr val="FFC633">
                      <a:alpha val="55000"/>
                    </a:srgbClr>
                  </a:solidFill>
                </a:ln>
                <a:solidFill>
                  <a:srgbClr val="FFFEFC"/>
                </a:solidFill>
                <a:latin typeface="Cochin"/>
                <a:ea typeface="Cochin"/>
                <a:cs typeface="Cochin"/>
                <a:sym typeface="Cochin"/>
              </a:defRPr>
            </a:pPr>
            <a:r>
              <a:t>cosmologique</a:t>
            </a:r>
          </a:p>
        </p:txBody>
      </p:sp>
      <p:sp>
        <p:nvSpPr>
          <p:cNvPr id="159" name="Shape 159"/>
          <p:cNvSpPr/>
          <p:nvPr/>
        </p:nvSpPr>
        <p:spPr>
          <a:xfrm>
            <a:off x="3392385" y="3113966"/>
            <a:ext cx="3024125" cy="561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b="1">
                <a:ln w="900">
                  <a:solidFill>
                    <a:srgbClr val="FFC633">
                      <a:alpha val="55000"/>
                    </a:srgbClr>
                  </a:solidFill>
                </a:ln>
                <a:solidFill>
                  <a:srgbClr val="FFFEFC"/>
                </a:solidFill>
                <a:latin typeface="Cochin"/>
                <a:ea typeface="Cochin"/>
                <a:cs typeface="Cochin"/>
                <a:sym typeface="Cochin"/>
              </a:defRPr>
            </a:lvl1pPr>
          </a:lstStyle>
          <a:p>
            <a:r>
              <a:t>Fusion nucléaire</a:t>
            </a:r>
          </a:p>
        </p:txBody>
      </p:sp>
      <p:sp>
        <p:nvSpPr>
          <p:cNvPr id="160" name="Shape 160"/>
          <p:cNvSpPr/>
          <p:nvPr/>
        </p:nvSpPr>
        <p:spPr>
          <a:xfrm>
            <a:off x="2190118" y="1820727"/>
            <a:ext cx="1730147" cy="561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b="1">
                <a:ln w="900">
                  <a:solidFill>
                    <a:srgbClr val="FFC633">
                      <a:alpha val="55000"/>
                    </a:srgbClr>
                  </a:solidFill>
                </a:ln>
                <a:solidFill>
                  <a:srgbClr val="FFFEFC"/>
                </a:solidFill>
                <a:latin typeface="Cochin"/>
                <a:ea typeface="Cochin"/>
                <a:cs typeface="Cochin"/>
                <a:sym typeface="Cochin"/>
              </a:defRPr>
            </a:lvl1pPr>
          </a:lstStyle>
          <a:p>
            <a:r>
              <a:t>Big Bang</a:t>
            </a:r>
          </a:p>
        </p:txBody>
      </p:sp>
      <p:sp>
        <p:nvSpPr>
          <p:cNvPr id="161" name="Shape 161"/>
          <p:cNvSpPr/>
          <p:nvPr/>
        </p:nvSpPr>
        <p:spPr>
          <a:xfrm flipH="1" flipV="1">
            <a:off x="3387990" y="2435569"/>
            <a:ext cx="688711" cy="688711"/>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
        <p:nvSpPr>
          <p:cNvPr id="162" name="Shape 162"/>
          <p:cNvSpPr/>
          <p:nvPr/>
        </p:nvSpPr>
        <p:spPr>
          <a:xfrm flipH="1" flipV="1">
            <a:off x="4759590" y="3629369"/>
            <a:ext cx="688710" cy="688711"/>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
        <p:nvSpPr>
          <p:cNvPr id="163" name="Shape 163"/>
          <p:cNvSpPr/>
          <p:nvPr/>
        </p:nvSpPr>
        <p:spPr>
          <a:xfrm flipH="1" flipV="1">
            <a:off x="6740790" y="5597869"/>
            <a:ext cx="688710" cy="688711"/>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
        <p:nvSpPr>
          <p:cNvPr id="164" name="Shape 164"/>
          <p:cNvSpPr/>
          <p:nvPr/>
        </p:nvSpPr>
        <p:spPr>
          <a:xfrm flipH="1" flipV="1">
            <a:off x="2371982" y="1457661"/>
            <a:ext cx="460118" cy="460119"/>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pic>
        <p:nvPicPr>
          <p:cNvPr id="165" name="image4.jpeg" descr="cartoon-god-24799689.jpg"/>
          <p:cNvPicPr>
            <a:picLocks noChangeAspect="1"/>
          </p:cNvPicPr>
          <p:nvPr/>
        </p:nvPicPr>
        <p:blipFill>
          <a:blip r:embed="rId3">
            <a:extLst/>
          </a:blip>
          <a:stretch>
            <a:fillRect/>
          </a:stretch>
        </p:blipFill>
        <p:spPr>
          <a:xfrm>
            <a:off x="433194" y="96019"/>
            <a:ext cx="1625601" cy="1234206"/>
          </a:xfrm>
          <a:prstGeom prst="rect">
            <a:avLst/>
          </a:prstGeom>
          <a:ln w="12700">
            <a:miter lim="400000"/>
          </a:ln>
        </p:spPr>
      </p:pic>
      <p:pic>
        <p:nvPicPr>
          <p:cNvPr id="166" name="image6.jpg" descr="vishnu.jpg"/>
          <p:cNvPicPr>
            <a:picLocks noChangeAspect="1"/>
          </p:cNvPicPr>
          <p:nvPr/>
        </p:nvPicPr>
        <p:blipFill>
          <a:blip r:embed="rId4">
            <a:extLst/>
          </a:blip>
          <a:stretch>
            <a:fillRect/>
          </a:stretch>
        </p:blipFill>
        <p:spPr>
          <a:xfrm>
            <a:off x="3058859" y="278675"/>
            <a:ext cx="1513141" cy="1190178"/>
          </a:xfrm>
          <a:prstGeom prst="rect">
            <a:avLst/>
          </a:prstGeom>
          <a:ln w="12700">
            <a:miter lim="400000"/>
          </a:ln>
        </p:spPr>
      </p:pic>
      <p:pic>
        <p:nvPicPr>
          <p:cNvPr id="167" name="image5.jpg" descr="Disney's_Hercules_-_Zeus.jpg"/>
          <p:cNvPicPr>
            <a:picLocks noChangeAspect="1"/>
          </p:cNvPicPr>
          <p:nvPr/>
        </p:nvPicPr>
        <p:blipFill>
          <a:blip r:embed="rId5">
            <a:extLst/>
          </a:blip>
          <a:stretch>
            <a:fillRect/>
          </a:stretch>
        </p:blipFill>
        <p:spPr>
          <a:xfrm>
            <a:off x="254000" y="1745276"/>
            <a:ext cx="991995" cy="1320454"/>
          </a:xfrm>
          <a:prstGeom prst="rect">
            <a:avLst/>
          </a:prstGeom>
          <a:ln w="12700">
            <a:miter lim="400000"/>
          </a:ln>
        </p:spPr>
      </p:pic>
      <p:pic>
        <p:nvPicPr>
          <p:cNvPr id="168" name="image7.jpg" descr="horus.jpg"/>
          <p:cNvPicPr>
            <a:picLocks noChangeAspect="1"/>
          </p:cNvPicPr>
          <p:nvPr/>
        </p:nvPicPr>
        <p:blipFill>
          <a:blip r:embed="rId6">
            <a:extLst/>
          </a:blip>
          <a:stretch>
            <a:fillRect/>
          </a:stretch>
        </p:blipFill>
        <p:spPr>
          <a:xfrm>
            <a:off x="5039204" y="701024"/>
            <a:ext cx="611345" cy="198237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iterate>
                                    <p:tmAbs val="0"/>
                                  </p:iterate>
                                  <p:childTnLst>
                                    <p:set>
                                      <p:cBhvr>
                                        <p:cTn id="6" fill="hold"/>
                                        <p:tgtEl>
                                          <p:spTgt spid="165"/>
                                        </p:tgtEl>
                                        <p:attrNameLst>
                                          <p:attrName>style.visibility</p:attrName>
                                        </p:attrNameLst>
                                      </p:cBhvr>
                                      <p:to>
                                        <p:strVal val="visible"/>
                                      </p:to>
                                    </p:set>
                                    <p:anim calcmode="lin" valueType="num">
                                      <p:cBhvr>
                                        <p:cTn id="7" dur="1000" fill="hold"/>
                                        <p:tgtEl>
                                          <p:spTgt spid="165"/>
                                        </p:tgtEl>
                                        <p:attrNameLst>
                                          <p:attrName>ppt_x</p:attrName>
                                        </p:attrNameLst>
                                      </p:cBhvr>
                                      <p:tavLst>
                                        <p:tav tm="0">
                                          <p:val>
                                            <p:strVal val="#ppt_x"/>
                                          </p:val>
                                        </p:tav>
                                        <p:tav tm="100000">
                                          <p:val>
                                            <p:strVal val="#ppt_x"/>
                                          </p:val>
                                        </p:tav>
                                      </p:tavLst>
                                    </p:anim>
                                    <p:anim calcmode="lin" valueType="num">
                                      <p:cBhvr>
                                        <p:cTn id="8" dur="1000" fill="hold"/>
                                        <p:tgtEl>
                                          <p:spTgt spid="16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2" nodeType="afterEffect">
                                  <p:stCondLst>
                                    <p:cond delay="0"/>
                                  </p:stCondLst>
                                  <p:iterate>
                                    <p:tmAbs val="0"/>
                                  </p:iterate>
                                  <p:childTnLst>
                                    <p:set>
                                      <p:cBhvr>
                                        <p:cTn id="11" fill="hold"/>
                                        <p:tgtEl>
                                          <p:spTgt spid="166"/>
                                        </p:tgtEl>
                                        <p:attrNameLst>
                                          <p:attrName>style.visibility</p:attrName>
                                        </p:attrNameLst>
                                      </p:cBhvr>
                                      <p:to>
                                        <p:strVal val="visible"/>
                                      </p:to>
                                    </p:set>
                                    <p:anim calcmode="lin" valueType="num">
                                      <p:cBhvr>
                                        <p:cTn id="12" dur="1000" fill="hold"/>
                                        <p:tgtEl>
                                          <p:spTgt spid="166"/>
                                        </p:tgtEl>
                                        <p:attrNameLst>
                                          <p:attrName>ppt_x</p:attrName>
                                        </p:attrNameLst>
                                      </p:cBhvr>
                                      <p:tavLst>
                                        <p:tav tm="0">
                                          <p:val>
                                            <p:strVal val="#ppt_x"/>
                                          </p:val>
                                        </p:tav>
                                        <p:tav tm="100000">
                                          <p:val>
                                            <p:strVal val="#ppt_x"/>
                                          </p:val>
                                        </p:tav>
                                      </p:tavLst>
                                    </p:anim>
                                    <p:anim calcmode="lin" valueType="num">
                                      <p:cBhvr>
                                        <p:cTn id="13" dur="1000" fill="hold"/>
                                        <p:tgtEl>
                                          <p:spTgt spid="166"/>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1" fill="hold" grpId="3" nodeType="afterEffect">
                                  <p:stCondLst>
                                    <p:cond delay="0"/>
                                  </p:stCondLst>
                                  <p:iterate>
                                    <p:tmAbs val="0"/>
                                  </p:iterate>
                                  <p:childTnLst>
                                    <p:set>
                                      <p:cBhvr>
                                        <p:cTn id="16" fill="hold"/>
                                        <p:tgtEl>
                                          <p:spTgt spid="167"/>
                                        </p:tgtEl>
                                        <p:attrNameLst>
                                          <p:attrName>style.visibility</p:attrName>
                                        </p:attrNameLst>
                                      </p:cBhvr>
                                      <p:to>
                                        <p:strVal val="visible"/>
                                      </p:to>
                                    </p:set>
                                    <p:anim calcmode="lin" valueType="num">
                                      <p:cBhvr>
                                        <p:cTn id="17" dur="1000" fill="hold"/>
                                        <p:tgtEl>
                                          <p:spTgt spid="167"/>
                                        </p:tgtEl>
                                        <p:attrNameLst>
                                          <p:attrName>ppt_x</p:attrName>
                                        </p:attrNameLst>
                                      </p:cBhvr>
                                      <p:tavLst>
                                        <p:tav tm="0">
                                          <p:val>
                                            <p:strVal val="#ppt_x"/>
                                          </p:val>
                                        </p:tav>
                                        <p:tav tm="100000">
                                          <p:val>
                                            <p:strVal val="#ppt_x"/>
                                          </p:val>
                                        </p:tav>
                                      </p:tavLst>
                                    </p:anim>
                                    <p:anim calcmode="lin" valueType="num">
                                      <p:cBhvr>
                                        <p:cTn id="18" dur="1000" fill="hold"/>
                                        <p:tgtEl>
                                          <p:spTgt spid="167"/>
                                        </p:tgtEl>
                                        <p:attrNameLst>
                                          <p:attrName>ppt_y</p:attrName>
                                        </p:attrNameLst>
                                      </p:cBhvr>
                                      <p:tavLst>
                                        <p:tav tm="0">
                                          <p:val>
                                            <p:strVal val="0-#ppt_h/2"/>
                                          </p:val>
                                        </p:tav>
                                        <p:tav tm="100000">
                                          <p:val>
                                            <p:strVal val="#ppt_y"/>
                                          </p:val>
                                        </p:tav>
                                      </p:tavLst>
                                    </p:anim>
                                  </p:childTnLst>
                                </p:cTn>
                              </p:par>
                            </p:childTnLst>
                          </p:cTn>
                        </p:par>
                        <p:par>
                          <p:cTn id="19" fill="hold">
                            <p:stCondLst>
                              <p:cond delay="3000"/>
                            </p:stCondLst>
                            <p:childTnLst>
                              <p:par>
                                <p:cTn id="20" presetID="2" presetClass="entr" presetSubtype="1" fill="hold" grpId="4" nodeType="afterEffect">
                                  <p:stCondLst>
                                    <p:cond delay="0"/>
                                  </p:stCondLst>
                                  <p:iterate>
                                    <p:tmAbs val="0"/>
                                  </p:iterate>
                                  <p:childTnLst>
                                    <p:set>
                                      <p:cBhvr>
                                        <p:cTn id="21" fill="hold"/>
                                        <p:tgtEl>
                                          <p:spTgt spid="168"/>
                                        </p:tgtEl>
                                        <p:attrNameLst>
                                          <p:attrName>style.visibility</p:attrName>
                                        </p:attrNameLst>
                                      </p:cBhvr>
                                      <p:to>
                                        <p:strVal val="visible"/>
                                      </p:to>
                                    </p:set>
                                    <p:anim calcmode="lin" valueType="num">
                                      <p:cBhvr>
                                        <p:cTn id="22" dur="1000" fill="hold"/>
                                        <p:tgtEl>
                                          <p:spTgt spid="168"/>
                                        </p:tgtEl>
                                        <p:attrNameLst>
                                          <p:attrName>ppt_x</p:attrName>
                                        </p:attrNameLst>
                                      </p:cBhvr>
                                      <p:tavLst>
                                        <p:tav tm="0">
                                          <p:val>
                                            <p:strVal val="#ppt_x"/>
                                          </p:val>
                                        </p:tav>
                                        <p:tav tm="100000">
                                          <p:val>
                                            <p:strVal val="#ppt_x"/>
                                          </p:val>
                                        </p:tav>
                                      </p:tavLst>
                                    </p:anim>
                                    <p:anim calcmode="lin" valueType="num">
                                      <p:cBhvr>
                                        <p:cTn id="23" dur="1000" fill="hold"/>
                                        <p:tgtEl>
                                          <p:spTgt spid="168"/>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xit" fill="hold" grpId="5" nodeType="clickEffect">
                                  <p:stCondLst>
                                    <p:cond delay="0"/>
                                  </p:stCondLst>
                                  <p:iterate>
                                    <p:tmAbs val="0"/>
                                  </p:iterate>
                                  <p:childTnLst>
                                    <p:animEffect transition="out" filter="dissolve">
                                      <p:cBhvr>
                                        <p:cTn id="27" dur="500" fill="hold"/>
                                        <p:tgtEl>
                                          <p:spTgt spid="164"/>
                                        </p:tgtEl>
                                      </p:cBhvr>
                                    </p:animEffect>
                                    <p:set>
                                      <p:cBhvr>
                                        <p:cTn id="28" fill="hold">
                                          <p:stCondLst>
                                            <p:cond delay="499"/>
                                          </p:stCondLst>
                                        </p:cTn>
                                        <p:tgtEl>
                                          <p:spTgt spid="164"/>
                                        </p:tgtEl>
                                        <p:attrNameLst>
                                          <p:attrName>style.visibility</p:attrName>
                                        </p:attrNameLst>
                                      </p:cBhvr>
                                      <p:to>
                                        <p:strVal val="hidden"/>
                                      </p:to>
                                    </p:set>
                                  </p:childTnLst>
                                </p:cTn>
                              </p:par>
                            </p:childTnLst>
                          </p:cTn>
                        </p:par>
                        <p:par>
                          <p:cTn id="29" fill="hold">
                            <p:stCondLst>
                              <p:cond delay="500"/>
                            </p:stCondLst>
                            <p:childTnLst>
                              <p:par>
                                <p:cTn id="30" presetID="9" presetClass="exit" fill="hold" grpId="6" nodeType="afterEffect">
                                  <p:stCondLst>
                                    <p:cond delay="0"/>
                                  </p:stCondLst>
                                  <p:iterate>
                                    <p:tmAbs val="0"/>
                                  </p:iterate>
                                  <p:childTnLst>
                                    <p:animEffect transition="out" filter="dissolve">
                                      <p:cBhvr>
                                        <p:cTn id="31" dur="500" fill="hold"/>
                                        <p:tgtEl>
                                          <p:spTgt spid="160"/>
                                        </p:tgtEl>
                                      </p:cBhvr>
                                    </p:animEffect>
                                    <p:set>
                                      <p:cBhvr>
                                        <p:cTn id="32" fill="hold">
                                          <p:stCondLst>
                                            <p:cond delay="499"/>
                                          </p:stCondLst>
                                        </p:cTn>
                                        <p:tgtEl>
                                          <p:spTgt spid="160"/>
                                        </p:tgtEl>
                                        <p:attrNameLst>
                                          <p:attrName>style.visibility</p:attrName>
                                        </p:attrNameLst>
                                      </p:cBhvr>
                                      <p:to>
                                        <p:strVal val="hidden"/>
                                      </p:to>
                                    </p:set>
                                  </p:childTnLst>
                                </p:cTn>
                              </p:par>
                            </p:childTnLst>
                          </p:cTn>
                        </p:par>
                        <p:par>
                          <p:cTn id="33" fill="hold">
                            <p:stCondLst>
                              <p:cond delay="1000"/>
                            </p:stCondLst>
                            <p:childTnLst>
                              <p:par>
                                <p:cTn id="34" presetID="9" presetClass="exit" fill="hold" grpId="7" nodeType="afterEffect">
                                  <p:stCondLst>
                                    <p:cond delay="0"/>
                                  </p:stCondLst>
                                  <p:iterate>
                                    <p:tmAbs val="0"/>
                                  </p:iterate>
                                  <p:childTnLst>
                                    <p:animEffect transition="out" filter="dissolve">
                                      <p:cBhvr>
                                        <p:cTn id="35" dur="500" fill="hold"/>
                                        <p:tgtEl>
                                          <p:spTgt spid="161"/>
                                        </p:tgtEl>
                                      </p:cBhvr>
                                    </p:animEffect>
                                    <p:set>
                                      <p:cBhvr>
                                        <p:cTn id="36" fill="hold">
                                          <p:stCondLst>
                                            <p:cond delay="499"/>
                                          </p:stCondLst>
                                        </p:cTn>
                                        <p:tgtEl>
                                          <p:spTgt spid="161"/>
                                        </p:tgtEl>
                                        <p:attrNameLst>
                                          <p:attrName>style.visibility</p:attrName>
                                        </p:attrNameLst>
                                      </p:cBhvr>
                                      <p:to>
                                        <p:strVal val="hidden"/>
                                      </p:to>
                                    </p:set>
                                  </p:childTnLst>
                                </p:cTn>
                              </p:par>
                            </p:childTnLst>
                          </p:cTn>
                        </p:par>
                        <p:par>
                          <p:cTn id="37" fill="hold">
                            <p:stCondLst>
                              <p:cond delay="1500"/>
                            </p:stCondLst>
                            <p:childTnLst>
                              <p:par>
                                <p:cTn id="38" presetID="9" presetClass="exit" fill="hold" grpId="8" nodeType="afterEffect">
                                  <p:stCondLst>
                                    <p:cond delay="0"/>
                                  </p:stCondLst>
                                  <p:iterate>
                                    <p:tmAbs val="0"/>
                                  </p:iterate>
                                  <p:childTnLst>
                                    <p:animEffect transition="out" filter="dissolve">
                                      <p:cBhvr>
                                        <p:cTn id="39" dur="500" fill="hold"/>
                                        <p:tgtEl>
                                          <p:spTgt spid="159"/>
                                        </p:tgtEl>
                                      </p:cBhvr>
                                    </p:animEffect>
                                    <p:set>
                                      <p:cBhvr>
                                        <p:cTn id="40" fill="hold">
                                          <p:stCondLst>
                                            <p:cond delay="499"/>
                                          </p:stCondLst>
                                        </p:cTn>
                                        <p:tgtEl>
                                          <p:spTgt spid="159"/>
                                        </p:tgtEl>
                                        <p:attrNameLst>
                                          <p:attrName>style.visibility</p:attrName>
                                        </p:attrNameLst>
                                      </p:cBhvr>
                                      <p:to>
                                        <p:strVal val="hidden"/>
                                      </p:to>
                                    </p:set>
                                  </p:childTnLst>
                                </p:cTn>
                              </p:par>
                            </p:childTnLst>
                          </p:cTn>
                        </p:par>
                        <p:par>
                          <p:cTn id="41" fill="hold">
                            <p:stCondLst>
                              <p:cond delay="2000"/>
                            </p:stCondLst>
                            <p:childTnLst>
                              <p:par>
                                <p:cTn id="42" presetID="9" presetClass="exit" fill="hold" grpId="9" nodeType="afterEffect">
                                  <p:stCondLst>
                                    <p:cond delay="0"/>
                                  </p:stCondLst>
                                  <p:iterate>
                                    <p:tmAbs val="0"/>
                                  </p:iterate>
                                  <p:childTnLst>
                                    <p:animEffect transition="out" filter="dissolve">
                                      <p:cBhvr>
                                        <p:cTn id="43" dur="500" fill="hold"/>
                                        <p:tgtEl>
                                          <p:spTgt spid="162"/>
                                        </p:tgtEl>
                                      </p:cBhvr>
                                    </p:animEffect>
                                    <p:set>
                                      <p:cBhvr>
                                        <p:cTn id="44" fill="hold">
                                          <p:stCondLst>
                                            <p:cond delay="499"/>
                                          </p:stCondLst>
                                        </p:cTn>
                                        <p:tgtEl>
                                          <p:spTgt spid="162"/>
                                        </p:tgtEl>
                                        <p:attrNameLst>
                                          <p:attrName>style.visibility</p:attrName>
                                        </p:attrNameLst>
                                      </p:cBhvr>
                                      <p:to>
                                        <p:strVal val="hidden"/>
                                      </p:to>
                                    </p:set>
                                  </p:childTnLst>
                                </p:cTn>
                              </p:par>
                            </p:childTnLst>
                          </p:cTn>
                        </p:par>
                        <p:par>
                          <p:cTn id="45" fill="hold">
                            <p:stCondLst>
                              <p:cond delay="2500"/>
                            </p:stCondLst>
                            <p:childTnLst>
                              <p:par>
                                <p:cTn id="46" presetID="9" presetClass="exit" fill="hold" grpId="10" nodeType="afterEffect">
                                  <p:stCondLst>
                                    <p:cond delay="0"/>
                                  </p:stCondLst>
                                  <p:iterate>
                                    <p:tmAbs val="0"/>
                                  </p:iterate>
                                  <p:childTnLst>
                                    <p:animEffect transition="out" filter="dissolve">
                                      <p:cBhvr>
                                        <p:cTn id="47" dur="500" fill="hold"/>
                                        <p:tgtEl>
                                          <p:spTgt spid="158"/>
                                        </p:tgtEl>
                                      </p:cBhvr>
                                    </p:animEffect>
                                    <p:set>
                                      <p:cBhvr>
                                        <p:cTn id="48" fill="hold">
                                          <p:stCondLst>
                                            <p:cond delay="499"/>
                                          </p:stCondLst>
                                        </p:cTn>
                                        <p:tgtEl>
                                          <p:spTgt spid="1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10" animBg="1" advAuto="0"/>
      <p:bldP spid="159" grpId="8" animBg="1" advAuto="0"/>
      <p:bldP spid="160" grpId="6" animBg="1" advAuto="0"/>
      <p:bldP spid="161" grpId="7" animBg="1" advAuto="0"/>
      <p:bldP spid="162" grpId="9" animBg="1" advAuto="0"/>
      <p:bldP spid="164" grpId="5" animBg="1" advAuto="0"/>
      <p:bldP spid="165" grpId="1" animBg="1" advAuto="0"/>
      <p:bldP spid="166" grpId="2" animBg="1" advAuto="0"/>
      <p:bldP spid="167" grpId="3" animBg="1" advAuto="0"/>
      <p:bldP spid="168" grpId="4"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sp>
        <p:nvSpPr>
          <p:cNvPr id="384" name="Shape 384"/>
          <p:cNvSpPr/>
          <p:nvPr/>
        </p:nvSpPr>
        <p:spPr>
          <a:xfrm>
            <a:off x="6612081" y="1651800"/>
            <a:ext cx="2493819" cy="3533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i="1">
                <a:solidFill>
                  <a:srgbClr val="FFFFFF"/>
                </a:solidFill>
                <a:latin typeface="Cochin"/>
                <a:ea typeface="Cochin"/>
                <a:cs typeface="Cochin"/>
                <a:sym typeface="Cochin"/>
              </a:defRPr>
            </a:pPr>
            <a:r>
              <a:t>Genèse</a:t>
            </a:r>
          </a:p>
          <a:p>
            <a:pPr algn="ctr">
              <a:defRPr i="1">
                <a:solidFill>
                  <a:srgbClr val="FFFFFF"/>
                </a:solidFill>
                <a:latin typeface="Cochin"/>
                <a:ea typeface="Cochin"/>
                <a:cs typeface="Cochin"/>
                <a:sym typeface="Cochin"/>
              </a:defRPr>
            </a:pPr>
            <a:endParaRPr/>
          </a:p>
          <a:p>
            <a:pPr algn="just">
              <a:defRPr>
                <a:solidFill>
                  <a:srgbClr val="FFFFFF"/>
                </a:solidFill>
                <a:latin typeface="Cochin"/>
                <a:ea typeface="Cochin"/>
                <a:cs typeface="Cochin"/>
                <a:sym typeface="Cochin"/>
              </a:defRPr>
            </a:pPr>
            <a:r>
              <a:t>I.4 </a:t>
            </a:r>
          </a:p>
          <a:p>
            <a:pPr algn="just">
              <a:defRPr>
                <a:solidFill>
                  <a:srgbClr val="FFFFFF"/>
                </a:solidFill>
                <a:latin typeface="Cochin"/>
                <a:ea typeface="Cochin"/>
                <a:cs typeface="Cochin"/>
                <a:sym typeface="Cochin"/>
              </a:defRPr>
            </a:pPr>
            <a:r>
              <a:t>Dieu dit : « Que les eaux qui sont sous le ciel s’amassent en un seul endroit et qu’apparaisse le contientn » et il en fut ainsi. Dieu appela le continent « terre » et la masse des eaux « mers », et Dieu vit que cela était bon.</a:t>
            </a:r>
          </a:p>
        </p:txBody>
      </p:sp>
      <p:pic>
        <p:nvPicPr>
          <p:cNvPr id="385" name="image65.gif" descr="genèse ciel 3.gif"/>
          <p:cNvPicPr>
            <a:picLocks noChangeAspect="1"/>
          </p:cNvPicPr>
          <p:nvPr/>
        </p:nvPicPr>
        <p:blipFill>
          <a:blip r:embed="rId3">
            <a:extLst/>
          </a:blip>
          <a:stretch>
            <a:fillRect/>
          </a:stretch>
        </p:blipFill>
        <p:spPr>
          <a:xfrm>
            <a:off x="0" y="662335"/>
            <a:ext cx="6631709" cy="551207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sp>
        <p:nvSpPr>
          <p:cNvPr id="388" name="Shape 388"/>
          <p:cNvSpPr/>
          <p:nvPr/>
        </p:nvSpPr>
        <p:spPr>
          <a:xfrm>
            <a:off x="-1" y="5288339"/>
            <a:ext cx="9144001" cy="1399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i="1">
                <a:solidFill>
                  <a:srgbClr val="FFFFFF"/>
                </a:solidFill>
                <a:latin typeface="Cochin"/>
                <a:ea typeface="Cochin"/>
                <a:cs typeface="Cochin"/>
                <a:sym typeface="Cochin"/>
              </a:defRPr>
            </a:pPr>
            <a:r>
              <a:t>Genèse</a:t>
            </a:r>
          </a:p>
          <a:p>
            <a:pPr algn="ctr">
              <a:defRPr i="1">
                <a:solidFill>
                  <a:srgbClr val="FFFFFF"/>
                </a:solidFill>
                <a:latin typeface="Cochin"/>
                <a:ea typeface="Cochin"/>
                <a:cs typeface="Cochin"/>
                <a:sym typeface="Cochin"/>
              </a:defRPr>
            </a:pPr>
            <a:endParaRPr/>
          </a:p>
          <a:p>
            <a:pPr algn="just">
              <a:defRPr>
                <a:solidFill>
                  <a:srgbClr val="FFFFFF"/>
                </a:solidFill>
                <a:latin typeface="Cochin"/>
                <a:ea typeface="Cochin"/>
                <a:cs typeface="Cochin"/>
                <a:sym typeface="Cochin"/>
              </a:defRPr>
            </a:pPr>
            <a:r>
              <a:t>I.5 </a:t>
            </a:r>
          </a:p>
          <a:p>
            <a:pPr algn="just">
              <a:defRPr>
                <a:solidFill>
                  <a:srgbClr val="FFFFFF"/>
                </a:solidFill>
                <a:latin typeface="Cochin"/>
                <a:ea typeface="Cochin"/>
                <a:cs typeface="Cochin"/>
                <a:sym typeface="Cochin"/>
              </a:defRPr>
            </a:pPr>
            <a:r>
              <a:t>Dieu dit : « Que la terre verdisse de verdure : des herbes portant semence et des arbres fruitiers donnant sur la terre selon leur espèce des fruits contenant leur semence » et il en fut ainsi.</a:t>
            </a:r>
          </a:p>
        </p:txBody>
      </p:sp>
      <p:pic>
        <p:nvPicPr>
          <p:cNvPr id="389" name="image66.jpg" descr="Genèse.jpg"/>
          <p:cNvPicPr>
            <a:picLocks noChangeAspect="1"/>
          </p:cNvPicPr>
          <p:nvPr/>
        </p:nvPicPr>
        <p:blipFill>
          <a:blip r:embed="rId3">
            <a:extLst/>
          </a:blip>
          <a:stretch>
            <a:fillRect/>
          </a:stretch>
        </p:blipFill>
        <p:spPr>
          <a:xfrm>
            <a:off x="511552" y="0"/>
            <a:ext cx="8293101" cy="5943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 name="image1.jpeg" descr="1273-etoiles-WallFizz.jpg"/>
          <p:cNvPicPr>
            <a:picLocks noChangeAspect="1"/>
          </p:cNvPicPr>
          <p:nvPr/>
        </p:nvPicPr>
        <p:blipFill>
          <a:blip r:embed="rId2">
            <a:extLst/>
          </a:blip>
          <a:srcRect t="13336" b="13335"/>
          <a:stretch>
            <a:fillRect/>
          </a:stretch>
        </p:blipFill>
        <p:spPr>
          <a:xfrm>
            <a:off x="0" y="-299899"/>
            <a:ext cx="9330681" cy="6858001"/>
          </a:xfrm>
          <a:prstGeom prst="rect">
            <a:avLst/>
          </a:prstGeom>
          <a:ln w="12700">
            <a:miter lim="400000"/>
          </a:ln>
        </p:spPr>
      </p:pic>
      <p:sp>
        <p:nvSpPr>
          <p:cNvPr id="392" name="Shape 392"/>
          <p:cNvSpPr/>
          <p:nvPr/>
        </p:nvSpPr>
        <p:spPr>
          <a:xfrm>
            <a:off x="6396181" y="429081"/>
            <a:ext cx="2493819" cy="5400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700" i="1">
                <a:solidFill>
                  <a:srgbClr val="FFFFFF"/>
                </a:solidFill>
                <a:latin typeface="Cochin"/>
                <a:ea typeface="Cochin"/>
                <a:cs typeface="Cochin"/>
                <a:sym typeface="Cochin"/>
              </a:defRPr>
            </a:pPr>
            <a:r>
              <a:t>Genèse</a:t>
            </a:r>
          </a:p>
          <a:p>
            <a:pPr algn="ctr">
              <a:defRPr sz="1700" i="1">
                <a:solidFill>
                  <a:srgbClr val="FFFFFF"/>
                </a:solidFill>
                <a:latin typeface="Cochin"/>
                <a:ea typeface="Cochin"/>
                <a:cs typeface="Cochin"/>
                <a:sym typeface="Cochin"/>
              </a:defRPr>
            </a:pPr>
            <a:endParaRPr/>
          </a:p>
          <a:p>
            <a:pPr algn="just">
              <a:defRPr sz="1700">
                <a:solidFill>
                  <a:srgbClr val="FFFFFF"/>
                </a:solidFill>
                <a:latin typeface="Cochin"/>
                <a:ea typeface="Cochin"/>
                <a:cs typeface="Cochin"/>
                <a:sym typeface="Cochin"/>
              </a:defRPr>
            </a:pPr>
            <a:r>
              <a:t>I.6</a:t>
            </a:r>
          </a:p>
          <a:p>
            <a:pPr algn="just">
              <a:defRPr sz="1700">
                <a:solidFill>
                  <a:srgbClr val="FFFFFF"/>
                </a:solidFill>
                <a:latin typeface="Cochin"/>
                <a:ea typeface="Cochin"/>
                <a:cs typeface="Cochin"/>
                <a:sym typeface="Cochin"/>
              </a:defRPr>
            </a:pPr>
            <a:r>
              <a:t>Dieu dit : « Qu’il y ait des luminaires au firmament du ciel pour séparer le jour et la nuit ; qu’ils servent de signes, tant pour les fêtes que pour les jours et les années ; qu’ils soient des luminaires au firmament du ciel pour éclairer la terre » et il en fut ainsi. Dieu fit les deux luminaires majeurs : le grand luminaire comme puissance du jour et le petit luminaire comme puissance de la nuit et les étoiles. […] Il y eut un soir et il y eut un matin : quatrième jour.</a:t>
            </a:r>
          </a:p>
        </p:txBody>
      </p:sp>
      <p:pic>
        <p:nvPicPr>
          <p:cNvPr id="393" name="image67.jpg" descr="genèse ciel 4.jpg"/>
          <p:cNvPicPr>
            <a:picLocks noChangeAspect="1"/>
          </p:cNvPicPr>
          <p:nvPr/>
        </p:nvPicPr>
        <p:blipFill>
          <a:blip r:embed="rId3">
            <a:extLst/>
          </a:blip>
          <a:stretch>
            <a:fillRect/>
          </a:stretch>
        </p:blipFill>
        <p:spPr>
          <a:xfrm>
            <a:off x="0" y="-299899"/>
            <a:ext cx="6012180" cy="6858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396" name="image27.png" descr="Capture d’écran 2016-05-19 à 09.52.58.png"/>
          <p:cNvPicPr>
            <a:picLocks noChangeAspect="1"/>
          </p:cNvPicPr>
          <p:nvPr/>
        </p:nvPicPr>
        <p:blipFill>
          <a:blip r:embed="rId3">
            <a:extLst/>
          </a:blip>
          <a:stretch>
            <a:fillRect/>
          </a:stretch>
        </p:blipFill>
        <p:spPr>
          <a:xfrm>
            <a:off x="5094499" y="0"/>
            <a:ext cx="4236182" cy="6858000"/>
          </a:xfrm>
          <a:prstGeom prst="rect">
            <a:avLst/>
          </a:prstGeom>
          <a:ln w="12700">
            <a:miter lim="400000"/>
          </a:ln>
        </p:spPr>
      </p:pic>
      <p:sp>
        <p:nvSpPr>
          <p:cNvPr id="397" name="Shape 397"/>
          <p:cNvSpPr/>
          <p:nvPr/>
        </p:nvSpPr>
        <p:spPr>
          <a:xfrm>
            <a:off x="395815" y="3074030"/>
            <a:ext cx="4381500" cy="726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400">
                <a:solidFill>
                  <a:srgbClr val="FFFFFF"/>
                </a:solidFill>
                <a:latin typeface="Lucida Bright"/>
                <a:ea typeface="Lucida Bright"/>
                <a:cs typeface="Lucida Bright"/>
                <a:sym typeface="Lucida Bright"/>
              </a:defRPr>
            </a:pPr>
            <a:r>
              <a:t>Hiranisha</a:t>
            </a:r>
          </a:p>
          <a:p>
            <a:pPr algn="ctr">
              <a:defRPr sz="1900">
                <a:solidFill>
                  <a:srgbClr val="FFFFFF"/>
                </a:solidFill>
                <a:latin typeface="Lucida Bright"/>
                <a:ea typeface="Lucida Bright"/>
                <a:cs typeface="Lucida Bright"/>
                <a:sym typeface="Lucida Bright"/>
              </a:defRPr>
            </a:pPr>
            <a:r>
              <a:t>roulant le monde comme un livre</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400" name="image68.jpg" descr="Descartes.jpg"/>
          <p:cNvPicPr>
            <a:picLocks noChangeAspect="1"/>
          </p:cNvPicPr>
          <p:nvPr/>
        </p:nvPicPr>
        <p:blipFill>
          <a:blip r:embed="rId3">
            <a:extLst/>
          </a:blip>
          <a:stretch>
            <a:fillRect/>
          </a:stretch>
        </p:blipFill>
        <p:spPr>
          <a:xfrm>
            <a:off x="0" y="0"/>
            <a:ext cx="5604086" cy="6858000"/>
          </a:xfrm>
          <a:prstGeom prst="rect">
            <a:avLst/>
          </a:prstGeom>
          <a:ln w="12700">
            <a:miter lim="400000"/>
          </a:ln>
        </p:spPr>
      </p:pic>
      <p:sp>
        <p:nvSpPr>
          <p:cNvPr id="401" name="Shape 401"/>
          <p:cNvSpPr/>
          <p:nvPr/>
        </p:nvSpPr>
        <p:spPr>
          <a:xfrm>
            <a:off x="5604085" y="3060858"/>
            <a:ext cx="3726594" cy="726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400">
                <a:solidFill>
                  <a:srgbClr val="FFFFFF"/>
                </a:solidFill>
                <a:latin typeface="Lucida Bright"/>
                <a:ea typeface="Lucida Bright"/>
                <a:cs typeface="Lucida Bright"/>
                <a:sym typeface="Lucida Bright"/>
              </a:defRPr>
            </a:pPr>
            <a:r>
              <a:t>René Descartes</a:t>
            </a:r>
          </a:p>
          <a:p>
            <a:pPr algn="ctr">
              <a:defRPr sz="1900">
                <a:solidFill>
                  <a:srgbClr val="FFFFFF"/>
                </a:solidFill>
                <a:latin typeface="Lucida Bright"/>
                <a:ea typeface="Lucida Bright"/>
                <a:cs typeface="Lucida Bright"/>
                <a:sym typeface="Lucida Bright"/>
              </a:defRPr>
            </a:pPr>
            <a:r>
              <a:t>(1596-1650)</a:t>
            </a:r>
          </a:p>
        </p:txBody>
      </p:sp>
    </p:spTree>
  </p:cSld>
  <p:clrMapOvr>
    <a:masterClrMapping/>
  </p:clrMapOvr>
  <mc:AlternateContent xmlns:mc="http://schemas.openxmlformats.org/markup-compatibility/2006" xmlns:p14="http://schemas.microsoft.com/office/powerpoint/2010/main">
    <mc:Choice Requires="p14">
      <p:transition spd="med">
        <p:push/>
      </p:transition>
    </mc:Choice>
    <mc:Fallback xmlns="">
      <p:transition spd="fast">
        <p:fad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404" name="image69.jpg" descr="Descartes tourbillons.jpg"/>
          <p:cNvPicPr>
            <a:picLocks noChangeAspect="1"/>
          </p:cNvPicPr>
          <p:nvPr/>
        </p:nvPicPr>
        <p:blipFill>
          <a:blip r:embed="rId3">
            <a:extLst/>
          </a:blip>
          <a:stretch>
            <a:fillRect/>
          </a:stretch>
        </p:blipFill>
        <p:spPr>
          <a:xfrm>
            <a:off x="3618946" y="0"/>
            <a:ext cx="5711735" cy="6858000"/>
          </a:xfrm>
          <a:prstGeom prst="rect">
            <a:avLst/>
          </a:prstGeom>
          <a:ln w="12700">
            <a:miter lim="400000"/>
          </a:ln>
        </p:spPr>
      </p:pic>
      <p:sp>
        <p:nvSpPr>
          <p:cNvPr id="405" name="Shape 405"/>
          <p:cNvSpPr/>
          <p:nvPr/>
        </p:nvSpPr>
        <p:spPr>
          <a:xfrm>
            <a:off x="-1" y="3060858"/>
            <a:ext cx="3618948" cy="802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a:solidFill>
                  <a:srgbClr val="FFFFFF"/>
                </a:solidFill>
                <a:latin typeface="Lucida Bright"/>
                <a:ea typeface="Lucida Bright"/>
                <a:cs typeface="Lucida Bright"/>
                <a:sym typeface="Lucida Bright"/>
              </a:defRPr>
            </a:lvl1pPr>
          </a:lstStyle>
          <a:p>
            <a:r>
              <a:t>La théorie des tourbillons</a:t>
            </a:r>
          </a:p>
        </p:txBody>
      </p:sp>
    </p:spTree>
  </p:cSld>
  <p:clrMapOvr>
    <a:masterClrMapping/>
  </p:clrMapOvr>
  <mc:AlternateContent xmlns:mc="http://schemas.openxmlformats.org/markup-compatibility/2006" xmlns:p14="http://schemas.microsoft.com/office/powerpoint/2010/main">
    <mc:Choice Requires="p14">
      <p:transition spd="med">
        <p:push/>
      </p:transition>
    </mc:Choice>
    <mc:Fallback xmlns="">
      <p:transition spd="fast">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408" name="image70.jpeg" descr="newton.jpg"/>
          <p:cNvPicPr>
            <a:picLocks noChangeAspect="1"/>
          </p:cNvPicPr>
          <p:nvPr/>
        </p:nvPicPr>
        <p:blipFill>
          <a:blip r:embed="rId3">
            <a:extLst/>
          </a:blip>
          <a:stretch>
            <a:fillRect/>
          </a:stretch>
        </p:blipFill>
        <p:spPr>
          <a:xfrm>
            <a:off x="0" y="0"/>
            <a:ext cx="4993214" cy="6858000"/>
          </a:xfrm>
          <a:prstGeom prst="rect">
            <a:avLst/>
          </a:prstGeom>
          <a:ln w="12700">
            <a:miter lim="400000"/>
          </a:ln>
        </p:spPr>
      </p:pic>
      <p:sp>
        <p:nvSpPr>
          <p:cNvPr id="409" name="Shape 409"/>
          <p:cNvSpPr/>
          <p:nvPr/>
        </p:nvSpPr>
        <p:spPr>
          <a:xfrm>
            <a:off x="4993213" y="3060858"/>
            <a:ext cx="4381499" cy="726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400">
                <a:solidFill>
                  <a:srgbClr val="FFFFFF"/>
                </a:solidFill>
                <a:latin typeface="Lucida Bright"/>
                <a:ea typeface="Lucida Bright"/>
                <a:cs typeface="Lucida Bright"/>
                <a:sym typeface="Lucida Bright"/>
              </a:defRPr>
            </a:pPr>
            <a:r>
              <a:t>Newton</a:t>
            </a:r>
          </a:p>
          <a:p>
            <a:pPr algn="ctr">
              <a:defRPr sz="1900">
                <a:solidFill>
                  <a:srgbClr val="FFFFFF"/>
                </a:solidFill>
                <a:latin typeface="Lucida Bright"/>
                <a:ea typeface="Lucida Bright"/>
                <a:cs typeface="Lucida Bright"/>
                <a:sym typeface="Lucida Bright"/>
              </a:defRPr>
            </a:pPr>
            <a:r>
              <a:t>(1643-1727)</a:t>
            </a:r>
          </a:p>
        </p:txBody>
      </p:sp>
    </p:spTree>
  </p:cSld>
  <p:clrMapOvr>
    <a:masterClrMapping/>
  </p:clrMapOvr>
  <mc:AlternateContent xmlns:mc="http://schemas.openxmlformats.org/markup-compatibility/2006" xmlns:p14="http://schemas.microsoft.com/office/powerpoint/2010/main">
    <mc:Choice Requires="p14">
      <p:transition spd="med">
        <p:push/>
      </p:transition>
    </mc:Choice>
    <mc:Fallback xmlns="">
      <p:transition spd="fast">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412" name="image71.jpg" descr="Harry Potter baguette.jpg"/>
          <p:cNvPicPr>
            <a:picLocks noChangeAspect="1"/>
          </p:cNvPicPr>
          <p:nvPr/>
        </p:nvPicPr>
        <p:blipFill>
          <a:blip r:embed="rId3">
            <a:extLst/>
          </a:blip>
          <a:stretch>
            <a:fillRect/>
          </a:stretch>
        </p:blipFill>
        <p:spPr>
          <a:xfrm>
            <a:off x="0" y="1037910"/>
            <a:ext cx="5080000" cy="3149601"/>
          </a:xfrm>
          <a:prstGeom prst="rect">
            <a:avLst/>
          </a:prstGeom>
          <a:ln w="12700">
            <a:miter lim="400000"/>
          </a:ln>
        </p:spPr>
      </p:pic>
      <p:pic>
        <p:nvPicPr>
          <p:cNvPr id="413" name="image72.jpg" descr="pierre philosophale.jpg"/>
          <p:cNvPicPr>
            <a:picLocks noChangeAspect="1"/>
          </p:cNvPicPr>
          <p:nvPr/>
        </p:nvPicPr>
        <p:blipFill>
          <a:blip r:embed="rId4">
            <a:extLst/>
          </a:blip>
          <a:stretch>
            <a:fillRect/>
          </a:stretch>
        </p:blipFill>
        <p:spPr>
          <a:xfrm>
            <a:off x="5815202" y="1600465"/>
            <a:ext cx="2828271" cy="4110858"/>
          </a:xfrm>
          <a:prstGeom prst="rect">
            <a:avLst/>
          </a:prstGeom>
          <a:ln w="12700">
            <a:miter lim="400000"/>
          </a:ln>
        </p:spPr>
      </p:pic>
    </p:spTree>
  </p:cSld>
  <p:clrMapOvr>
    <a:masterClrMapping/>
  </p:clrMapOvr>
  <p:transition xmlns:p14="http://schemas.microsoft.com/office/powerpoint/2010/mai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416" name="image73.jpg" descr="newton pomme.jpg"/>
          <p:cNvPicPr>
            <a:picLocks noChangeAspect="1"/>
          </p:cNvPicPr>
          <p:nvPr/>
        </p:nvPicPr>
        <p:blipFill>
          <a:blip r:embed="rId3">
            <a:extLst/>
          </a:blip>
          <a:stretch>
            <a:fillRect/>
          </a:stretch>
        </p:blipFill>
        <p:spPr>
          <a:xfrm>
            <a:off x="2368435" y="381987"/>
            <a:ext cx="5269573" cy="609199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push/>
      </p:transition>
    </mc:Choice>
    <mc:Fallback xmlns="">
      <p:transition spd="fast">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419" name="image74.jpg" descr="spinoza.jpg"/>
          <p:cNvPicPr>
            <a:picLocks noChangeAspect="1"/>
          </p:cNvPicPr>
          <p:nvPr/>
        </p:nvPicPr>
        <p:blipFill>
          <a:blip r:embed="rId3">
            <a:extLst/>
          </a:blip>
          <a:stretch>
            <a:fillRect/>
          </a:stretch>
        </p:blipFill>
        <p:spPr>
          <a:xfrm>
            <a:off x="3476006" y="1"/>
            <a:ext cx="5854674" cy="6800429"/>
          </a:xfrm>
          <a:prstGeom prst="rect">
            <a:avLst/>
          </a:prstGeom>
          <a:ln w="12700">
            <a:miter lim="400000"/>
          </a:ln>
        </p:spPr>
      </p:pic>
      <p:sp>
        <p:nvSpPr>
          <p:cNvPr id="420" name="Shape 420"/>
          <p:cNvSpPr/>
          <p:nvPr/>
        </p:nvSpPr>
        <p:spPr>
          <a:xfrm>
            <a:off x="-2" y="3060858"/>
            <a:ext cx="3476008" cy="726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400">
                <a:solidFill>
                  <a:srgbClr val="FFFFFF"/>
                </a:solidFill>
                <a:latin typeface="Lucida Bright"/>
                <a:ea typeface="Lucida Bright"/>
                <a:cs typeface="Lucida Bright"/>
                <a:sym typeface="Lucida Bright"/>
              </a:defRPr>
            </a:pPr>
            <a:r>
              <a:t>Spinoza</a:t>
            </a:r>
          </a:p>
          <a:p>
            <a:pPr algn="ctr">
              <a:defRPr sz="1900">
                <a:solidFill>
                  <a:srgbClr val="FFFFFF"/>
                </a:solidFill>
                <a:latin typeface="Lucida Bright"/>
                <a:ea typeface="Lucida Bright"/>
                <a:cs typeface="Lucida Bright"/>
                <a:sym typeface="Lucida Bright"/>
              </a:defRPr>
            </a:pPr>
            <a:r>
              <a:t>(1632-1677)</a:t>
            </a:r>
          </a:p>
        </p:txBody>
      </p:sp>
    </p:spTree>
  </p:cSld>
  <p:clrMapOvr>
    <a:masterClrMapping/>
  </p:clrMapOvr>
  <mc:AlternateContent xmlns:mc="http://schemas.openxmlformats.org/markup-compatibility/2006" xmlns:p14="http://schemas.microsoft.com/office/powerpoint/2010/main">
    <mc:Choice Requires="p14">
      <p:transition spd="med">
        <p:push/>
      </p:transition>
    </mc:Choice>
    <mc:Fallback xmlns="">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sp>
        <p:nvSpPr>
          <p:cNvPr id="171" name="Shape 171"/>
          <p:cNvSpPr/>
          <p:nvPr/>
        </p:nvSpPr>
        <p:spPr>
          <a:xfrm>
            <a:off x="6443019" y="6104802"/>
            <a:ext cx="2655114" cy="561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b="1">
                <a:ln w="900">
                  <a:solidFill>
                    <a:srgbClr val="FFC633">
                      <a:alpha val="55000"/>
                    </a:srgbClr>
                  </a:solidFill>
                </a:ln>
                <a:solidFill>
                  <a:srgbClr val="FFFEFC"/>
                </a:solidFill>
                <a:latin typeface="Cochin"/>
                <a:ea typeface="Cochin"/>
                <a:cs typeface="Cochin"/>
                <a:sym typeface="Cochin"/>
              </a:defRPr>
            </a:lvl1pPr>
          </a:lstStyle>
          <a:p>
            <a:r>
              <a:t>Univers actuel</a:t>
            </a:r>
          </a:p>
        </p:txBody>
      </p:sp>
      <p:sp>
        <p:nvSpPr>
          <p:cNvPr id="172" name="Shape 172"/>
          <p:cNvSpPr/>
          <p:nvPr/>
        </p:nvSpPr>
        <p:spPr>
          <a:xfrm flipH="1" flipV="1">
            <a:off x="6740790" y="5597869"/>
            <a:ext cx="688710" cy="688711"/>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pic>
        <p:nvPicPr>
          <p:cNvPr id="173" name="image4.jpeg" descr="cartoon-god-24799689.jpg"/>
          <p:cNvPicPr>
            <a:picLocks noChangeAspect="1"/>
          </p:cNvPicPr>
          <p:nvPr/>
        </p:nvPicPr>
        <p:blipFill>
          <a:blip r:embed="rId3">
            <a:extLst/>
          </a:blip>
          <a:stretch>
            <a:fillRect/>
          </a:stretch>
        </p:blipFill>
        <p:spPr>
          <a:xfrm>
            <a:off x="433194" y="96019"/>
            <a:ext cx="1625601" cy="1234206"/>
          </a:xfrm>
          <a:prstGeom prst="rect">
            <a:avLst/>
          </a:prstGeom>
          <a:ln w="12700">
            <a:miter lim="400000"/>
          </a:ln>
        </p:spPr>
      </p:pic>
      <p:pic>
        <p:nvPicPr>
          <p:cNvPr id="174" name="image6.jpg" descr="vishnu.jpg"/>
          <p:cNvPicPr>
            <a:picLocks noChangeAspect="1"/>
          </p:cNvPicPr>
          <p:nvPr/>
        </p:nvPicPr>
        <p:blipFill>
          <a:blip r:embed="rId4">
            <a:extLst/>
          </a:blip>
          <a:stretch>
            <a:fillRect/>
          </a:stretch>
        </p:blipFill>
        <p:spPr>
          <a:xfrm>
            <a:off x="3058859" y="278675"/>
            <a:ext cx="1513141" cy="1190178"/>
          </a:xfrm>
          <a:prstGeom prst="rect">
            <a:avLst/>
          </a:prstGeom>
          <a:ln w="12700">
            <a:miter lim="400000"/>
          </a:ln>
        </p:spPr>
      </p:pic>
      <p:pic>
        <p:nvPicPr>
          <p:cNvPr id="175" name="image5.jpg" descr="Disney's_Hercules_-_Zeus.jpg"/>
          <p:cNvPicPr>
            <a:picLocks noChangeAspect="1"/>
          </p:cNvPicPr>
          <p:nvPr/>
        </p:nvPicPr>
        <p:blipFill>
          <a:blip r:embed="rId5">
            <a:extLst/>
          </a:blip>
          <a:stretch>
            <a:fillRect/>
          </a:stretch>
        </p:blipFill>
        <p:spPr>
          <a:xfrm>
            <a:off x="254000" y="1745276"/>
            <a:ext cx="991995" cy="1320454"/>
          </a:xfrm>
          <a:prstGeom prst="rect">
            <a:avLst/>
          </a:prstGeom>
          <a:ln w="12700">
            <a:miter lim="400000"/>
          </a:ln>
        </p:spPr>
      </p:pic>
      <p:pic>
        <p:nvPicPr>
          <p:cNvPr id="176" name="image7.jpg" descr="horus.jpg"/>
          <p:cNvPicPr>
            <a:picLocks noChangeAspect="1"/>
          </p:cNvPicPr>
          <p:nvPr/>
        </p:nvPicPr>
        <p:blipFill>
          <a:blip r:embed="rId6">
            <a:extLst/>
          </a:blip>
          <a:stretch>
            <a:fillRect/>
          </a:stretch>
        </p:blipFill>
        <p:spPr>
          <a:xfrm>
            <a:off x="5039204" y="701024"/>
            <a:ext cx="611345" cy="1982373"/>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333181 0.142766" pathEditMode="relative">
                                      <p:cBhvr>
                                        <p:cTn id="6" dur="1000" fill="hold"/>
                                        <p:tgtEl>
                                          <p:spTgt spid="173"/>
                                        </p:tgtEl>
                                        <p:attrNameLst>
                                          <p:attrName>ppt_x</p:attrName>
                                          <p:attrName>ppt_y</p:attrName>
                                        </p:attrNameLst>
                                      </p:cBhvr>
                                    </p:animMotion>
                                  </p:childTnLst>
                                </p:cTn>
                              </p:par>
                            </p:childTnLst>
                          </p:cTn>
                        </p:par>
                        <p:par>
                          <p:cTn id="7" fill="hold">
                            <p:stCondLst>
                              <p:cond delay="0"/>
                            </p:stCondLst>
                            <p:childTnLst>
                              <p:par>
                                <p:cTn id="8" presetID="-1" presetClass="path" presetSubtype="0" accel="50000" decel="50000" fill="hold" nodeType="withEffect">
                                  <p:stCondLst>
                                    <p:cond delay="0"/>
                                  </p:stCondLst>
                                  <p:childTnLst>
                                    <p:animMotion origin="layout" path="M 0.000000 0.000000 L 0.255757 0.300000" pathEditMode="relative">
                                      <p:cBhvr>
                                        <p:cTn id="9" dur="1000" fill="hold"/>
                                        <p:tgtEl>
                                          <p:spTgt spid="174"/>
                                        </p:tgtEl>
                                        <p:attrNameLst>
                                          <p:attrName>ppt_x</p:attrName>
                                          <p:attrName>ppt_y</p:attrName>
                                        </p:attrNameLst>
                                      </p:cBhvr>
                                    </p:animMotion>
                                  </p:childTnLst>
                                </p:cTn>
                              </p:par>
                            </p:childTnLst>
                          </p:cTn>
                        </p:par>
                        <p:par>
                          <p:cTn id="10" fill="hold">
                            <p:stCondLst>
                              <p:cond delay="0"/>
                            </p:stCondLst>
                            <p:childTnLst>
                              <p:par>
                                <p:cTn id="11" presetID="-1" presetClass="path" presetSubtype="0" accel="50000" decel="50000" fill="hold" nodeType="withEffect">
                                  <p:stCondLst>
                                    <p:cond delay="0"/>
                                  </p:stCondLst>
                                  <p:childTnLst>
                                    <p:animMotion origin="layout" path="M 0.000000 0.000000 L 0.265278 0.279630" pathEditMode="relative">
                                      <p:cBhvr>
                                        <p:cTn id="12" dur="1000" fill="hold"/>
                                        <p:tgtEl>
                                          <p:spTgt spid="176"/>
                                        </p:tgtEl>
                                        <p:attrNameLst>
                                          <p:attrName>ppt_x</p:attrName>
                                          <p:attrName>ppt_y</p:attrName>
                                        </p:attrNameLst>
                                      </p:cBhvr>
                                    </p:animMotion>
                                  </p:childTnLst>
                                </p:cTn>
                              </p:par>
                            </p:childTnLst>
                          </p:cTn>
                        </p:par>
                        <p:par>
                          <p:cTn id="13" fill="hold">
                            <p:stCondLst>
                              <p:cond delay="0"/>
                            </p:stCondLst>
                            <p:childTnLst>
                              <p:par>
                                <p:cTn id="14" presetID="-1" presetClass="path" presetSubtype="0" accel="50000" decel="50000" fill="hold" nodeType="withEffect">
                                  <p:stCondLst>
                                    <p:cond delay="0"/>
                                  </p:stCondLst>
                                  <p:childTnLst>
                                    <p:animMotion origin="layout" path="M 0.000000 0.000000 L 0.251292 0.176671" pathEditMode="relative">
                                      <p:cBhvr>
                                        <p:cTn id="15" dur="1000" fill="hold"/>
                                        <p:tgtEl>
                                          <p:spTgt spid="175"/>
                                        </p:tgtEl>
                                        <p:attrNameLst>
                                          <p:attrName>ppt_x</p:attrName>
                                          <p:attrName>ppt_y</p:attrName>
                                        </p:attrNameLst>
                                      </p:cBhvr>
                                    </p:animMotion>
                                  </p:childTnLst>
                                </p:cTn>
                              </p:par>
                            </p:childTnLst>
                          </p:cTn>
                        </p:par>
                        <p:par>
                          <p:cTn id="16" fill="hold">
                            <p:stCondLst>
                              <p:cond delay="0"/>
                            </p:stCondLst>
                            <p:childTnLst>
                              <p:par>
                                <p:cTn id="17" presetID="-1" presetClass="path" presetSubtype="0" accel="50000" decel="50000" fill="hold" nodeType="withEffect">
                                  <p:stCondLst>
                                    <p:cond delay="0"/>
                                  </p:stCondLst>
                                  <p:childTnLst>
                                    <p:animMotion origin="layout" path="M 0.000000 0.000000 L -0.263681 -0.200311" pathEditMode="relative">
                                      <p:cBhvr>
                                        <p:cTn id="18" dur="1000" fill="hold"/>
                                        <p:tgtEl>
                                          <p:spTgt spid="172"/>
                                        </p:tgtEl>
                                        <p:attrNameLst>
                                          <p:attrName>ppt_x</p:attrName>
                                          <p:attrName>ppt_y</p:attrName>
                                        </p:attrNameLst>
                                      </p:cBhvr>
                                    </p:animMotion>
                                  </p:childTnLst>
                                </p:cTn>
                              </p:par>
                            </p:childTnLst>
                          </p:cTn>
                        </p:par>
                        <p:par>
                          <p:cTn id="19" fill="hold">
                            <p:stCondLst>
                              <p:cond delay="0"/>
                            </p:stCondLst>
                            <p:childTnLst>
                              <p:par>
                                <p:cTn id="20" presetID="8" presetClass="emph" presetSubtype="0" accel="50000" decel="50000" fill="hold" grpId="6" nodeType="withEffect">
                                  <p:stCondLst>
                                    <p:cond delay="0"/>
                                  </p:stCondLst>
                                  <p:childTnLst>
                                    <p:animRot by="2640000">
                                      <p:cBhvr>
                                        <p:cTn id="21" dur="1000" fill="hold"/>
                                        <p:tgtEl>
                                          <p:spTgt spid="172"/>
                                        </p:tgtEl>
                                        <p:attrNameLst>
                                          <p:attrName>r</p:attrName>
                                        </p:attrNameLst>
                                      </p:cBhvr>
                                    </p:animRot>
                                  </p:childTnLst>
                                </p:cTn>
                              </p:par>
                            </p:childTnLst>
                          </p:cTn>
                        </p:par>
                        <p:par>
                          <p:cTn id="22" fill="hold">
                            <p:stCondLst>
                              <p:cond delay="0"/>
                            </p:stCondLst>
                            <p:childTnLst>
                              <p:par>
                                <p:cTn id="23" presetID="-1" presetClass="path" presetSubtype="0" accel="50000" decel="50000" fill="hold" nodeType="withEffect">
                                  <p:stCondLst>
                                    <p:cond delay="0"/>
                                  </p:stCondLst>
                                  <p:childTnLst>
                                    <p:animMotion origin="layout" path="M 0.000000 0.000000 L -0.339601 -0.124074" pathEditMode="relative">
                                      <p:cBhvr>
                                        <p:cTn id="24" dur="1000" fill="hold"/>
                                        <p:tgtEl>
                                          <p:spTgt spid="17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6"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423" name="image75.jpeg" descr="Max_Tegmark.jpg"/>
          <p:cNvPicPr>
            <a:picLocks noChangeAspect="1"/>
          </p:cNvPicPr>
          <p:nvPr/>
        </p:nvPicPr>
        <p:blipFill>
          <a:blip r:embed="rId3">
            <a:extLst/>
          </a:blip>
          <a:stretch>
            <a:fillRect/>
          </a:stretch>
        </p:blipFill>
        <p:spPr>
          <a:xfrm>
            <a:off x="0" y="0"/>
            <a:ext cx="6919814" cy="6828039"/>
          </a:xfrm>
          <a:prstGeom prst="rect">
            <a:avLst/>
          </a:prstGeom>
          <a:ln w="12700">
            <a:miter lim="400000"/>
          </a:ln>
        </p:spPr>
      </p:pic>
      <p:sp>
        <p:nvSpPr>
          <p:cNvPr id="424" name="Shape 424"/>
          <p:cNvSpPr/>
          <p:nvPr/>
        </p:nvSpPr>
        <p:spPr>
          <a:xfrm>
            <a:off x="6919813" y="3060858"/>
            <a:ext cx="2454899"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a:solidFill>
                  <a:srgbClr val="FFFFFF"/>
                </a:solidFill>
                <a:latin typeface="Lucida Bright"/>
                <a:ea typeface="Lucida Bright"/>
                <a:cs typeface="Lucida Bright"/>
                <a:sym typeface="Lucida Bright"/>
              </a:defRPr>
            </a:lvl1pPr>
          </a:lstStyle>
          <a:p>
            <a:r>
              <a:t>Max Tegmark</a:t>
            </a:r>
          </a:p>
        </p:txBody>
      </p:sp>
    </p:spTree>
  </p:cSld>
  <p:clrMapOvr>
    <a:masterClrMapping/>
  </p:clrMapOvr>
  <mc:AlternateContent xmlns:mc="http://schemas.openxmlformats.org/markup-compatibility/2006" xmlns:p14="http://schemas.microsoft.com/office/powerpoint/2010/main">
    <mc:Choice Requires="p14">
      <p:transition spd="med">
        <p:push/>
      </p:transition>
    </mc:Choice>
    <mc:Fallback xmlns="">
      <p:transition spd="fast">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6"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427" name="image76.jpg" descr="Stephen_Hawking.StarChild.jpg"/>
          <p:cNvPicPr>
            <a:picLocks noChangeAspect="1"/>
          </p:cNvPicPr>
          <p:nvPr/>
        </p:nvPicPr>
        <p:blipFill>
          <a:blip r:embed="rId3">
            <a:extLst/>
          </a:blip>
          <a:stretch>
            <a:fillRect/>
          </a:stretch>
        </p:blipFill>
        <p:spPr>
          <a:xfrm>
            <a:off x="2310805" y="210782"/>
            <a:ext cx="4445216" cy="638333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push/>
      </p:transition>
    </mc:Choice>
    <mc:Fallback xmlns="">
      <p:transition spd="fast">
        <p:fade/>
      </p:transitio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hape 429"/>
          <p:cNvSpPr>
            <a:spLocks noGrp="1"/>
          </p:cNvSpPr>
          <p:nvPr>
            <p:ph type="ctrTitle"/>
          </p:nvPr>
        </p:nvSpPr>
        <p:spPr>
          <a:prstGeom prst="rect">
            <a:avLst/>
          </a:prstGeom>
        </p:spPr>
        <p:txBody>
          <a:bodyPr>
            <a:normAutofit fontScale="90000"/>
          </a:bodyPr>
          <a:lstStyle>
            <a:lvl1pPr defTabSz="877823">
              <a:defRPr sz="4608">
                <a:latin typeface="Optima"/>
                <a:ea typeface="Optima"/>
                <a:cs typeface="Optima"/>
                <a:sym typeface="Optima"/>
              </a:defRPr>
            </a:lvl1pPr>
          </a:lstStyle>
          <a:p>
            <a:r>
              <a:t>Les Dieux du ciel, de la mythologie à ∞</a:t>
            </a:r>
          </a:p>
        </p:txBody>
      </p:sp>
      <p:sp>
        <p:nvSpPr>
          <p:cNvPr id="430" name="Shape 430"/>
          <p:cNvSpPr>
            <a:spLocks noGrp="1"/>
          </p:cNvSpPr>
          <p:nvPr>
            <p:ph type="subTitle" sz="quarter" idx="1"/>
          </p:nvPr>
        </p:nvSpPr>
        <p:spPr>
          <a:prstGeom prst="rect">
            <a:avLst/>
          </a:prstGeom>
        </p:spPr>
        <p:txBody>
          <a:bodyPr/>
          <a:lstStyle/>
          <a:p>
            <a:r>
              <a:t>Elsa Courant</a:t>
            </a:r>
          </a:p>
          <a:p>
            <a:r>
              <a:t>ENS / Bäsel Universität</a:t>
            </a:r>
          </a:p>
        </p:txBody>
      </p:sp>
    </p:spTree>
  </p:cSld>
  <p:clrMapOvr>
    <a:masterClrMapping/>
  </p:clrMapOvr>
  <mc:AlternateContent xmlns:mc="http://schemas.openxmlformats.org/markup-compatibility/2006" xmlns:p14="http://schemas.microsoft.com/office/powerpoint/2010/main">
    <mc:Choice Requires="p14">
      <p:transition spd="med">
        <p:push/>
      </p:transition>
    </mc:Choice>
    <mc:Fallback xmlns="">
      <p:transition spd="fast">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sp>
        <p:nvSpPr>
          <p:cNvPr id="179" name="Shape 179"/>
          <p:cNvSpPr/>
          <p:nvPr/>
        </p:nvSpPr>
        <p:spPr>
          <a:xfrm>
            <a:off x="3337709" y="5253902"/>
            <a:ext cx="2655113" cy="561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b="1">
                <a:ln w="900">
                  <a:solidFill>
                    <a:srgbClr val="FFC633">
                      <a:alpha val="55000"/>
                    </a:srgbClr>
                  </a:solidFill>
                </a:ln>
                <a:solidFill>
                  <a:srgbClr val="FFFEFC"/>
                </a:solidFill>
                <a:latin typeface="Cochin"/>
                <a:ea typeface="Cochin"/>
                <a:cs typeface="Cochin"/>
                <a:sym typeface="Cochin"/>
              </a:defRPr>
            </a:lvl1pPr>
          </a:lstStyle>
          <a:p>
            <a:r>
              <a:t>Univers actuel</a:t>
            </a:r>
          </a:p>
        </p:txBody>
      </p:sp>
      <p:sp>
        <p:nvSpPr>
          <p:cNvPr id="180" name="Shape 180"/>
          <p:cNvSpPr/>
          <p:nvPr/>
        </p:nvSpPr>
        <p:spPr>
          <a:xfrm flipV="1">
            <a:off x="4693344" y="4073820"/>
            <a:ext cx="1" cy="989343"/>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pic>
        <p:nvPicPr>
          <p:cNvPr id="181" name="image4.jpeg" descr="cartoon-god-24799689.jpg"/>
          <p:cNvPicPr>
            <a:picLocks noChangeAspect="1"/>
          </p:cNvPicPr>
          <p:nvPr/>
        </p:nvPicPr>
        <p:blipFill>
          <a:blip r:embed="rId3">
            <a:extLst/>
          </a:blip>
          <a:stretch>
            <a:fillRect/>
          </a:stretch>
        </p:blipFill>
        <p:spPr>
          <a:xfrm>
            <a:off x="3880544" y="426220"/>
            <a:ext cx="1625601" cy="1234206"/>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1" nodeType="afterEffect">
                                  <p:stCondLst>
                                    <p:cond delay="0"/>
                                  </p:stCondLst>
                                  <p:childTnLst>
                                    <p:animScale>
                                      <p:cBhvr>
                                        <p:cTn id="6" dur="1000" fill="hold"/>
                                        <p:tgtEl>
                                          <p:spTgt spid="181"/>
                                        </p:tgtEl>
                                      </p:cBhvr>
                                      <p:by x="266249" y="266249"/>
                                    </p:animScale>
                                  </p:childTnLst>
                                </p:cTn>
                              </p:par>
                            </p:childTnLst>
                          </p:cTn>
                        </p:par>
                        <p:par>
                          <p:cTn id="7" fill="hold">
                            <p:stCondLst>
                              <p:cond delay="0"/>
                            </p:stCondLst>
                            <p:childTnLst>
                              <p:par>
                                <p:cTn id="8" presetID="-1" presetClass="path" presetSubtype="0" accel="50000" decel="50000" fill="hold" nodeType="withEffect">
                                  <p:stCondLst>
                                    <p:cond delay="0"/>
                                  </p:stCondLst>
                                  <p:childTnLst>
                                    <p:animMotion origin="layout" path="M 0.000000 0.000000 L 0.000000 0.174500" pathEditMode="relative">
                                      <p:cBhvr>
                                        <p:cTn id="9" dur="1000" fill="hold"/>
                                        <p:tgtEl>
                                          <p:spTgt spid="18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image1.jpeg" descr="1273-etoiles-WallFizz.jpg"/>
          <p:cNvPicPr>
            <a:picLocks noChangeAspect="1"/>
          </p:cNvPicPr>
          <p:nvPr/>
        </p:nvPicPr>
        <p:blipFill>
          <a:blip r:embed="rId2">
            <a:extLst/>
          </a:blip>
          <a:srcRect t="13336" b="13335"/>
          <a:stretch>
            <a:fillRect/>
          </a:stretch>
        </p:blipFill>
        <p:spPr>
          <a:xfrm>
            <a:off x="0" y="0"/>
            <a:ext cx="9330681" cy="6858001"/>
          </a:xfrm>
          <a:prstGeom prst="rect">
            <a:avLst/>
          </a:prstGeom>
          <a:ln w="12700">
            <a:miter lim="400000"/>
          </a:ln>
        </p:spPr>
      </p:pic>
      <p:pic>
        <p:nvPicPr>
          <p:cNvPr id="184" name="image8.jpg" descr="leverrier.jpg"/>
          <p:cNvPicPr>
            <a:picLocks noChangeAspect="1"/>
          </p:cNvPicPr>
          <p:nvPr/>
        </p:nvPicPr>
        <p:blipFill>
          <a:blip r:embed="rId3">
            <a:extLst/>
          </a:blip>
          <a:stretch>
            <a:fillRect/>
          </a:stretch>
        </p:blipFill>
        <p:spPr>
          <a:xfrm>
            <a:off x="3063577" y="670051"/>
            <a:ext cx="3675889" cy="4654298"/>
          </a:xfrm>
          <a:prstGeom prst="rect">
            <a:avLst/>
          </a:prstGeom>
          <a:ln w="12700">
            <a:miter lim="400000"/>
          </a:ln>
        </p:spPr>
      </p:pic>
      <p:sp>
        <p:nvSpPr>
          <p:cNvPr id="185" name="Shape 185"/>
          <p:cNvSpPr/>
          <p:nvPr/>
        </p:nvSpPr>
        <p:spPr>
          <a:xfrm>
            <a:off x="3063577" y="5757333"/>
            <a:ext cx="3675888" cy="802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a:solidFill>
                  <a:srgbClr val="FFFFFF"/>
                </a:solidFill>
                <a:latin typeface="Lucida Bright"/>
                <a:ea typeface="Lucida Bright"/>
                <a:cs typeface="Lucida Bright"/>
                <a:sym typeface="Lucida Bright"/>
              </a:defRPr>
            </a:lvl1pPr>
          </a:lstStyle>
          <a:p>
            <a:r>
              <a:t>Urbain Le Verrier (1811-1877) </a:t>
            </a: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800" fill="hold"/>
                                        <p:tgtEl>
                                          <p:spTgt spid="185"/>
                                        </p:tgtEl>
                                      </p:cBhvr>
                                    </p:animEffect>
                                    <p:set>
                                      <p:cBhvr>
                                        <p:cTn id="7" fill="hold">
                                          <p:stCondLst>
                                            <p:cond delay="799"/>
                                          </p:stCondLst>
                                        </p:cTn>
                                        <p:tgtEl>
                                          <p:spTgt spid="185"/>
                                        </p:tgtEl>
                                        <p:attrNameLst>
                                          <p:attrName>style.visibility</p:attrName>
                                        </p:attrNameLst>
                                      </p:cBhvr>
                                      <p:to>
                                        <p:strVal val="hidden"/>
                                      </p:to>
                                    </p:set>
                                  </p:childTnLst>
                                </p:cTn>
                              </p:par>
                            </p:childTnLst>
                          </p:cTn>
                        </p:par>
                        <p:par>
                          <p:cTn id="8" fill="hold">
                            <p:stCondLst>
                              <p:cond delay="0"/>
                            </p:stCondLst>
                            <p:childTnLst>
                              <p:par>
                                <p:cTn id="9" presetID="-1" presetClass="path" presetSubtype="0" accel="50000" decel="50000" fill="hold" nodeType="afterEffect">
                                  <p:stCondLst>
                                    <p:cond delay="0"/>
                                  </p:stCondLst>
                                  <p:childTnLst>
                                    <p:animMotion origin="layout" path="M 0.000000 0.000000 L 0.471444 0.000000" pathEditMode="relative">
                                      <p:cBhvr>
                                        <p:cTn id="10" dur="1000" fill="hold"/>
                                        <p:tgtEl>
                                          <p:spTgt spid="185"/>
                                        </p:tgtEl>
                                        <p:attrNameLst>
                                          <p:attrName>ppt_x</p:attrName>
                                          <p:attrName>ppt_y</p:attrName>
                                        </p:attrNameLst>
                                      </p:cBhvr>
                                    </p:animMotion>
                                  </p:childTnLst>
                                </p:cTn>
                              </p:par>
                            </p:childTnLst>
                          </p:cTn>
                        </p:par>
                        <p:par>
                          <p:cTn id="11" fill="hold">
                            <p:stCondLst>
                              <p:cond delay="0"/>
                            </p:stCondLst>
                            <p:childTnLst>
                              <p:par>
                                <p:cTn id="12" presetID="-1" presetClass="path" presetSubtype="0" accel="50000" decel="50000" fill="hold" nodeType="afterEffect">
                                  <p:stCondLst>
                                    <p:cond delay="0"/>
                                  </p:stCondLst>
                                  <p:childTnLst>
                                    <p:animMotion origin="layout" path="M 0.000000 0.000000 L 0.260333 0.062963" pathEditMode="relative">
                                      <p:cBhvr>
                                        <p:cTn id="13" dur="1000" fill="hold"/>
                                        <p:tgtEl>
                                          <p:spTgt spid="18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1" animBg="1" advAuto="0"/>
    </p:bldLst>
  </p:timing>
</p:sld>
</file>

<file path=ppt/theme/theme1.xml><?xml version="1.0" encoding="utf-8"?>
<a:theme xmlns:a="http://schemas.openxmlformats.org/drawingml/2006/main" name="Aube">
  <a:themeElements>
    <a:clrScheme name="Aube">
      <a:dk1>
        <a:srgbClr val="000000"/>
      </a:dk1>
      <a:lt1>
        <a:srgbClr val="FFFFFF"/>
      </a:lt1>
      <a:dk2>
        <a:srgbClr val="A7A7A7"/>
      </a:dk2>
      <a:lt2>
        <a:srgbClr val="535353"/>
      </a:lt2>
      <a:accent1>
        <a:srgbClr val="E8BC4A"/>
      </a:accent1>
      <a:accent2>
        <a:srgbClr val="83C1C6"/>
      </a:accent2>
      <a:accent3>
        <a:srgbClr val="E78D35"/>
      </a:accent3>
      <a:accent4>
        <a:srgbClr val="909CE1"/>
      </a:accent4>
      <a:accent5>
        <a:srgbClr val="839C41"/>
      </a:accent5>
      <a:accent6>
        <a:srgbClr val="CC5439"/>
      </a:accent6>
      <a:hlink>
        <a:srgbClr val="0000FF"/>
      </a:hlink>
      <a:folHlink>
        <a:srgbClr val="FF00FF"/>
      </a:folHlink>
    </a:clrScheme>
    <a:fontScheme name="Aube">
      <a:majorFont>
        <a:latin typeface="Helvetica"/>
        <a:ea typeface="Helvetica"/>
        <a:cs typeface="Helvetica"/>
      </a:majorFont>
      <a:minorFont>
        <a:latin typeface="Corbel"/>
        <a:ea typeface="Corbel"/>
        <a:cs typeface="Corbel"/>
      </a:minorFont>
    </a:fontScheme>
    <a:fmtScheme name="Aub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Aube">
  <a:themeElements>
    <a:clrScheme name="Aube">
      <a:dk1>
        <a:srgbClr val="000000"/>
      </a:dk1>
      <a:lt1>
        <a:srgbClr val="FFFFFF"/>
      </a:lt1>
      <a:dk2>
        <a:srgbClr val="A7A7A7"/>
      </a:dk2>
      <a:lt2>
        <a:srgbClr val="535353"/>
      </a:lt2>
      <a:accent1>
        <a:srgbClr val="E8BC4A"/>
      </a:accent1>
      <a:accent2>
        <a:srgbClr val="83C1C6"/>
      </a:accent2>
      <a:accent3>
        <a:srgbClr val="E78D35"/>
      </a:accent3>
      <a:accent4>
        <a:srgbClr val="909CE1"/>
      </a:accent4>
      <a:accent5>
        <a:srgbClr val="839C41"/>
      </a:accent5>
      <a:accent6>
        <a:srgbClr val="CC5439"/>
      </a:accent6>
      <a:hlink>
        <a:srgbClr val="0000FF"/>
      </a:hlink>
      <a:folHlink>
        <a:srgbClr val="FF00FF"/>
      </a:folHlink>
    </a:clrScheme>
    <a:fontScheme name="Aube">
      <a:majorFont>
        <a:latin typeface="Helvetica"/>
        <a:ea typeface="Helvetica"/>
        <a:cs typeface="Helvetica"/>
      </a:majorFont>
      <a:minorFont>
        <a:latin typeface="Corbel"/>
        <a:ea typeface="Corbel"/>
        <a:cs typeface="Corbel"/>
      </a:minorFont>
    </a:fontScheme>
    <a:fmtScheme name="Aub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516</Words>
  <Application>Microsoft Macintosh PowerPoint</Application>
  <PresentationFormat>Présentation à l'écran (4:3)</PresentationFormat>
  <Paragraphs>116</Paragraphs>
  <Slides>72</Slides>
  <Notes>0</Notes>
  <HiddenSlides>0</HiddenSlides>
  <MMClips>0</MMClips>
  <ScaleCrop>false</ScaleCrop>
  <HeadingPairs>
    <vt:vector size="4" baseType="variant">
      <vt:variant>
        <vt:lpstr>Thème</vt:lpstr>
      </vt:variant>
      <vt:variant>
        <vt:i4>1</vt:i4>
      </vt:variant>
      <vt:variant>
        <vt:lpstr>Titres des diapositives</vt:lpstr>
      </vt:variant>
      <vt:variant>
        <vt:i4>72</vt:i4>
      </vt:variant>
    </vt:vector>
  </HeadingPairs>
  <TitlesOfParts>
    <vt:vector size="73" baseType="lpstr">
      <vt:lpstr>Aube</vt:lpstr>
      <vt:lpstr>Les Dieux du ciel, de la mythologie à ∞</vt:lpstr>
      <vt:lpstr>« [Religion and myths permit] a reassurance by explanation, by reducing threatening, incomprehensible events to principles familiar to experience, […] therefore appeasing cosmic anxiety.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Dieux du ciel, de la mythologie à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Dieux du ciel, de la mythologie à ∞</dc:title>
  <cp:lastModifiedBy>Elsa Courant</cp:lastModifiedBy>
  <cp:revision>1</cp:revision>
  <dcterms:modified xsi:type="dcterms:W3CDTF">2016-08-12T10:04:38Z</dcterms:modified>
</cp:coreProperties>
</file>