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5"/>
  </p:notesMasterIdLst>
  <p:handoutMasterIdLst>
    <p:handoutMasterId r:id="rId36"/>
  </p:handoutMasterIdLst>
  <p:sldIdLst>
    <p:sldId id="256" r:id="rId2"/>
    <p:sldId id="285" r:id="rId3"/>
    <p:sldId id="286" r:id="rId4"/>
    <p:sldId id="260" r:id="rId5"/>
    <p:sldId id="274" r:id="rId6"/>
    <p:sldId id="257" r:id="rId7"/>
    <p:sldId id="265" r:id="rId8"/>
    <p:sldId id="275" r:id="rId9"/>
    <p:sldId id="277" r:id="rId10"/>
    <p:sldId id="303" r:id="rId11"/>
    <p:sldId id="266" r:id="rId12"/>
    <p:sldId id="289" r:id="rId13"/>
    <p:sldId id="267" r:id="rId14"/>
    <p:sldId id="262" r:id="rId15"/>
    <p:sldId id="268" r:id="rId16"/>
    <p:sldId id="288" r:id="rId17"/>
    <p:sldId id="269" r:id="rId18"/>
    <p:sldId id="272" r:id="rId19"/>
    <p:sldId id="271" r:id="rId20"/>
    <p:sldId id="273" r:id="rId21"/>
    <p:sldId id="306" r:id="rId22"/>
    <p:sldId id="298" r:id="rId23"/>
    <p:sldId id="296" r:id="rId24"/>
    <p:sldId id="299" r:id="rId25"/>
    <p:sldId id="304" r:id="rId26"/>
    <p:sldId id="305" r:id="rId27"/>
    <p:sldId id="302" r:id="rId28"/>
    <p:sldId id="276" r:id="rId29"/>
    <p:sldId id="290" r:id="rId30"/>
    <p:sldId id="291" r:id="rId31"/>
    <p:sldId id="279" r:id="rId32"/>
    <p:sldId id="297" r:id="rId33"/>
    <p:sldId id="308" r:id="rId3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637" autoAdjust="0"/>
  </p:normalViewPr>
  <p:slideViewPr>
    <p:cSldViewPr snapToGrid="0" snapToObjects="1">
      <p:cViewPr varScale="1">
        <p:scale>
          <a:sx n="70" d="100"/>
          <a:sy n="70" d="100"/>
        </p:scale>
        <p:origin x="-1380" y="-90"/>
      </p:cViewPr>
      <p:guideLst>
        <p:guide orient="horz" pos="2160"/>
        <p:guide pos="2880"/>
      </p:guideLst>
    </p:cSldViewPr>
  </p:slideViewPr>
  <p:outlineViewPr>
    <p:cViewPr>
      <p:scale>
        <a:sx n="33" d="100"/>
        <a:sy n="33" d="100"/>
      </p:scale>
      <p:origin x="0" y="15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166666666666703E-2"/>
          <c:y val="5.6250000000000001E-2"/>
          <c:w val="0.94583333333333297"/>
          <c:h val="0.901802165354331"/>
        </c:manualLayout>
      </c:layout>
      <c:barChart>
        <c:barDir val="col"/>
        <c:grouping val="clustered"/>
        <c:varyColors val="0"/>
        <c:ser>
          <c:idx val="0"/>
          <c:order val="0"/>
          <c:tx>
            <c:strRef>
              <c:f>Feuil1!$B$1</c:f>
              <c:strCache>
                <c:ptCount val="1"/>
                <c:pt idx="0">
                  <c:v>Colonne1</c:v>
                </c:pt>
              </c:strCache>
            </c:strRef>
          </c:tx>
          <c:spPr>
            <a:solidFill>
              <a:schemeClr val="accent5">
                <a:lumMod val="50000"/>
              </a:schemeClr>
            </a:solidFill>
          </c:spPr>
          <c:invertIfNegative val="0"/>
          <c:cat>
            <c:numRef>
              <c:f>Feuil1!$A$2</c:f>
              <c:numCache>
                <c:formatCode>General</c:formatCode>
                <c:ptCount val="1"/>
              </c:numCache>
            </c:numRef>
          </c:cat>
          <c:val>
            <c:numRef>
              <c:f>Feuil1!$B$2</c:f>
              <c:numCache>
                <c:formatCode>General</c:formatCode>
                <c:ptCount val="1"/>
                <c:pt idx="0">
                  <c:v>10</c:v>
                </c:pt>
              </c:numCache>
            </c:numRef>
          </c:val>
        </c:ser>
        <c:ser>
          <c:idx val="1"/>
          <c:order val="1"/>
          <c:tx>
            <c:strRef>
              <c:f>Feuil1!$C$1</c:f>
              <c:strCache>
                <c:ptCount val="1"/>
                <c:pt idx="0">
                  <c:v>Colonne2</c:v>
                </c:pt>
              </c:strCache>
            </c:strRef>
          </c:tx>
          <c:spPr>
            <a:solidFill>
              <a:schemeClr val="accent5">
                <a:lumMod val="50000"/>
                <a:alpha val="92000"/>
              </a:schemeClr>
            </a:solidFill>
          </c:spPr>
          <c:invertIfNegative val="0"/>
          <c:cat>
            <c:numRef>
              <c:f>Feuil1!$A$2</c:f>
              <c:numCache>
                <c:formatCode>General</c:formatCode>
                <c:ptCount val="1"/>
              </c:numCache>
            </c:numRef>
          </c:cat>
          <c:val>
            <c:numRef>
              <c:f>Feuil1!$C$2</c:f>
              <c:numCache>
                <c:formatCode>General</c:formatCode>
                <c:ptCount val="1"/>
                <c:pt idx="0">
                  <c:v>11</c:v>
                </c:pt>
              </c:numCache>
            </c:numRef>
          </c:val>
        </c:ser>
        <c:ser>
          <c:idx val="2"/>
          <c:order val="2"/>
          <c:tx>
            <c:strRef>
              <c:f>Feuil1!$D$1</c:f>
              <c:strCache>
                <c:ptCount val="1"/>
                <c:pt idx="0">
                  <c:v>Colonne3</c:v>
                </c:pt>
              </c:strCache>
            </c:strRef>
          </c:tx>
          <c:spPr>
            <a:solidFill>
              <a:schemeClr val="accent5">
                <a:lumMod val="50000"/>
                <a:alpha val="84000"/>
              </a:schemeClr>
            </a:solidFill>
          </c:spPr>
          <c:invertIfNegative val="0"/>
          <c:cat>
            <c:numRef>
              <c:f>Feuil1!$A$2</c:f>
              <c:numCache>
                <c:formatCode>General</c:formatCode>
                <c:ptCount val="1"/>
              </c:numCache>
            </c:numRef>
          </c:cat>
          <c:val>
            <c:numRef>
              <c:f>Feuil1!$D$2</c:f>
              <c:numCache>
                <c:formatCode>General</c:formatCode>
                <c:ptCount val="1"/>
                <c:pt idx="0">
                  <c:v>12</c:v>
                </c:pt>
              </c:numCache>
            </c:numRef>
          </c:val>
        </c:ser>
        <c:ser>
          <c:idx val="3"/>
          <c:order val="3"/>
          <c:tx>
            <c:strRef>
              <c:f>Feuil1!$E$1</c:f>
              <c:strCache>
                <c:ptCount val="1"/>
                <c:pt idx="0">
                  <c:v>Colonne4</c:v>
                </c:pt>
              </c:strCache>
            </c:strRef>
          </c:tx>
          <c:spPr>
            <a:solidFill>
              <a:srgbClr val="215968">
                <a:alpha val="76000"/>
              </a:srgbClr>
            </a:solidFill>
          </c:spPr>
          <c:invertIfNegative val="0"/>
          <c:cat>
            <c:numRef>
              <c:f>Feuil1!$A$2</c:f>
              <c:numCache>
                <c:formatCode>General</c:formatCode>
                <c:ptCount val="1"/>
              </c:numCache>
            </c:numRef>
          </c:cat>
          <c:val>
            <c:numRef>
              <c:f>Feuil1!$E$2</c:f>
              <c:numCache>
                <c:formatCode>General</c:formatCode>
                <c:ptCount val="1"/>
                <c:pt idx="0">
                  <c:v>13</c:v>
                </c:pt>
              </c:numCache>
            </c:numRef>
          </c:val>
        </c:ser>
        <c:ser>
          <c:idx val="4"/>
          <c:order val="4"/>
          <c:tx>
            <c:strRef>
              <c:f>Feuil1!$F$1</c:f>
              <c:strCache>
                <c:ptCount val="1"/>
                <c:pt idx="0">
                  <c:v>Colonne5</c:v>
                </c:pt>
              </c:strCache>
            </c:strRef>
          </c:tx>
          <c:spPr>
            <a:solidFill>
              <a:schemeClr val="accent5">
                <a:lumMod val="50000"/>
                <a:alpha val="68000"/>
              </a:schemeClr>
            </a:solidFill>
          </c:spPr>
          <c:invertIfNegative val="0"/>
          <c:cat>
            <c:numRef>
              <c:f>Feuil1!$A$2</c:f>
              <c:numCache>
                <c:formatCode>General</c:formatCode>
                <c:ptCount val="1"/>
              </c:numCache>
            </c:numRef>
          </c:cat>
          <c:val>
            <c:numRef>
              <c:f>Feuil1!$F$2</c:f>
              <c:numCache>
                <c:formatCode>General</c:formatCode>
                <c:ptCount val="1"/>
                <c:pt idx="0">
                  <c:v>14</c:v>
                </c:pt>
              </c:numCache>
            </c:numRef>
          </c:val>
        </c:ser>
        <c:ser>
          <c:idx val="5"/>
          <c:order val="5"/>
          <c:tx>
            <c:strRef>
              <c:f>Feuil1!$G$1</c:f>
              <c:strCache>
                <c:ptCount val="1"/>
                <c:pt idx="0">
                  <c:v>Colonne6</c:v>
                </c:pt>
              </c:strCache>
            </c:strRef>
          </c:tx>
          <c:spPr>
            <a:solidFill>
              <a:srgbClr val="215968">
                <a:alpha val="60000"/>
              </a:srgbClr>
            </a:solidFill>
          </c:spPr>
          <c:invertIfNegative val="0"/>
          <c:cat>
            <c:numRef>
              <c:f>Feuil1!$A$2</c:f>
              <c:numCache>
                <c:formatCode>General</c:formatCode>
                <c:ptCount val="1"/>
              </c:numCache>
            </c:numRef>
          </c:cat>
          <c:val>
            <c:numRef>
              <c:f>Feuil1!$G$2</c:f>
              <c:numCache>
                <c:formatCode>General</c:formatCode>
                <c:ptCount val="1"/>
                <c:pt idx="0">
                  <c:v>15</c:v>
                </c:pt>
              </c:numCache>
            </c:numRef>
          </c:val>
        </c:ser>
        <c:ser>
          <c:idx val="6"/>
          <c:order val="6"/>
          <c:tx>
            <c:strRef>
              <c:f>Feuil1!$H$1</c:f>
              <c:strCache>
                <c:ptCount val="1"/>
                <c:pt idx="0">
                  <c:v>Colonne7</c:v>
                </c:pt>
              </c:strCache>
            </c:strRef>
          </c:tx>
          <c:spPr>
            <a:solidFill>
              <a:schemeClr val="accent5">
                <a:lumMod val="50000"/>
                <a:alpha val="52000"/>
              </a:schemeClr>
            </a:solidFill>
          </c:spPr>
          <c:invertIfNegative val="0"/>
          <c:cat>
            <c:numRef>
              <c:f>Feuil1!$A$2</c:f>
              <c:numCache>
                <c:formatCode>General</c:formatCode>
                <c:ptCount val="1"/>
              </c:numCache>
            </c:numRef>
          </c:cat>
          <c:val>
            <c:numRef>
              <c:f>Feuil1!$H$2</c:f>
              <c:numCache>
                <c:formatCode>General</c:formatCode>
                <c:ptCount val="1"/>
                <c:pt idx="0">
                  <c:v>16</c:v>
                </c:pt>
              </c:numCache>
            </c:numRef>
          </c:val>
        </c:ser>
        <c:ser>
          <c:idx val="7"/>
          <c:order val="7"/>
          <c:tx>
            <c:strRef>
              <c:f>Feuil1!$I$1</c:f>
              <c:strCache>
                <c:ptCount val="1"/>
                <c:pt idx="0">
                  <c:v>Colonne8</c:v>
                </c:pt>
              </c:strCache>
            </c:strRef>
          </c:tx>
          <c:spPr>
            <a:solidFill>
              <a:schemeClr val="accent5">
                <a:lumMod val="50000"/>
                <a:alpha val="44000"/>
              </a:schemeClr>
            </a:solidFill>
          </c:spPr>
          <c:invertIfNegative val="0"/>
          <c:cat>
            <c:numRef>
              <c:f>Feuil1!$A$2</c:f>
              <c:numCache>
                <c:formatCode>General</c:formatCode>
                <c:ptCount val="1"/>
              </c:numCache>
            </c:numRef>
          </c:cat>
          <c:val>
            <c:numRef>
              <c:f>Feuil1!$I$2</c:f>
              <c:numCache>
                <c:formatCode>General</c:formatCode>
                <c:ptCount val="1"/>
                <c:pt idx="0">
                  <c:v>17</c:v>
                </c:pt>
              </c:numCache>
            </c:numRef>
          </c:val>
        </c:ser>
        <c:ser>
          <c:idx val="8"/>
          <c:order val="8"/>
          <c:tx>
            <c:strRef>
              <c:f>Feuil1!$J$1</c:f>
              <c:strCache>
                <c:ptCount val="1"/>
                <c:pt idx="0">
                  <c:v>Colonne9</c:v>
                </c:pt>
              </c:strCache>
            </c:strRef>
          </c:tx>
          <c:spPr>
            <a:solidFill>
              <a:schemeClr val="accent5">
                <a:lumMod val="50000"/>
                <a:alpha val="36000"/>
              </a:schemeClr>
            </a:solidFill>
          </c:spPr>
          <c:invertIfNegative val="0"/>
          <c:cat>
            <c:numRef>
              <c:f>Feuil1!$A$2</c:f>
              <c:numCache>
                <c:formatCode>General</c:formatCode>
                <c:ptCount val="1"/>
              </c:numCache>
            </c:numRef>
          </c:cat>
          <c:val>
            <c:numRef>
              <c:f>Feuil1!$J$2</c:f>
              <c:numCache>
                <c:formatCode>General</c:formatCode>
                <c:ptCount val="1"/>
                <c:pt idx="0">
                  <c:v>18</c:v>
                </c:pt>
              </c:numCache>
            </c:numRef>
          </c:val>
        </c:ser>
        <c:ser>
          <c:idx val="9"/>
          <c:order val="9"/>
          <c:tx>
            <c:strRef>
              <c:f>Feuil1!$K$1</c:f>
              <c:strCache>
                <c:ptCount val="1"/>
                <c:pt idx="0">
                  <c:v>Colonne10</c:v>
                </c:pt>
              </c:strCache>
            </c:strRef>
          </c:tx>
          <c:spPr>
            <a:solidFill>
              <a:schemeClr val="accent5">
                <a:lumMod val="50000"/>
                <a:alpha val="28000"/>
              </a:schemeClr>
            </a:solidFill>
            <a:scene3d>
              <a:camera prst="orthographicFront"/>
              <a:lightRig rig="threePt" dir="t"/>
            </a:scene3d>
            <a:sp3d/>
          </c:spPr>
          <c:invertIfNegative val="0"/>
          <c:cat>
            <c:numRef>
              <c:f>Feuil1!$A$2</c:f>
              <c:numCache>
                <c:formatCode>General</c:formatCode>
                <c:ptCount val="1"/>
              </c:numCache>
            </c:numRef>
          </c:cat>
          <c:val>
            <c:numRef>
              <c:f>Feuil1!$K$2</c:f>
              <c:numCache>
                <c:formatCode>General</c:formatCode>
                <c:ptCount val="1"/>
                <c:pt idx="0">
                  <c:v>19</c:v>
                </c:pt>
              </c:numCache>
            </c:numRef>
          </c:val>
        </c:ser>
        <c:dLbls>
          <c:showLegendKey val="0"/>
          <c:showVal val="0"/>
          <c:showCatName val="0"/>
          <c:showSerName val="0"/>
          <c:showPercent val="0"/>
          <c:showBubbleSize val="0"/>
        </c:dLbls>
        <c:gapWidth val="150"/>
        <c:axId val="181442560"/>
        <c:axId val="132933888"/>
      </c:barChart>
      <c:catAx>
        <c:axId val="181442560"/>
        <c:scaling>
          <c:orientation val="minMax"/>
        </c:scaling>
        <c:delete val="0"/>
        <c:axPos val="b"/>
        <c:numFmt formatCode="General" sourceLinked="1"/>
        <c:majorTickMark val="out"/>
        <c:minorTickMark val="none"/>
        <c:tickLblPos val="nextTo"/>
        <c:crossAx val="132933888"/>
        <c:crosses val="autoZero"/>
        <c:auto val="1"/>
        <c:lblAlgn val="ctr"/>
        <c:lblOffset val="100"/>
        <c:noMultiLvlLbl val="0"/>
      </c:catAx>
      <c:valAx>
        <c:axId val="132933888"/>
        <c:scaling>
          <c:orientation val="minMax"/>
        </c:scaling>
        <c:delete val="1"/>
        <c:axPos val="l"/>
        <c:numFmt formatCode="General" sourceLinked="1"/>
        <c:majorTickMark val="out"/>
        <c:minorTickMark val="none"/>
        <c:tickLblPos val="nextTo"/>
        <c:crossAx val="181442560"/>
        <c:crosses val="autoZero"/>
        <c:crossBetween val="between"/>
      </c:valAx>
      <c:spPr>
        <a:noFill/>
        <a:ln w="25400">
          <a:noFill/>
        </a:ln>
      </c:spPr>
    </c:plotArea>
    <c:plotVisOnly val="1"/>
    <c:dispBlanksAs val="gap"/>
    <c:showDLblsOverMax val="0"/>
  </c:chart>
  <c:txPr>
    <a:bodyPr/>
    <a:lstStyle/>
    <a:p>
      <a:pPr>
        <a:defRPr sz="18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1667949607657E-2"/>
          <c:y val="3.7874716530062898E-3"/>
          <c:w val="0.94583333333333297"/>
          <c:h val="0.901802165354331"/>
        </c:manualLayout>
      </c:layout>
      <c:barChart>
        <c:barDir val="col"/>
        <c:grouping val="clustered"/>
        <c:varyColors val="0"/>
        <c:ser>
          <c:idx val="9"/>
          <c:order val="0"/>
          <c:tx>
            <c:strRef>
              <c:f>Feuil1!$K$1</c:f>
              <c:strCache>
                <c:ptCount val="1"/>
                <c:pt idx="0">
                  <c:v>Colonne10</c:v>
                </c:pt>
              </c:strCache>
            </c:strRef>
          </c:tx>
          <c:spPr>
            <a:solidFill>
              <a:srgbClr val="4BACC6">
                <a:lumMod val="50000"/>
                <a:alpha val="28000"/>
              </a:srgbClr>
            </a:solidFill>
            <a:scene3d>
              <a:camera prst="orthographicFront"/>
              <a:lightRig rig="threePt" dir="t"/>
            </a:scene3d>
            <a:sp3d/>
          </c:spPr>
          <c:invertIfNegative val="0"/>
          <c:cat>
            <c:numRef>
              <c:f>Feuil1!$A$2</c:f>
              <c:numCache>
                <c:formatCode>General</c:formatCode>
                <c:ptCount val="1"/>
              </c:numCache>
            </c:numRef>
          </c:cat>
          <c:val>
            <c:numRef>
              <c:f>Feuil1!$K$2</c:f>
              <c:numCache>
                <c:formatCode>General</c:formatCode>
                <c:ptCount val="1"/>
                <c:pt idx="0">
                  <c:v>19</c:v>
                </c:pt>
              </c:numCache>
            </c:numRef>
          </c:val>
        </c:ser>
        <c:ser>
          <c:idx val="8"/>
          <c:order val="1"/>
          <c:tx>
            <c:strRef>
              <c:f>Feuil1!$J$1</c:f>
              <c:strCache>
                <c:ptCount val="1"/>
                <c:pt idx="0">
                  <c:v>Colonne9</c:v>
                </c:pt>
              </c:strCache>
            </c:strRef>
          </c:tx>
          <c:spPr>
            <a:solidFill>
              <a:schemeClr val="accent5">
                <a:lumMod val="50000"/>
                <a:alpha val="36000"/>
              </a:schemeClr>
            </a:solidFill>
          </c:spPr>
          <c:invertIfNegative val="0"/>
          <c:cat>
            <c:numRef>
              <c:f>Feuil1!$A$2</c:f>
              <c:numCache>
                <c:formatCode>General</c:formatCode>
                <c:ptCount val="1"/>
              </c:numCache>
            </c:numRef>
          </c:cat>
          <c:val>
            <c:numRef>
              <c:f>Feuil1!$J$2</c:f>
              <c:numCache>
                <c:formatCode>General</c:formatCode>
                <c:ptCount val="1"/>
                <c:pt idx="0">
                  <c:v>18</c:v>
                </c:pt>
              </c:numCache>
            </c:numRef>
          </c:val>
        </c:ser>
        <c:ser>
          <c:idx val="7"/>
          <c:order val="2"/>
          <c:tx>
            <c:strRef>
              <c:f>Feuil1!$I$1</c:f>
              <c:strCache>
                <c:ptCount val="1"/>
                <c:pt idx="0">
                  <c:v>Colonne8</c:v>
                </c:pt>
              </c:strCache>
            </c:strRef>
          </c:tx>
          <c:spPr>
            <a:solidFill>
              <a:schemeClr val="accent5">
                <a:lumMod val="50000"/>
                <a:alpha val="44000"/>
              </a:schemeClr>
            </a:solidFill>
          </c:spPr>
          <c:invertIfNegative val="0"/>
          <c:cat>
            <c:numRef>
              <c:f>Feuil1!$A$2</c:f>
              <c:numCache>
                <c:formatCode>General</c:formatCode>
                <c:ptCount val="1"/>
              </c:numCache>
            </c:numRef>
          </c:cat>
          <c:val>
            <c:numRef>
              <c:f>Feuil1!$I$2</c:f>
              <c:numCache>
                <c:formatCode>General</c:formatCode>
                <c:ptCount val="1"/>
                <c:pt idx="0">
                  <c:v>17</c:v>
                </c:pt>
              </c:numCache>
            </c:numRef>
          </c:val>
        </c:ser>
        <c:ser>
          <c:idx val="6"/>
          <c:order val="3"/>
          <c:tx>
            <c:strRef>
              <c:f>Feuil1!$H$1</c:f>
              <c:strCache>
                <c:ptCount val="1"/>
                <c:pt idx="0">
                  <c:v>Colonne7</c:v>
                </c:pt>
              </c:strCache>
            </c:strRef>
          </c:tx>
          <c:spPr>
            <a:solidFill>
              <a:schemeClr val="accent5">
                <a:lumMod val="50000"/>
                <a:alpha val="52000"/>
              </a:schemeClr>
            </a:solidFill>
          </c:spPr>
          <c:invertIfNegative val="0"/>
          <c:cat>
            <c:numRef>
              <c:f>Feuil1!$A$2</c:f>
              <c:numCache>
                <c:formatCode>General</c:formatCode>
                <c:ptCount val="1"/>
              </c:numCache>
            </c:numRef>
          </c:cat>
          <c:val>
            <c:numRef>
              <c:f>Feuil1!$H$2</c:f>
              <c:numCache>
                <c:formatCode>General</c:formatCode>
                <c:ptCount val="1"/>
                <c:pt idx="0">
                  <c:v>16</c:v>
                </c:pt>
              </c:numCache>
            </c:numRef>
          </c:val>
        </c:ser>
        <c:ser>
          <c:idx val="5"/>
          <c:order val="4"/>
          <c:tx>
            <c:strRef>
              <c:f>Feuil1!$G$1</c:f>
              <c:strCache>
                <c:ptCount val="1"/>
                <c:pt idx="0">
                  <c:v>Colonne6</c:v>
                </c:pt>
              </c:strCache>
            </c:strRef>
          </c:tx>
          <c:spPr>
            <a:solidFill>
              <a:srgbClr val="215968">
                <a:alpha val="60000"/>
              </a:srgbClr>
            </a:solidFill>
          </c:spPr>
          <c:invertIfNegative val="0"/>
          <c:cat>
            <c:numRef>
              <c:f>Feuil1!$A$2</c:f>
              <c:numCache>
                <c:formatCode>General</c:formatCode>
                <c:ptCount val="1"/>
              </c:numCache>
            </c:numRef>
          </c:cat>
          <c:val>
            <c:numRef>
              <c:f>Feuil1!$G$2</c:f>
              <c:numCache>
                <c:formatCode>General</c:formatCode>
                <c:ptCount val="1"/>
                <c:pt idx="0">
                  <c:v>15</c:v>
                </c:pt>
              </c:numCache>
            </c:numRef>
          </c:val>
        </c:ser>
        <c:ser>
          <c:idx val="4"/>
          <c:order val="5"/>
          <c:tx>
            <c:strRef>
              <c:f>Feuil1!$F$1</c:f>
              <c:strCache>
                <c:ptCount val="1"/>
                <c:pt idx="0">
                  <c:v>Colonne5</c:v>
                </c:pt>
              </c:strCache>
            </c:strRef>
          </c:tx>
          <c:spPr>
            <a:solidFill>
              <a:schemeClr val="accent5">
                <a:lumMod val="50000"/>
                <a:alpha val="68000"/>
              </a:schemeClr>
            </a:solidFill>
          </c:spPr>
          <c:invertIfNegative val="0"/>
          <c:cat>
            <c:numRef>
              <c:f>Feuil1!$A$2</c:f>
              <c:numCache>
                <c:formatCode>General</c:formatCode>
                <c:ptCount val="1"/>
              </c:numCache>
            </c:numRef>
          </c:cat>
          <c:val>
            <c:numRef>
              <c:f>Feuil1!$F$2</c:f>
              <c:numCache>
                <c:formatCode>General</c:formatCode>
                <c:ptCount val="1"/>
                <c:pt idx="0">
                  <c:v>14</c:v>
                </c:pt>
              </c:numCache>
            </c:numRef>
          </c:val>
        </c:ser>
        <c:ser>
          <c:idx val="3"/>
          <c:order val="6"/>
          <c:tx>
            <c:strRef>
              <c:f>Feuil1!$E$1</c:f>
              <c:strCache>
                <c:ptCount val="1"/>
                <c:pt idx="0">
                  <c:v>Colonne4</c:v>
                </c:pt>
              </c:strCache>
            </c:strRef>
          </c:tx>
          <c:spPr>
            <a:solidFill>
              <a:srgbClr val="215968">
                <a:alpha val="76000"/>
              </a:srgbClr>
            </a:solidFill>
          </c:spPr>
          <c:invertIfNegative val="0"/>
          <c:cat>
            <c:numRef>
              <c:f>Feuil1!$A$2</c:f>
              <c:numCache>
                <c:formatCode>General</c:formatCode>
                <c:ptCount val="1"/>
              </c:numCache>
            </c:numRef>
          </c:cat>
          <c:val>
            <c:numRef>
              <c:f>Feuil1!$E$2</c:f>
              <c:numCache>
                <c:formatCode>General</c:formatCode>
                <c:ptCount val="1"/>
                <c:pt idx="0">
                  <c:v>13</c:v>
                </c:pt>
              </c:numCache>
            </c:numRef>
          </c:val>
        </c:ser>
        <c:ser>
          <c:idx val="2"/>
          <c:order val="7"/>
          <c:tx>
            <c:strRef>
              <c:f>Feuil1!$D$1</c:f>
              <c:strCache>
                <c:ptCount val="1"/>
                <c:pt idx="0">
                  <c:v>Colonne3</c:v>
                </c:pt>
              </c:strCache>
            </c:strRef>
          </c:tx>
          <c:spPr>
            <a:solidFill>
              <a:schemeClr val="accent5">
                <a:lumMod val="50000"/>
                <a:alpha val="84000"/>
              </a:schemeClr>
            </a:solidFill>
          </c:spPr>
          <c:invertIfNegative val="0"/>
          <c:cat>
            <c:numRef>
              <c:f>Feuil1!$A$2</c:f>
              <c:numCache>
                <c:formatCode>General</c:formatCode>
                <c:ptCount val="1"/>
              </c:numCache>
            </c:numRef>
          </c:cat>
          <c:val>
            <c:numRef>
              <c:f>Feuil1!$D$2</c:f>
              <c:numCache>
                <c:formatCode>General</c:formatCode>
                <c:ptCount val="1"/>
                <c:pt idx="0">
                  <c:v>12</c:v>
                </c:pt>
              </c:numCache>
            </c:numRef>
          </c:val>
        </c:ser>
        <c:ser>
          <c:idx val="1"/>
          <c:order val="8"/>
          <c:tx>
            <c:strRef>
              <c:f>Feuil1!$C$1</c:f>
              <c:strCache>
                <c:ptCount val="1"/>
                <c:pt idx="0">
                  <c:v>Colonne2</c:v>
                </c:pt>
              </c:strCache>
            </c:strRef>
          </c:tx>
          <c:spPr>
            <a:solidFill>
              <a:schemeClr val="accent5">
                <a:lumMod val="50000"/>
                <a:alpha val="92000"/>
              </a:schemeClr>
            </a:solidFill>
          </c:spPr>
          <c:invertIfNegative val="0"/>
          <c:cat>
            <c:numRef>
              <c:f>Feuil1!$A$2</c:f>
              <c:numCache>
                <c:formatCode>General</c:formatCode>
                <c:ptCount val="1"/>
              </c:numCache>
            </c:numRef>
          </c:cat>
          <c:val>
            <c:numRef>
              <c:f>Feuil1!$C$2</c:f>
              <c:numCache>
                <c:formatCode>General</c:formatCode>
                <c:ptCount val="1"/>
                <c:pt idx="0">
                  <c:v>11</c:v>
                </c:pt>
              </c:numCache>
            </c:numRef>
          </c:val>
        </c:ser>
        <c:ser>
          <c:idx val="0"/>
          <c:order val="9"/>
          <c:tx>
            <c:strRef>
              <c:f>Feuil1!$B$1</c:f>
              <c:strCache>
                <c:ptCount val="1"/>
                <c:pt idx="0">
                  <c:v>Colonne1</c:v>
                </c:pt>
              </c:strCache>
            </c:strRef>
          </c:tx>
          <c:spPr>
            <a:solidFill>
              <a:schemeClr val="accent5">
                <a:lumMod val="50000"/>
              </a:schemeClr>
            </a:solidFill>
          </c:spPr>
          <c:invertIfNegative val="0"/>
          <c:cat>
            <c:numRef>
              <c:f>Feuil1!$A$2</c:f>
              <c:numCache>
                <c:formatCode>General</c:formatCode>
                <c:ptCount val="1"/>
              </c:numCache>
            </c:numRef>
          </c:cat>
          <c:val>
            <c:numRef>
              <c:f>Feuil1!$B$2</c:f>
              <c:numCache>
                <c:formatCode>General</c:formatCode>
                <c:ptCount val="1"/>
                <c:pt idx="0">
                  <c:v>10</c:v>
                </c:pt>
              </c:numCache>
            </c:numRef>
          </c:val>
        </c:ser>
        <c:dLbls>
          <c:showLegendKey val="0"/>
          <c:showVal val="0"/>
          <c:showCatName val="0"/>
          <c:showSerName val="0"/>
          <c:showPercent val="0"/>
          <c:showBubbleSize val="0"/>
        </c:dLbls>
        <c:gapWidth val="150"/>
        <c:axId val="133271552"/>
        <c:axId val="132935616"/>
      </c:barChart>
      <c:catAx>
        <c:axId val="133271552"/>
        <c:scaling>
          <c:orientation val="minMax"/>
        </c:scaling>
        <c:delete val="0"/>
        <c:axPos val="b"/>
        <c:numFmt formatCode="General" sourceLinked="1"/>
        <c:majorTickMark val="out"/>
        <c:minorTickMark val="none"/>
        <c:tickLblPos val="nextTo"/>
        <c:crossAx val="132935616"/>
        <c:crosses val="autoZero"/>
        <c:auto val="1"/>
        <c:lblAlgn val="ctr"/>
        <c:lblOffset val="100"/>
        <c:noMultiLvlLbl val="0"/>
      </c:catAx>
      <c:valAx>
        <c:axId val="132935616"/>
        <c:scaling>
          <c:orientation val="minMax"/>
        </c:scaling>
        <c:delete val="1"/>
        <c:axPos val="l"/>
        <c:numFmt formatCode="General" sourceLinked="1"/>
        <c:majorTickMark val="out"/>
        <c:minorTickMark val="none"/>
        <c:tickLblPos val="nextTo"/>
        <c:crossAx val="133271552"/>
        <c:crosses val="autoZero"/>
        <c:crossBetween val="between"/>
      </c:valAx>
      <c:spPr>
        <a:noFill/>
        <a:ln w="25400">
          <a:noFill/>
        </a:ln>
      </c:spPr>
    </c:plotArea>
    <c:plotVisOnly val="1"/>
    <c:dispBlanksAs val="gap"/>
    <c:showDLblsOverMax val="0"/>
  </c:chart>
  <c:txPr>
    <a:bodyPr/>
    <a:lstStyle/>
    <a:p>
      <a:pPr>
        <a:defRPr sz="1800"/>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166666666666703E-2"/>
          <c:y val="5.6250000000000001E-2"/>
          <c:w val="0.94583333333333297"/>
          <c:h val="0.901802165354331"/>
        </c:manualLayout>
      </c:layout>
      <c:barChart>
        <c:barDir val="col"/>
        <c:grouping val="clustered"/>
        <c:varyColors val="0"/>
        <c:ser>
          <c:idx val="0"/>
          <c:order val="0"/>
          <c:tx>
            <c:strRef>
              <c:f>Feuil1!$B$1</c:f>
              <c:strCache>
                <c:ptCount val="1"/>
                <c:pt idx="0">
                  <c:v>Colonne1</c:v>
                </c:pt>
              </c:strCache>
            </c:strRef>
          </c:tx>
          <c:spPr>
            <a:solidFill>
              <a:schemeClr val="accent5">
                <a:lumMod val="50000"/>
              </a:schemeClr>
            </a:solidFill>
          </c:spPr>
          <c:invertIfNegative val="0"/>
          <c:cat>
            <c:numRef>
              <c:f>Feuil1!$A$2</c:f>
              <c:numCache>
                <c:formatCode>General</c:formatCode>
                <c:ptCount val="1"/>
              </c:numCache>
            </c:numRef>
          </c:cat>
          <c:val>
            <c:numRef>
              <c:f>Feuil1!$B$2</c:f>
              <c:numCache>
                <c:formatCode>General</c:formatCode>
                <c:ptCount val="1"/>
                <c:pt idx="0">
                  <c:v>10</c:v>
                </c:pt>
              </c:numCache>
            </c:numRef>
          </c:val>
        </c:ser>
        <c:ser>
          <c:idx val="1"/>
          <c:order val="1"/>
          <c:tx>
            <c:strRef>
              <c:f>Feuil1!$C$1</c:f>
              <c:strCache>
                <c:ptCount val="1"/>
                <c:pt idx="0">
                  <c:v>Colonne2</c:v>
                </c:pt>
              </c:strCache>
            </c:strRef>
          </c:tx>
          <c:spPr>
            <a:solidFill>
              <a:srgbClr val="4BACC6">
                <a:lumMod val="50000"/>
                <a:alpha val="84000"/>
              </a:srgbClr>
            </a:solidFill>
          </c:spPr>
          <c:invertIfNegative val="0"/>
          <c:cat>
            <c:numRef>
              <c:f>Feuil1!$A$2</c:f>
              <c:numCache>
                <c:formatCode>General</c:formatCode>
                <c:ptCount val="1"/>
              </c:numCache>
            </c:numRef>
          </c:cat>
          <c:val>
            <c:numRef>
              <c:f>Feuil1!$C$2</c:f>
              <c:numCache>
                <c:formatCode>General</c:formatCode>
                <c:ptCount val="1"/>
                <c:pt idx="0">
                  <c:v>12</c:v>
                </c:pt>
              </c:numCache>
            </c:numRef>
          </c:val>
        </c:ser>
        <c:ser>
          <c:idx val="2"/>
          <c:order val="2"/>
          <c:tx>
            <c:strRef>
              <c:f>Feuil1!$D$1</c:f>
              <c:strCache>
                <c:ptCount val="1"/>
                <c:pt idx="0">
                  <c:v>Colonne3</c:v>
                </c:pt>
              </c:strCache>
            </c:strRef>
          </c:tx>
          <c:spPr>
            <a:solidFill>
              <a:srgbClr val="4BACC6">
                <a:lumMod val="50000"/>
                <a:alpha val="68000"/>
              </a:srgbClr>
            </a:solidFill>
          </c:spPr>
          <c:invertIfNegative val="0"/>
          <c:cat>
            <c:numRef>
              <c:f>Feuil1!$A$2</c:f>
              <c:numCache>
                <c:formatCode>General</c:formatCode>
                <c:ptCount val="1"/>
              </c:numCache>
            </c:numRef>
          </c:cat>
          <c:val>
            <c:numRef>
              <c:f>Feuil1!$D$2</c:f>
              <c:numCache>
                <c:formatCode>General</c:formatCode>
                <c:ptCount val="1"/>
                <c:pt idx="0">
                  <c:v>14</c:v>
                </c:pt>
              </c:numCache>
            </c:numRef>
          </c:val>
        </c:ser>
        <c:ser>
          <c:idx val="3"/>
          <c:order val="3"/>
          <c:tx>
            <c:strRef>
              <c:f>Feuil1!$E$1</c:f>
              <c:strCache>
                <c:ptCount val="1"/>
                <c:pt idx="0">
                  <c:v>Colonne4</c:v>
                </c:pt>
              </c:strCache>
            </c:strRef>
          </c:tx>
          <c:spPr>
            <a:solidFill>
              <a:srgbClr val="215968">
                <a:alpha val="52000"/>
              </a:srgbClr>
            </a:solidFill>
          </c:spPr>
          <c:invertIfNegative val="0"/>
          <c:cat>
            <c:numRef>
              <c:f>Feuil1!$A$2</c:f>
              <c:numCache>
                <c:formatCode>General</c:formatCode>
                <c:ptCount val="1"/>
              </c:numCache>
            </c:numRef>
          </c:cat>
          <c:val>
            <c:numRef>
              <c:f>Feuil1!$E$2</c:f>
              <c:numCache>
                <c:formatCode>General</c:formatCode>
                <c:ptCount val="1"/>
                <c:pt idx="0">
                  <c:v>16</c:v>
                </c:pt>
              </c:numCache>
            </c:numRef>
          </c:val>
        </c:ser>
        <c:ser>
          <c:idx val="4"/>
          <c:order val="4"/>
          <c:tx>
            <c:strRef>
              <c:f>Feuil1!$F$1</c:f>
              <c:strCache>
                <c:ptCount val="1"/>
                <c:pt idx="0">
                  <c:v>Colonne5</c:v>
                </c:pt>
              </c:strCache>
            </c:strRef>
          </c:tx>
          <c:spPr>
            <a:solidFill>
              <a:srgbClr val="4BACC6">
                <a:lumMod val="50000"/>
                <a:alpha val="36000"/>
              </a:srgbClr>
            </a:solidFill>
          </c:spPr>
          <c:invertIfNegative val="0"/>
          <c:cat>
            <c:numRef>
              <c:f>Feuil1!$A$2</c:f>
              <c:numCache>
                <c:formatCode>General</c:formatCode>
                <c:ptCount val="1"/>
              </c:numCache>
            </c:numRef>
          </c:cat>
          <c:val>
            <c:numRef>
              <c:f>Feuil1!$F$2</c:f>
              <c:numCache>
                <c:formatCode>General</c:formatCode>
                <c:ptCount val="1"/>
                <c:pt idx="0">
                  <c:v>18</c:v>
                </c:pt>
              </c:numCache>
            </c:numRef>
          </c:val>
        </c:ser>
        <c:ser>
          <c:idx val="5"/>
          <c:order val="5"/>
          <c:tx>
            <c:strRef>
              <c:f>Feuil1!$G$1</c:f>
              <c:strCache>
                <c:ptCount val="1"/>
                <c:pt idx="0">
                  <c:v>Colonne6</c:v>
                </c:pt>
              </c:strCache>
            </c:strRef>
          </c:tx>
          <c:spPr>
            <a:solidFill>
              <a:srgbClr val="215968">
                <a:alpha val="84000"/>
              </a:srgbClr>
            </a:solidFill>
          </c:spPr>
          <c:invertIfNegative val="0"/>
          <c:cat>
            <c:numRef>
              <c:f>Feuil1!$A$2</c:f>
              <c:numCache>
                <c:formatCode>General</c:formatCode>
                <c:ptCount val="1"/>
              </c:numCache>
            </c:numRef>
          </c:cat>
          <c:val>
            <c:numRef>
              <c:f>Feuil1!$G$2</c:f>
              <c:numCache>
                <c:formatCode>General</c:formatCode>
                <c:ptCount val="1"/>
                <c:pt idx="0">
                  <c:v>11</c:v>
                </c:pt>
              </c:numCache>
            </c:numRef>
          </c:val>
        </c:ser>
        <c:ser>
          <c:idx val="6"/>
          <c:order val="6"/>
          <c:tx>
            <c:strRef>
              <c:f>Feuil1!$H$1</c:f>
              <c:strCache>
                <c:ptCount val="1"/>
                <c:pt idx="0">
                  <c:v>Colonne7</c:v>
                </c:pt>
              </c:strCache>
            </c:strRef>
          </c:tx>
          <c:spPr>
            <a:solidFill>
              <a:srgbClr val="4BACC6">
                <a:lumMod val="50000"/>
                <a:alpha val="76000"/>
              </a:srgbClr>
            </a:solidFill>
          </c:spPr>
          <c:invertIfNegative val="0"/>
          <c:cat>
            <c:numRef>
              <c:f>Feuil1!$A$2</c:f>
              <c:numCache>
                <c:formatCode>General</c:formatCode>
                <c:ptCount val="1"/>
              </c:numCache>
            </c:numRef>
          </c:cat>
          <c:val>
            <c:numRef>
              <c:f>Feuil1!$H$2</c:f>
              <c:numCache>
                <c:formatCode>General</c:formatCode>
                <c:ptCount val="1"/>
                <c:pt idx="0">
                  <c:v>13</c:v>
                </c:pt>
              </c:numCache>
            </c:numRef>
          </c:val>
        </c:ser>
        <c:ser>
          <c:idx val="7"/>
          <c:order val="7"/>
          <c:tx>
            <c:strRef>
              <c:f>Feuil1!$I$1</c:f>
              <c:strCache>
                <c:ptCount val="1"/>
                <c:pt idx="0">
                  <c:v>Colonne8</c:v>
                </c:pt>
              </c:strCache>
            </c:strRef>
          </c:tx>
          <c:spPr>
            <a:solidFill>
              <a:srgbClr val="4BACC6">
                <a:lumMod val="50000"/>
                <a:alpha val="60000"/>
              </a:srgbClr>
            </a:solidFill>
          </c:spPr>
          <c:invertIfNegative val="0"/>
          <c:cat>
            <c:numRef>
              <c:f>Feuil1!$A$2</c:f>
              <c:numCache>
                <c:formatCode>General</c:formatCode>
                <c:ptCount val="1"/>
              </c:numCache>
            </c:numRef>
          </c:cat>
          <c:val>
            <c:numRef>
              <c:f>Feuil1!$I$2</c:f>
              <c:numCache>
                <c:formatCode>General</c:formatCode>
                <c:ptCount val="1"/>
                <c:pt idx="0">
                  <c:v>15</c:v>
                </c:pt>
              </c:numCache>
            </c:numRef>
          </c:val>
        </c:ser>
        <c:ser>
          <c:idx val="8"/>
          <c:order val="8"/>
          <c:tx>
            <c:strRef>
              <c:f>Feuil1!$J$1</c:f>
              <c:strCache>
                <c:ptCount val="1"/>
                <c:pt idx="0">
                  <c:v>Colonne9</c:v>
                </c:pt>
              </c:strCache>
            </c:strRef>
          </c:tx>
          <c:spPr>
            <a:solidFill>
              <a:srgbClr val="4BACC6">
                <a:lumMod val="50000"/>
                <a:alpha val="44000"/>
              </a:srgbClr>
            </a:solidFill>
          </c:spPr>
          <c:invertIfNegative val="0"/>
          <c:cat>
            <c:numRef>
              <c:f>Feuil1!$A$2</c:f>
              <c:numCache>
                <c:formatCode>General</c:formatCode>
                <c:ptCount val="1"/>
              </c:numCache>
            </c:numRef>
          </c:cat>
          <c:val>
            <c:numRef>
              <c:f>Feuil1!$J$2</c:f>
              <c:numCache>
                <c:formatCode>General</c:formatCode>
                <c:ptCount val="1"/>
                <c:pt idx="0">
                  <c:v>17</c:v>
                </c:pt>
              </c:numCache>
            </c:numRef>
          </c:val>
        </c:ser>
        <c:ser>
          <c:idx val="9"/>
          <c:order val="9"/>
          <c:tx>
            <c:strRef>
              <c:f>Feuil1!$K$1</c:f>
              <c:strCache>
                <c:ptCount val="1"/>
                <c:pt idx="0">
                  <c:v>Colonne10</c:v>
                </c:pt>
              </c:strCache>
            </c:strRef>
          </c:tx>
          <c:spPr>
            <a:solidFill>
              <a:srgbClr val="4BACC6">
                <a:lumMod val="50000"/>
                <a:alpha val="28000"/>
              </a:srgbClr>
            </a:solidFill>
            <a:scene3d>
              <a:camera prst="orthographicFront"/>
              <a:lightRig rig="threePt" dir="t"/>
            </a:scene3d>
            <a:sp3d/>
          </c:spPr>
          <c:invertIfNegative val="0"/>
          <c:cat>
            <c:numRef>
              <c:f>Feuil1!$A$2</c:f>
              <c:numCache>
                <c:formatCode>General</c:formatCode>
                <c:ptCount val="1"/>
              </c:numCache>
            </c:numRef>
          </c:cat>
          <c:val>
            <c:numRef>
              <c:f>Feuil1!$K$2</c:f>
              <c:numCache>
                <c:formatCode>General</c:formatCode>
                <c:ptCount val="1"/>
                <c:pt idx="0">
                  <c:v>19</c:v>
                </c:pt>
              </c:numCache>
            </c:numRef>
          </c:val>
        </c:ser>
        <c:dLbls>
          <c:showLegendKey val="0"/>
          <c:showVal val="0"/>
          <c:showCatName val="0"/>
          <c:showSerName val="0"/>
          <c:showPercent val="0"/>
          <c:showBubbleSize val="0"/>
        </c:dLbls>
        <c:gapWidth val="150"/>
        <c:axId val="133273088"/>
        <c:axId val="132937344"/>
      </c:barChart>
      <c:catAx>
        <c:axId val="133273088"/>
        <c:scaling>
          <c:orientation val="minMax"/>
        </c:scaling>
        <c:delete val="0"/>
        <c:axPos val="b"/>
        <c:numFmt formatCode="General" sourceLinked="1"/>
        <c:majorTickMark val="out"/>
        <c:minorTickMark val="none"/>
        <c:tickLblPos val="nextTo"/>
        <c:crossAx val="132937344"/>
        <c:crosses val="autoZero"/>
        <c:auto val="1"/>
        <c:lblAlgn val="ctr"/>
        <c:lblOffset val="100"/>
        <c:noMultiLvlLbl val="0"/>
      </c:catAx>
      <c:valAx>
        <c:axId val="132937344"/>
        <c:scaling>
          <c:orientation val="minMax"/>
        </c:scaling>
        <c:delete val="1"/>
        <c:axPos val="l"/>
        <c:numFmt formatCode="General" sourceLinked="1"/>
        <c:majorTickMark val="out"/>
        <c:minorTickMark val="none"/>
        <c:tickLblPos val="nextTo"/>
        <c:crossAx val="133273088"/>
        <c:crosses val="autoZero"/>
        <c:crossBetween val="between"/>
      </c:valAx>
      <c:spPr>
        <a:noFill/>
        <a:ln w="25400">
          <a:noFill/>
        </a:ln>
      </c:spPr>
    </c:plotArea>
    <c:plotVisOnly val="1"/>
    <c:dispBlanksAs val="gap"/>
    <c:showDLblsOverMax val="0"/>
  </c:chart>
  <c:txPr>
    <a:bodyPr/>
    <a:lstStyle/>
    <a:p>
      <a:pPr>
        <a:defRPr sz="1800"/>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166666666666703E-2"/>
          <c:y val="5.6250000000000001E-2"/>
          <c:w val="0.94583333333333297"/>
          <c:h val="0.901802165354331"/>
        </c:manualLayout>
      </c:layout>
      <c:barChart>
        <c:barDir val="col"/>
        <c:grouping val="clustered"/>
        <c:varyColors val="0"/>
        <c:ser>
          <c:idx val="0"/>
          <c:order val="0"/>
          <c:tx>
            <c:strRef>
              <c:f>Feuil1!$B$1</c:f>
              <c:strCache>
                <c:ptCount val="1"/>
                <c:pt idx="0">
                  <c:v>Colonne1</c:v>
                </c:pt>
              </c:strCache>
            </c:strRef>
          </c:tx>
          <c:spPr>
            <a:solidFill>
              <a:srgbClr val="4BACC6">
                <a:lumMod val="50000"/>
                <a:alpha val="76000"/>
              </a:srgbClr>
            </a:solidFill>
          </c:spPr>
          <c:invertIfNegative val="0"/>
          <c:cat>
            <c:numRef>
              <c:f>Feuil1!$A$2</c:f>
              <c:numCache>
                <c:formatCode>General</c:formatCode>
                <c:ptCount val="1"/>
              </c:numCache>
            </c:numRef>
          </c:cat>
          <c:val>
            <c:numRef>
              <c:f>Feuil1!$B$2</c:f>
              <c:numCache>
                <c:formatCode>General</c:formatCode>
                <c:ptCount val="1"/>
                <c:pt idx="0">
                  <c:v>13</c:v>
                </c:pt>
              </c:numCache>
            </c:numRef>
          </c:val>
        </c:ser>
        <c:ser>
          <c:idx val="1"/>
          <c:order val="1"/>
          <c:tx>
            <c:strRef>
              <c:f>Feuil1!$C$1</c:f>
              <c:strCache>
                <c:ptCount val="1"/>
                <c:pt idx="0">
                  <c:v>Colonne2</c:v>
                </c:pt>
              </c:strCache>
            </c:strRef>
          </c:tx>
          <c:spPr>
            <a:solidFill>
              <a:srgbClr val="4BACC6">
                <a:lumMod val="50000"/>
                <a:alpha val="68000"/>
              </a:srgbClr>
            </a:solidFill>
          </c:spPr>
          <c:invertIfNegative val="0"/>
          <c:cat>
            <c:numRef>
              <c:f>Feuil1!$A$2</c:f>
              <c:numCache>
                <c:formatCode>General</c:formatCode>
                <c:ptCount val="1"/>
              </c:numCache>
            </c:numRef>
          </c:cat>
          <c:val>
            <c:numRef>
              <c:f>Feuil1!$C$2</c:f>
              <c:numCache>
                <c:formatCode>General</c:formatCode>
                <c:ptCount val="1"/>
                <c:pt idx="0">
                  <c:v>14</c:v>
                </c:pt>
              </c:numCache>
            </c:numRef>
          </c:val>
        </c:ser>
        <c:ser>
          <c:idx val="2"/>
          <c:order val="2"/>
          <c:tx>
            <c:strRef>
              <c:f>Feuil1!$D$1</c:f>
              <c:strCache>
                <c:ptCount val="1"/>
                <c:pt idx="0">
                  <c:v>Colonne3</c:v>
                </c:pt>
              </c:strCache>
            </c:strRef>
          </c:tx>
          <c:spPr>
            <a:solidFill>
              <a:schemeClr val="accent5">
                <a:lumMod val="50000"/>
                <a:alpha val="84000"/>
              </a:schemeClr>
            </a:solidFill>
          </c:spPr>
          <c:invertIfNegative val="0"/>
          <c:cat>
            <c:numRef>
              <c:f>Feuil1!$A$2</c:f>
              <c:numCache>
                <c:formatCode>General</c:formatCode>
                <c:ptCount val="1"/>
              </c:numCache>
            </c:numRef>
          </c:cat>
          <c:val>
            <c:numRef>
              <c:f>Feuil1!$D$2</c:f>
              <c:numCache>
                <c:formatCode>General</c:formatCode>
                <c:ptCount val="1"/>
                <c:pt idx="0">
                  <c:v>12</c:v>
                </c:pt>
              </c:numCache>
            </c:numRef>
          </c:val>
        </c:ser>
        <c:ser>
          <c:idx val="3"/>
          <c:order val="3"/>
          <c:tx>
            <c:strRef>
              <c:f>Feuil1!$E$1</c:f>
              <c:strCache>
                <c:ptCount val="1"/>
                <c:pt idx="0">
                  <c:v>Colonne4</c:v>
                </c:pt>
              </c:strCache>
            </c:strRef>
          </c:tx>
          <c:spPr>
            <a:solidFill>
              <a:srgbClr val="215968">
                <a:alpha val="36000"/>
              </a:srgbClr>
            </a:solidFill>
          </c:spPr>
          <c:invertIfNegative val="0"/>
          <c:cat>
            <c:numRef>
              <c:f>Feuil1!$A$2</c:f>
              <c:numCache>
                <c:formatCode>General</c:formatCode>
                <c:ptCount val="1"/>
              </c:numCache>
            </c:numRef>
          </c:cat>
          <c:val>
            <c:numRef>
              <c:f>Feuil1!$E$2</c:f>
              <c:numCache>
                <c:formatCode>General</c:formatCode>
                <c:ptCount val="1"/>
                <c:pt idx="0">
                  <c:v>18</c:v>
                </c:pt>
              </c:numCache>
            </c:numRef>
          </c:val>
        </c:ser>
        <c:ser>
          <c:idx val="4"/>
          <c:order val="4"/>
          <c:tx>
            <c:strRef>
              <c:f>Feuil1!$F$1</c:f>
              <c:strCache>
                <c:ptCount val="1"/>
                <c:pt idx="0">
                  <c:v>Colonne5</c:v>
                </c:pt>
              </c:strCache>
            </c:strRef>
          </c:tx>
          <c:spPr>
            <a:solidFill>
              <a:srgbClr val="4BACC6">
                <a:lumMod val="50000"/>
                <a:alpha val="52000"/>
              </a:srgbClr>
            </a:solidFill>
          </c:spPr>
          <c:invertIfNegative val="0"/>
          <c:cat>
            <c:numRef>
              <c:f>Feuil1!$A$2</c:f>
              <c:numCache>
                <c:formatCode>General</c:formatCode>
                <c:ptCount val="1"/>
              </c:numCache>
            </c:numRef>
          </c:cat>
          <c:val>
            <c:numRef>
              <c:f>Feuil1!$F$2</c:f>
              <c:numCache>
                <c:formatCode>General</c:formatCode>
                <c:ptCount val="1"/>
                <c:pt idx="0">
                  <c:v>16</c:v>
                </c:pt>
              </c:numCache>
            </c:numRef>
          </c:val>
        </c:ser>
        <c:ser>
          <c:idx val="5"/>
          <c:order val="5"/>
          <c:tx>
            <c:strRef>
              <c:f>Feuil1!$G$1</c:f>
              <c:strCache>
                <c:ptCount val="1"/>
                <c:pt idx="0">
                  <c:v>Colonne6</c:v>
                </c:pt>
              </c:strCache>
            </c:strRef>
          </c:tx>
          <c:spPr>
            <a:solidFill>
              <a:srgbClr val="215968"/>
            </a:solidFill>
          </c:spPr>
          <c:invertIfNegative val="0"/>
          <c:cat>
            <c:numRef>
              <c:f>Feuil1!$A$2</c:f>
              <c:numCache>
                <c:formatCode>General</c:formatCode>
                <c:ptCount val="1"/>
              </c:numCache>
            </c:numRef>
          </c:cat>
          <c:val>
            <c:numRef>
              <c:f>Feuil1!$G$2</c:f>
              <c:numCache>
                <c:formatCode>General</c:formatCode>
                <c:ptCount val="1"/>
                <c:pt idx="0">
                  <c:v>10</c:v>
                </c:pt>
              </c:numCache>
            </c:numRef>
          </c:val>
        </c:ser>
        <c:ser>
          <c:idx val="6"/>
          <c:order val="6"/>
          <c:tx>
            <c:strRef>
              <c:f>Feuil1!$H$1</c:f>
              <c:strCache>
                <c:ptCount val="1"/>
                <c:pt idx="0">
                  <c:v>Colonne7</c:v>
                </c:pt>
              </c:strCache>
            </c:strRef>
          </c:tx>
          <c:spPr>
            <a:solidFill>
              <a:srgbClr val="4BACC6">
                <a:lumMod val="50000"/>
                <a:alpha val="28000"/>
              </a:srgbClr>
            </a:solidFill>
          </c:spPr>
          <c:invertIfNegative val="0"/>
          <c:cat>
            <c:numRef>
              <c:f>Feuil1!$A$2</c:f>
              <c:numCache>
                <c:formatCode>General</c:formatCode>
                <c:ptCount val="1"/>
              </c:numCache>
            </c:numRef>
          </c:cat>
          <c:val>
            <c:numRef>
              <c:f>Feuil1!$H$2</c:f>
              <c:numCache>
                <c:formatCode>General</c:formatCode>
                <c:ptCount val="1"/>
                <c:pt idx="0">
                  <c:v>19</c:v>
                </c:pt>
              </c:numCache>
            </c:numRef>
          </c:val>
        </c:ser>
        <c:ser>
          <c:idx val="7"/>
          <c:order val="7"/>
          <c:tx>
            <c:strRef>
              <c:f>Feuil1!$I$1</c:f>
              <c:strCache>
                <c:ptCount val="1"/>
                <c:pt idx="0">
                  <c:v>Colonne8</c:v>
                </c:pt>
              </c:strCache>
            </c:strRef>
          </c:tx>
          <c:spPr>
            <a:solidFill>
              <a:srgbClr val="4BACC6">
                <a:lumMod val="50000"/>
                <a:alpha val="92000"/>
              </a:srgbClr>
            </a:solidFill>
          </c:spPr>
          <c:invertIfNegative val="0"/>
          <c:cat>
            <c:numRef>
              <c:f>Feuil1!$A$2</c:f>
              <c:numCache>
                <c:formatCode>General</c:formatCode>
                <c:ptCount val="1"/>
              </c:numCache>
            </c:numRef>
          </c:cat>
          <c:val>
            <c:numRef>
              <c:f>Feuil1!$I$2</c:f>
              <c:numCache>
                <c:formatCode>General</c:formatCode>
                <c:ptCount val="1"/>
                <c:pt idx="0">
                  <c:v>11</c:v>
                </c:pt>
              </c:numCache>
            </c:numRef>
          </c:val>
        </c:ser>
        <c:ser>
          <c:idx val="8"/>
          <c:order val="8"/>
          <c:tx>
            <c:strRef>
              <c:f>Feuil1!$J$1</c:f>
              <c:strCache>
                <c:ptCount val="1"/>
                <c:pt idx="0">
                  <c:v>Colonne9</c:v>
                </c:pt>
              </c:strCache>
            </c:strRef>
          </c:tx>
          <c:spPr>
            <a:solidFill>
              <a:srgbClr val="4BACC6">
                <a:lumMod val="50000"/>
                <a:alpha val="44000"/>
              </a:srgbClr>
            </a:solidFill>
          </c:spPr>
          <c:invertIfNegative val="0"/>
          <c:cat>
            <c:numRef>
              <c:f>Feuil1!$A$2</c:f>
              <c:numCache>
                <c:formatCode>General</c:formatCode>
                <c:ptCount val="1"/>
              </c:numCache>
            </c:numRef>
          </c:cat>
          <c:val>
            <c:numRef>
              <c:f>Feuil1!$J$2</c:f>
              <c:numCache>
                <c:formatCode>General</c:formatCode>
                <c:ptCount val="1"/>
                <c:pt idx="0">
                  <c:v>17</c:v>
                </c:pt>
              </c:numCache>
            </c:numRef>
          </c:val>
        </c:ser>
        <c:ser>
          <c:idx val="9"/>
          <c:order val="9"/>
          <c:tx>
            <c:strRef>
              <c:f>Feuil1!$K$1</c:f>
              <c:strCache>
                <c:ptCount val="1"/>
                <c:pt idx="0">
                  <c:v>Colonne10</c:v>
                </c:pt>
              </c:strCache>
            </c:strRef>
          </c:tx>
          <c:spPr>
            <a:solidFill>
              <a:srgbClr val="4BACC6">
                <a:lumMod val="50000"/>
                <a:alpha val="60000"/>
              </a:srgbClr>
            </a:solidFill>
            <a:scene3d>
              <a:camera prst="orthographicFront"/>
              <a:lightRig rig="threePt" dir="t"/>
            </a:scene3d>
            <a:sp3d/>
          </c:spPr>
          <c:invertIfNegative val="0"/>
          <c:cat>
            <c:numRef>
              <c:f>Feuil1!$A$2</c:f>
              <c:numCache>
                <c:formatCode>General</c:formatCode>
                <c:ptCount val="1"/>
              </c:numCache>
            </c:numRef>
          </c:cat>
          <c:val>
            <c:numRef>
              <c:f>Feuil1!$K$2</c:f>
              <c:numCache>
                <c:formatCode>General</c:formatCode>
                <c:ptCount val="1"/>
                <c:pt idx="0">
                  <c:v>15</c:v>
                </c:pt>
              </c:numCache>
            </c:numRef>
          </c:val>
        </c:ser>
        <c:dLbls>
          <c:showLegendKey val="0"/>
          <c:showVal val="0"/>
          <c:showCatName val="0"/>
          <c:showSerName val="0"/>
          <c:showPercent val="0"/>
          <c:showBubbleSize val="0"/>
        </c:dLbls>
        <c:gapWidth val="16"/>
        <c:axId val="133274624"/>
        <c:axId val="132939072"/>
      </c:barChart>
      <c:catAx>
        <c:axId val="133274624"/>
        <c:scaling>
          <c:orientation val="minMax"/>
        </c:scaling>
        <c:delete val="0"/>
        <c:axPos val="b"/>
        <c:numFmt formatCode="General" sourceLinked="1"/>
        <c:majorTickMark val="out"/>
        <c:minorTickMark val="none"/>
        <c:tickLblPos val="nextTo"/>
        <c:crossAx val="132939072"/>
        <c:crosses val="autoZero"/>
        <c:auto val="1"/>
        <c:lblAlgn val="ctr"/>
        <c:lblOffset val="100"/>
        <c:noMultiLvlLbl val="0"/>
      </c:catAx>
      <c:valAx>
        <c:axId val="132939072"/>
        <c:scaling>
          <c:orientation val="minMax"/>
        </c:scaling>
        <c:delete val="1"/>
        <c:axPos val="l"/>
        <c:numFmt formatCode="General" sourceLinked="1"/>
        <c:majorTickMark val="out"/>
        <c:minorTickMark val="none"/>
        <c:tickLblPos val="nextTo"/>
        <c:crossAx val="133274624"/>
        <c:crosses val="autoZero"/>
        <c:crossBetween val="between"/>
      </c:valAx>
      <c:spPr>
        <a:noFill/>
        <a:ln w="25400">
          <a:noFill/>
        </a:ln>
      </c:spPr>
    </c:plotArea>
    <c:plotVisOnly val="1"/>
    <c:dispBlanksAs val="gap"/>
    <c:showDLblsOverMax val="0"/>
  </c:chart>
  <c:txPr>
    <a:bodyPr/>
    <a:lstStyle/>
    <a:p>
      <a:pPr>
        <a:defRPr sz="1800"/>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166666666666703E-2"/>
          <c:y val="5.6250000000000001E-2"/>
          <c:w val="0.94583333333333297"/>
          <c:h val="0.901802165354331"/>
        </c:manualLayout>
      </c:layout>
      <c:barChart>
        <c:barDir val="col"/>
        <c:grouping val="clustered"/>
        <c:varyColors val="0"/>
        <c:ser>
          <c:idx val="0"/>
          <c:order val="0"/>
          <c:tx>
            <c:strRef>
              <c:f>Feuil1!$B$1</c:f>
              <c:strCache>
                <c:ptCount val="1"/>
                <c:pt idx="0">
                  <c:v>Colonne1</c:v>
                </c:pt>
              </c:strCache>
            </c:strRef>
          </c:tx>
          <c:spPr>
            <a:solidFill>
              <a:srgbClr val="4BACC6">
                <a:lumMod val="50000"/>
                <a:alpha val="68000"/>
              </a:srgbClr>
            </a:solidFill>
          </c:spPr>
          <c:invertIfNegative val="0"/>
          <c:cat>
            <c:numRef>
              <c:f>Feuil1!$A$2</c:f>
              <c:numCache>
                <c:formatCode>General</c:formatCode>
                <c:ptCount val="1"/>
              </c:numCache>
            </c:numRef>
          </c:cat>
          <c:val>
            <c:numRef>
              <c:f>Feuil1!$B$2</c:f>
              <c:numCache>
                <c:formatCode>General</c:formatCode>
                <c:ptCount val="1"/>
                <c:pt idx="0">
                  <c:v>14</c:v>
                </c:pt>
              </c:numCache>
            </c:numRef>
          </c:val>
        </c:ser>
        <c:ser>
          <c:idx val="1"/>
          <c:order val="1"/>
          <c:tx>
            <c:strRef>
              <c:f>Feuil1!$C$1</c:f>
              <c:strCache>
                <c:ptCount val="1"/>
                <c:pt idx="0">
                  <c:v>Colonne2</c:v>
                </c:pt>
              </c:strCache>
            </c:strRef>
          </c:tx>
          <c:spPr>
            <a:solidFill>
              <a:schemeClr val="accent5">
                <a:lumMod val="50000"/>
                <a:alpha val="92000"/>
              </a:schemeClr>
            </a:solidFill>
          </c:spPr>
          <c:invertIfNegative val="0"/>
          <c:cat>
            <c:numRef>
              <c:f>Feuil1!$A$2</c:f>
              <c:numCache>
                <c:formatCode>General</c:formatCode>
                <c:ptCount val="1"/>
              </c:numCache>
            </c:numRef>
          </c:cat>
          <c:val>
            <c:numRef>
              <c:f>Feuil1!$C$2</c:f>
              <c:numCache>
                <c:formatCode>General</c:formatCode>
                <c:ptCount val="1"/>
                <c:pt idx="0">
                  <c:v>11</c:v>
                </c:pt>
              </c:numCache>
            </c:numRef>
          </c:val>
        </c:ser>
        <c:ser>
          <c:idx val="2"/>
          <c:order val="2"/>
          <c:tx>
            <c:strRef>
              <c:f>Feuil1!$D$1</c:f>
              <c:strCache>
                <c:ptCount val="1"/>
                <c:pt idx="0">
                  <c:v>Colonne3</c:v>
                </c:pt>
              </c:strCache>
            </c:strRef>
          </c:tx>
          <c:spPr>
            <a:solidFill>
              <a:srgbClr val="4BACC6">
                <a:lumMod val="50000"/>
                <a:alpha val="28000"/>
              </a:srgbClr>
            </a:solidFill>
          </c:spPr>
          <c:invertIfNegative val="0"/>
          <c:cat>
            <c:numRef>
              <c:f>Feuil1!$A$2</c:f>
              <c:numCache>
                <c:formatCode>General</c:formatCode>
                <c:ptCount val="1"/>
              </c:numCache>
            </c:numRef>
          </c:cat>
          <c:val>
            <c:numRef>
              <c:f>Feuil1!$D$2</c:f>
              <c:numCache>
                <c:formatCode>General</c:formatCode>
                <c:ptCount val="1"/>
                <c:pt idx="0">
                  <c:v>19</c:v>
                </c:pt>
              </c:numCache>
            </c:numRef>
          </c:val>
        </c:ser>
        <c:ser>
          <c:idx val="3"/>
          <c:order val="3"/>
          <c:tx>
            <c:strRef>
              <c:f>Feuil1!$E$1</c:f>
              <c:strCache>
                <c:ptCount val="1"/>
                <c:pt idx="0">
                  <c:v>Colonne4</c:v>
                </c:pt>
              </c:strCache>
            </c:strRef>
          </c:tx>
          <c:spPr>
            <a:solidFill>
              <a:srgbClr val="215968">
                <a:alpha val="44000"/>
              </a:srgbClr>
            </a:solidFill>
          </c:spPr>
          <c:invertIfNegative val="0"/>
          <c:cat>
            <c:numRef>
              <c:f>Feuil1!$A$2</c:f>
              <c:numCache>
                <c:formatCode>General</c:formatCode>
                <c:ptCount val="1"/>
              </c:numCache>
            </c:numRef>
          </c:cat>
          <c:val>
            <c:numRef>
              <c:f>Feuil1!$E$2</c:f>
              <c:numCache>
                <c:formatCode>General</c:formatCode>
                <c:ptCount val="1"/>
                <c:pt idx="0">
                  <c:v>17</c:v>
                </c:pt>
              </c:numCache>
            </c:numRef>
          </c:val>
        </c:ser>
        <c:ser>
          <c:idx val="4"/>
          <c:order val="4"/>
          <c:tx>
            <c:strRef>
              <c:f>Feuil1!$F$1</c:f>
              <c:strCache>
                <c:ptCount val="1"/>
                <c:pt idx="0">
                  <c:v>Colonne5</c:v>
                </c:pt>
              </c:strCache>
            </c:strRef>
          </c:tx>
          <c:spPr>
            <a:solidFill>
              <a:srgbClr val="4BACC6">
                <a:lumMod val="50000"/>
                <a:alpha val="36000"/>
              </a:srgbClr>
            </a:solidFill>
          </c:spPr>
          <c:invertIfNegative val="0"/>
          <c:cat>
            <c:numRef>
              <c:f>Feuil1!$A$2</c:f>
              <c:numCache>
                <c:formatCode>General</c:formatCode>
                <c:ptCount val="1"/>
              </c:numCache>
            </c:numRef>
          </c:cat>
          <c:val>
            <c:numRef>
              <c:f>Feuil1!$F$2</c:f>
              <c:numCache>
                <c:formatCode>General</c:formatCode>
                <c:ptCount val="1"/>
                <c:pt idx="0">
                  <c:v>18</c:v>
                </c:pt>
              </c:numCache>
            </c:numRef>
          </c:val>
        </c:ser>
        <c:ser>
          <c:idx val="5"/>
          <c:order val="5"/>
          <c:tx>
            <c:strRef>
              <c:f>Feuil1!$G$1</c:f>
              <c:strCache>
                <c:ptCount val="1"/>
                <c:pt idx="0">
                  <c:v>Colonne6</c:v>
                </c:pt>
              </c:strCache>
            </c:strRef>
          </c:tx>
          <c:spPr>
            <a:solidFill>
              <a:srgbClr val="215968">
                <a:alpha val="76000"/>
              </a:srgbClr>
            </a:solidFill>
          </c:spPr>
          <c:invertIfNegative val="0"/>
          <c:cat>
            <c:numRef>
              <c:f>Feuil1!$A$2</c:f>
              <c:numCache>
                <c:formatCode>General</c:formatCode>
                <c:ptCount val="1"/>
              </c:numCache>
            </c:numRef>
          </c:cat>
          <c:val>
            <c:numRef>
              <c:f>Feuil1!$G$2</c:f>
              <c:numCache>
                <c:formatCode>General</c:formatCode>
                <c:ptCount val="1"/>
                <c:pt idx="0">
                  <c:v>13</c:v>
                </c:pt>
              </c:numCache>
            </c:numRef>
          </c:val>
        </c:ser>
        <c:ser>
          <c:idx val="6"/>
          <c:order val="6"/>
          <c:tx>
            <c:strRef>
              <c:f>Feuil1!$H$1</c:f>
              <c:strCache>
                <c:ptCount val="1"/>
                <c:pt idx="0">
                  <c:v>Colonne7</c:v>
                </c:pt>
              </c:strCache>
            </c:strRef>
          </c:tx>
          <c:spPr>
            <a:solidFill>
              <a:schemeClr val="accent5">
                <a:lumMod val="50000"/>
                <a:alpha val="52000"/>
              </a:schemeClr>
            </a:solidFill>
          </c:spPr>
          <c:invertIfNegative val="0"/>
          <c:cat>
            <c:numRef>
              <c:f>Feuil1!$A$2</c:f>
              <c:numCache>
                <c:formatCode>General</c:formatCode>
                <c:ptCount val="1"/>
              </c:numCache>
            </c:numRef>
          </c:cat>
          <c:val>
            <c:numRef>
              <c:f>Feuil1!$H$2</c:f>
              <c:numCache>
                <c:formatCode>General</c:formatCode>
                <c:ptCount val="1"/>
                <c:pt idx="0">
                  <c:v>16</c:v>
                </c:pt>
              </c:numCache>
            </c:numRef>
          </c:val>
        </c:ser>
        <c:ser>
          <c:idx val="7"/>
          <c:order val="7"/>
          <c:tx>
            <c:strRef>
              <c:f>Feuil1!$I$1</c:f>
              <c:strCache>
                <c:ptCount val="1"/>
                <c:pt idx="0">
                  <c:v>Colonne8</c:v>
                </c:pt>
              </c:strCache>
            </c:strRef>
          </c:tx>
          <c:spPr>
            <a:solidFill>
              <a:srgbClr val="4BACC6">
                <a:lumMod val="50000"/>
                <a:alpha val="60000"/>
              </a:srgbClr>
            </a:solidFill>
          </c:spPr>
          <c:invertIfNegative val="0"/>
          <c:cat>
            <c:numRef>
              <c:f>Feuil1!$A$2</c:f>
              <c:numCache>
                <c:formatCode>General</c:formatCode>
                <c:ptCount val="1"/>
              </c:numCache>
            </c:numRef>
          </c:cat>
          <c:val>
            <c:numRef>
              <c:f>Feuil1!$I$2</c:f>
              <c:numCache>
                <c:formatCode>General</c:formatCode>
                <c:ptCount val="1"/>
                <c:pt idx="0">
                  <c:v>15</c:v>
                </c:pt>
              </c:numCache>
            </c:numRef>
          </c:val>
        </c:ser>
        <c:ser>
          <c:idx val="8"/>
          <c:order val="8"/>
          <c:tx>
            <c:strRef>
              <c:f>Feuil1!$J$1</c:f>
              <c:strCache>
                <c:ptCount val="1"/>
                <c:pt idx="0">
                  <c:v>Colonne9</c:v>
                </c:pt>
              </c:strCache>
            </c:strRef>
          </c:tx>
          <c:spPr>
            <a:solidFill>
              <a:srgbClr val="4BACC6">
                <a:lumMod val="50000"/>
                <a:alpha val="84000"/>
              </a:srgbClr>
            </a:solidFill>
          </c:spPr>
          <c:invertIfNegative val="0"/>
          <c:cat>
            <c:numRef>
              <c:f>Feuil1!$A$2</c:f>
              <c:numCache>
                <c:formatCode>General</c:formatCode>
                <c:ptCount val="1"/>
              </c:numCache>
            </c:numRef>
          </c:cat>
          <c:val>
            <c:numRef>
              <c:f>Feuil1!$J$2</c:f>
              <c:numCache>
                <c:formatCode>General</c:formatCode>
                <c:ptCount val="1"/>
                <c:pt idx="0">
                  <c:v>12</c:v>
                </c:pt>
              </c:numCache>
            </c:numRef>
          </c:val>
        </c:ser>
        <c:ser>
          <c:idx val="9"/>
          <c:order val="9"/>
          <c:tx>
            <c:strRef>
              <c:f>Feuil1!$K$1</c:f>
              <c:strCache>
                <c:ptCount val="1"/>
                <c:pt idx="0">
                  <c:v>Colonne10</c:v>
                </c:pt>
              </c:strCache>
            </c:strRef>
          </c:tx>
          <c:spPr>
            <a:solidFill>
              <a:srgbClr val="4BACC6">
                <a:lumMod val="50000"/>
              </a:srgbClr>
            </a:solidFill>
            <a:scene3d>
              <a:camera prst="orthographicFront"/>
              <a:lightRig rig="threePt" dir="t"/>
            </a:scene3d>
            <a:sp3d/>
          </c:spPr>
          <c:invertIfNegative val="0"/>
          <c:cat>
            <c:numRef>
              <c:f>Feuil1!$A$2</c:f>
              <c:numCache>
                <c:formatCode>General</c:formatCode>
                <c:ptCount val="1"/>
              </c:numCache>
            </c:numRef>
          </c:cat>
          <c:val>
            <c:numRef>
              <c:f>Feuil1!$K$2</c:f>
              <c:numCache>
                <c:formatCode>General</c:formatCode>
                <c:ptCount val="1"/>
                <c:pt idx="0">
                  <c:v>10</c:v>
                </c:pt>
              </c:numCache>
            </c:numRef>
          </c:val>
        </c:ser>
        <c:dLbls>
          <c:showLegendKey val="0"/>
          <c:showVal val="0"/>
          <c:showCatName val="0"/>
          <c:showSerName val="0"/>
          <c:showPercent val="0"/>
          <c:showBubbleSize val="0"/>
        </c:dLbls>
        <c:gapWidth val="150"/>
        <c:axId val="134750208"/>
        <c:axId val="132937920"/>
      </c:barChart>
      <c:catAx>
        <c:axId val="134750208"/>
        <c:scaling>
          <c:orientation val="minMax"/>
        </c:scaling>
        <c:delete val="0"/>
        <c:axPos val="b"/>
        <c:numFmt formatCode="General" sourceLinked="1"/>
        <c:majorTickMark val="out"/>
        <c:minorTickMark val="none"/>
        <c:tickLblPos val="nextTo"/>
        <c:crossAx val="132937920"/>
        <c:crosses val="autoZero"/>
        <c:auto val="1"/>
        <c:lblAlgn val="ctr"/>
        <c:lblOffset val="100"/>
        <c:noMultiLvlLbl val="0"/>
      </c:catAx>
      <c:valAx>
        <c:axId val="132937920"/>
        <c:scaling>
          <c:orientation val="minMax"/>
        </c:scaling>
        <c:delete val="1"/>
        <c:axPos val="l"/>
        <c:numFmt formatCode="General" sourceLinked="1"/>
        <c:majorTickMark val="out"/>
        <c:minorTickMark val="none"/>
        <c:tickLblPos val="nextTo"/>
        <c:crossAx val="134750208"/>
        <c:crosses val="autoZero"/>
        <c:crossBetween val="between"/>
      </c:valAx>
      <c:spPr>
        <a:noFill/>
        <a:ln w="25400">
          <a:noFill/>
        </a:ln>
      </c:spPr>
    </c:plotArea>
    <c:plotVisOnly val="1"/>
    <c:dispBlanksAs val="gap"/>
    <c:showDLblsOverMax val="0"/>
  </c:chart>
  <c:txPr>
    <a:bodyPr/>
    <a:lstStyle/>
    <a:p>
      <a:pPr>
        <a:defRPr sz="1800"/>
      </a:pPr>
      <a:endParaRPr lang="fr-FR"/>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515C32-A9D3-EF48-97FE-137A25EE3476}" type="datetimeFigureOut">
              <a:rPr lang="fr-FR" smtClean="0"/>
              <a:t>28/08/2016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D1A914-7899-3F4D-8638-78F5C6A41A75}" type="slidenum">
              <a:rPr lang="fr-FR" smtClean="0"/>
              <a:t>‹N°›</a:t>
            </a:fld>
            <a:endParaRPr lang="fr-FR"/>
          </a:p>
        </p:txBody>
      </p:sp>
    </p:spTree>
    <p:extLst>
      <p:ext uri="{BB962C8B-B14F-4D97-AF65-F5344CB8AC3E}">
        <p14:creationId xmlns:p14="http://schemas.microsoft.com/office/powerpoint/2010/main" val="1557068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6F51F6-BCD8-E640-AB64-F32AFE024AA0}" type="datetimeFigureOut">
              <a:rPr lang="fr-FR" smtClean="0"/>
              <a:t>28/08/2016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2CA57-E4D5-D94D-9840-A2D92474B328}" type="slidenum">
              <a:rPr lang="fr-FR" smtClean="0"/>
              <a:t>‹N°›</a:t>
            </a:fld>
            <a:endParaRPr lang="fr-FR"/>
          </a:p>
        </p:txBody>
      </p:sp>
    </p:spTree>
    <p:extLst>
      <p:ext uri="{BB962C8B-B14F-4D97-AF65-F5344CB8AC3E}">
        <p14:creationId xmlns:p14="http://schemas.microsoft.com/office/powerpoint/2010/main" val="26347139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E1689-0EC3-1F49-8A10-409CFD15EAC6}" type="slidenum">
              <a:rPr lang="fr-FR"/>
              <a:pPr/>
              <a:t>13</a:t>
            </a:fld>
            <a:endParaRPr lang="fr-FR"/>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E1689-0EC3-1F49-8A10-409CFD15EAC6}" type="slidenum">
              <a:rPr lang="fr-FR"/>
              <a:pPr/>
              <a:t>14</a:t>
            </a:fld>
            <a:endParaRPr lang="fr-FR"/>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E1689-0EC3-1F49-8A10-409CFD15EAC6}" type="slidenum">
              <a:rPr lang="fr-FR"/>
              <a:pPr/>
              <a:t>15</a:t>
            </a:fld>
            <a:endParaRPr lang="fr-FR"/>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E1689-0EC3-1F49-8A10-409CFD15EAC6}" type="slidenum">
              <a:rPr lang="fr-FR"/>
              <a:pPr/>
              <a:t>16</a:t>
            </a:fld>
            <a:endParaRPr lang="fr-FR"/>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‹N°›</a:t>
            </a:fld>
            <a:endParaRPr lang="fr-FR"/>
          </a:p>
        </p:txBody>
      </p:sp>
    </p:spTree>
    <p:extLst>
      <p:ext uri="{BB962C8B-B14F-4D97-AF65-F5344CB8AC3E}">
        <p14:creationId xmlns:p14="http://schemas.microsoft.com/office/powerpoint/2010/main" val="356331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‹N°›</a:t>
            </a:fld>
            <a:endParaRPr lang="fr-FR"/>
          </a:p>
        </p:txBody>
      </p:sp>
    </p:spTree>
    <p:extLst>
      <p:ext uri="{BB962C8B-B14F-4D97-AF65-F5344CB8AC3E}">
        <p14:creationId xmlns:p14="http://schemas.microsoft.com/office/powerpoint/2010/main" val="131944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‹N°›</a:t>
            </a:fld>
            <a:endParaRPr lang="fr-FR"/>
          </a:p>
        </p:txBody>
      </p:sp>
    </p:spTree>
    <p:extLst>
      <p:ext uri="{BB962C8B-B14F-4D97-AF65-F5344CB8AC3E}">
        <p14:creationId xmlns:p14="http://schemas.microsoft.com/office/powerpoint/2010/main" val="48455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‹N°›</a:t>
            </a:fld>
            <a:endParaRPr lang="fr-FR"/>
          </a:p>
        </p:txBody>
      </p:sp>
    </p:spTree>
    <p:extLst>
      <p:ext uri="{BB962C8B-B14F-4D97-AF65-F5344CB8AC3E}">
        <p14:creationId xmlns:p14="http://schemas.microsoft.com/office/powerpoint/2010/main" val="55610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‹N°›</a:t>
            </a:fld>
            <a:endParaRPr lang="fr-FR"/>
          </a:p>
        </p:txBody>
      </p:sp>
    </p:spTree>
    <p:extLst>
      <p:ext uri="{BB962C8B-B14F-4D97-AF65-F5344CB8AC3E}">
        <p14:creationId xmlns:p14="http://schemas.microsoft.com/office/powerpoint/2010/main" val="224302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Fleurance, 6 août 2016</a:t>
            </a:r>
            <a:endParaRPr lang="fr-FR"/>
          </a:p>
        </p:txBody>
      </p:sp>
      <p:sp>
        <p:nvSpPr>
          <p:cNvPr id="6" name="Espace réservé du pied de page 5"/>
          <p:cNvSpPr>
            <a:spLocks noGrp="1"/>
          </p:cNvSpPr>
          <p:nvPr>
            <p:ph type="ftr" sz="quarter" idx="11"/>
          </p:nvPr>
        </p:nvSpPr>
        <p:spPr/>
        <p:txBody>
          <a:bodyPr/>
          <a:lstStyle/>
          <a:p>
            <a:r>
              <a:rPr lang="fr-FR" smtClean="0"/>
              <a:t>JMLL, Des ordres et désordres</a:t>
            </a:r>
            <a:endParaRPr lang="fr-FR"/>
          </a:p>
        </p:txBody>
      </p:sp>
      <p:sp>
        <p:nvSpPr>
          <p:cNvPr id="7" name="Espace réservé du numéro de diapositive 6"/>
          <p:cNvSpPr>
            <a:spLocks noGrp="1"/>
          </p:cNvSpPr>
          <p:nvPr>
            <p:ph type="sldNum" sz="quarter" idx="12"/>
          </p:nvPr>
        </p:nvSpPr>
        <p:spPr/>
        <p:txBody>
          <a:bodyPr/>
          <a:lstStyle/>
          <a:p>
            <a:fld id="{D624A760-436F-A34E-9FEA-B2A746CDE049}" type="slidenum">
              <a:rPr lang="fr-FR" smtClean="0"/>
              <a:t>‹N°›</a:t>
            </a:fld>
            <a:endParaRPr lang="fr-FR"/>
          </a:p>
        </p:txBody>
      </p:sp>
    </p:spTree>
    <p:extLst>
      <p:ext uri="{BB962C8B-B14F-4D97-AF65-F5344CB8AC3E}">
        <p14:creationId xmlns:p14="http://schemas.microsoft.com/office/powerpoint/2010/main" val="421763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Fleurance, 6 août 2016</a:t>
            </a:r>
            <a:endParaRPr lang="fr-FR"/>
          </a:p>
        </p:txBody>
      </p:sp>
      <p:sp>
        <p:nvSpPr>
          <p:cNvPr id="8" name="Espace réservé du pied de page 7"/>
          <p:cNvSpPr>
            <a:spLocks noGrp="1"/>
          </p:cNvSpPr>
          <p:nvPr>
            <p:ph type="ftr" sz="quarter" idx="11"/>
          </p:nvPr>
        </p:nvSpPr>
        <p:spPr/>
        <p:txBody>
          <a:bodyPr/>
          <a:lstStyle/>
          <a:p>
            <a:r>
              <a:rPr lang="fr-FR" smtClean="0"/>
              <a:t>JMLL, Des ordres et désordres</a:t>
            </a:r>
            <a:endParaRPr lang="fr-FR"/>
          </a:p>
        </p:txBody>
      </p:sp>
      <p:sp>
        <p:nvSpPr>
          <p:cNvPr id="9" name="Espace réservé du numéro de diapositive 8"/>
          <p:cNvSpPr>
            <a:spLocks noGrp="1"/>
          </p:cNvSpPr>
          <p:nvPr>
            <p:ph type="sldNum" sz="quarter" idx="12"/>
          </p:nvPr>
        </p:nvSpPr>
        <p:spPr/>
        <p:txBody>
          <a:bodyPr/>
          <a:lstStyle/>
          <a:p>
            <a:fld id="{D624A760-436F-A34E-9FEA-B2A746CDE049}" type="slidenum">
              <a:rPr lang="fr-FR" smtClean="0"/>
              <a:t>‹N°›</a:t>
            </a:fld>
            <a:endParaRPr lang="fr-FR"/>
          </a:p>
        </p:txBody>
      </p:sp>
    </p:spTree>
    <p:extLst>
      <p:ext uri="{BB962C8B-B14F-4D97-AF65-F5344CB8AC3E}">
        <p14:creationId xmlns:p14="http://schemas.microsoft.com/office/powerpoint/2010/main" val="2037369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Fleurance, 6 août 2016</a:t>
            </a:r>
            <a:endParaRPr lang="fr-FR"/>
          </a:p>
        </p:txBody>
      </p:sp>
      <p:sp>
        <p:nvSpPr>
          <p:cNvPr id="4" name="Espace réservé du pied de page 3"/>
          <p:cNvSpPr>
            <a:spLocks noGrp="1"/>
          </p:cNvSpPr>
          <p:nvPr>
            <p:ph type="ftr" sz="quarter" idx="11"/>
          </p:nvPr>
        </p:nvSpPr>
        <p:spPr/>
        <p:txBody>
          <a:bodyPr/>
          <a:lstStyle/>
          <a:p>
            <a:r>
              <a:rPr lang="fr-FR" smtClean="0"/>
              <a:t>JMLL, Des ordres et désordres</a:t>
            </a:r>
            <a:endParaRPr lang="fr-FR"/>
          </a:p>
        </p:txBody>
      </p:sp>
      <p:sp>
        <p:nvSpPr>
          <p:cNvPr id="5" name="Espace réservé du numéro de diapositive 4"/>
          <p:cNvSpPr>
            <a:spLocks noGrp="1"/>
          </p:cNvSpPr>
          <p:nvPr>
            <p:ph type="sldNum" sz="quarter" idx="12"/>
          </p:nvPr>
        </p:nvSpPr>
        <p:spPr/>
        <p:txBody>
          <a:bodyPr/>
          <a:lstStyle/>
          <a:p>
            <a:fld id="{D624A760-436F-A34E-9FEA-B2A746CDE049}" type="slidenum">
              <a:rPr lang="fr-FR" smtClean="0"/>
              <a:t>‹N°›</a:t>
            </a:fld>
            <a:endParaRPr lang="fr-FR"/>
          </a:p>
        </p:txBody>
      </p:sp>
    </p:spTree>
    <p:extLst>
      <p:ext uri="{BB962C8B-B14F-4D97-AF65-F5344CB8AC3E}">
        <p14:creationId xmlns:p14="http://schemas.microsoft.com/office/powerpoint/2010/main" val="266726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Fleurance, 6 août 2016</a:t>
            </a:r>
            <a:endParaRPr lang="fr-FR"/>
          </a:p>
        </p:txBody>
      </p:sp>
      <p:sp>
        <p:nvSpPr>
          <p:cNvPr id="3" name="Espace réservé du pied de page 2"/>
          <p:cNvSpPr>
            <a:spLocks noGrp="1"/>
          </p:cNvSpPr>
          <p:nvPr>
            <p:ph type="ftr" sz="quarter" idx="11"/>
          </p:nvPr>
        </p:nvSpPr>
        <p:spPr/>
        <p:txBody>
          <a:bodyPr/>
          <a:lstStyle/>
          <a:p>
            <a:r>
              <a:rPr lang="fr-FR" smtClean="0"/>
              <a:t>JMLL, Des ordres et désordres</a:t>
            </a:r>
            <a:endParaRPr lang="fr-FR"/>
          </a:p>
        </p:txBody>
      </p:sp>
      <p:sp>
        <p:nvSpPr>
          <p:cNvPr id="4" name="Espace réservé du numéro de diapositive 3"/>
          <p:cNvSpPr>
            <a:spLocks noGrp="1"/>
          </p:cNvSpPr>
          <p:nvPr>
            <p:ph type="sldNum" sz="quarter" idx="12"/>
          </p:nvPr>
        </p:nvSpPr>
        <p:spPr/>
        <p:txBody>
          <a:bodyPr/>
          <a:lstStyle/>
          <a:p>
            <a:fld id="{D624A760-436F-A34E-9FEA-B2A746CDE049}" type="slidenum">
              <a:rPr lang="fr-FR" smtClean="0"/>
              <a:t>‹N°›</a:t>
            </a:fld>
            <a:endParaRPr lang="fr-FR"/>
          </a:p>
        </p:txBody>
      </p:sp>
    </p:spTree>
    <p:extLst>
      <p:ext uri="{BB962C8B-B14F-4D97-AF65-F5344CB8AC3E}">
        <p14:creationId xmlns:p14="http://schemas.microsoft.com/office/powerpoint/2010/main" val="76429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Fleurance, 6 août 2016</a:t>
            </a:r>
            <a:endParaRPr lang="fr-FR"/>
          </a:p>
        </p:txBody>
      </p:sp>
      <p:sp>
        <p:nvSpPr>
          <p:cNvPr id="6" name="Espace réservé du pied de page 5"/>
          <p:cNvSpPr>
            <a:spLocks noGrp="1"/>
          </p:cNvSpPr>
          <p:nvPr>
            <p:ph type="ftr" sz="quarter" idx="11"/>
          </p:nvPr>
        </p:nvSpPr>
        <p:spPr/>
        <p:txBody>
          <a:bodyPr/>
          <a:lstStyle/>
          <a:p>
            <a:r>
              <a:rPr lang="fr-FR" smtClean="0"/>
              <a:t>JMLL, Des ordres et désordres</a:t>
            </a:r>
            <a:endParaRPr lang="fr-FR"/>
          </a:p>
        </p:txBody>
      </p:sp>
      <p:sp>
        <p:nvSpPr>
          <p:cNvPr id="7" name="Espace réservé du numéro de diapositive 6"/>
          <p:cNvSpPr>
            <a:spLocks noGrp="1"/>
          </p:cNvSpPr>
          <p:nvPr>
            <p:ph type="sldNum" sz="quarter" idx="12"/>
          </p:nvPr>
        </p:nvSpPr>
        <p:spPr/>
        <p:txBody>
          <a:bodyPr/>
          <a:lstStyle/>
          <a:p>
            <a:fld id="{D624A760-436F-A34E-9FEA-B2A746CDE049}" type="slidenum">
              <a:rPr lang="fr-FR" smtClean="0"/>
              <a:t>‹N°›</a:t>
            </a:fld>
            <a:endParaRPr lang="fr-FR"/>
          </a:p>
        </p:txBody>
      </p:sp>
    </p:spTree>
    <p:extLst>
      <p:ext uri="{BB962C8B-B14F-4D97-AF65-F5344CB8AC3E}">
        <p14:creationId xmlns:p14="http://schemas.microsoft.com/office/powerpoint/2010/main" val="364431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Fleurance, 6 août 2016</a:t>
            </a:r>
            <a:endParaRPr lang="fr-FR"/>
          </a:p>
        </p:txBody>
      </p:sp>
      <p:sp>
        <p:nvSpPr>
          <p:cNvPr id="6" name="Espace réservé du pied de page 5"/>
          <p:cNvSpPr>
            <a:spLocks noGrp="1"/>
          </p:cNvSpPr>
          <p:nvPr>
            <p:ph type="ftr" sz="quarter" idx="11"/>
          </p:nvPr>
        </p:nvSpPr>
        <p:spPr/>
        <p:txBody>
          <a:bodyPr/>
          <a:lstStyle/>
          <a:p>
            <a:r>
              <a:rPr lang="fr-FR" smtClean="0"/>
              <a:t>JMLL, Des ordres et désordres</a:t>
            </a:r>
            <a:endParaRPr lang="fr-FR"/>
          </a:p>
        </p:txBody>
      </p:sp>
      <p:sp>
        <p:nvSpPr>
          <p:cNvPr id="7" name="Espace réservé du numéro de diapositive 6"/>
          <p:cNvSpPr>
            <a:spLocks noGrp="1"/>
          </p:cNvSpPr>
          <p:nvPr>
            <p:ph type="sldNum" sz="quarter" idx="12"/>
          </p:nvPr>
        </p:nvSpPr>
        <p:spPr/>
        <p:txBody>
          <a:bodyPr/>
          <a:lstStyle/>
          <a:p>
            <a:fld id="{D624A760-436F-A34E-9FEA-B2A746CDE049}" type="slidenum">
              <a:rPr lang="fr-FR" smtClean="0"/>
              <a:t>‹N°›</a:t>
            </a:fld>
            <a:endParaRPr lang="fr-FR"/>
          </a:p>
        </p:txBody>
      </p:sp>
    </p:spTree>
    <p:extLst>
      <p:ext uri="{BB962C8B-B14F-4D97-AF65-F5344CB8AC3E}">
        <p14:creationId xmlns:p14="http://schemas.microsoft.com/office/powerpoint/2010/main" val="243346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Fleurance, 6 août 2016</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JMLL, Des ordres et désordres</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4A760-436F-A34E-9FEA-B2A746CDE049}" type="slidenum">
              <a:rPr lang="fr-FR" smtClean="0"/>
              <a:t>‹N°›</a:t>
            </a:fld>
            <a:endParaRPr lang="fr-FR"/>
          </a:p>
        </p:txBody>
      </p:sp>
    </p:spTree>
    <p:extLst>
      <p:ext uri="{BB962C8B-B14F-4D97-AF65-F5344CB8AC3E}">
        <p14:creationId xmlns:p14="http://schemas.microsoft.com/office/powerpoint/2010/main" val="2633685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image" Target="../media/image4.png"/><Relationship Id="rId7" Type="http://schemas.openxmlformats.org/officeDocument/2006/relationships/oleObject" Target="../embeddings/oleObject2.bin"/><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11" Type="http://schemas.openxmlformats.org/officeDocument/2006/relationships/package" Target="../embeddings/Microsoft_Word_Document3.docx"/><Relationship Id="rId5" Type="http://schemas.openxmlformats.org/officeDocument/2006/relationships/package" Target="../embeddings/Microsoft_Word_Document1.docx"/><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 y="764805"/>
            <a:ext cx="8971010" cy="2923877"/>
          </a:xfrm>
          <a:prstGeom prst="rect">
            <a:avLst/>
          </a:prstGeom>
          <a:noFill/>
        </p:spPr>
        <p:txBody>
          <a:bodyPr wrap="square" rtlCol="0">
            <a:spAutoFit/>
          </a:bodyPr>
          <a:lstStyle/>
          <a:p>
            <a:pPr algn="ctr"/>
            <a:r>
              <a:rPr lang="fr-FR" sz="4400" dirty="0" smtClean="0">
                <a:solidFill>
                  <a:srgbClr val="000090"/>
                </a:solidFill>
              </a:rPr>
              <a:t>Des ordres et désordres</a:t>
            </a:r>
          </a:p>
          <a:p>
            <a:pPr algn="ctr"/>
            <a:r>
              <a:rPr lang="fr-FR" sz="3200" dirty="0" smtClean="0">
                <a:solidFill>
                  <a:srgbClr val="660066"/>
                </a:solidFill>
              </a:rPr>
              <a:t>des </a:t>
            </a:r>
            <a:r>
              <a:rPr lang="fr-FR" sz="3200" dirty="0">
                <a:solidFill>
                  <a:srgbClr val="660066"/>
                </a:solidFill>
              </a:rPr>
              <a:t>chiffres et des </a:t>
            </a:r>
            <a:r>
              <a:rPr lang="fr-FR" sz="3200" dirty="0" smtClean="0">
                <a:solidFill>
                  <a:srgbClr val="660066"/>
                </a:solidFill>
              </a:rPr>
              <a:t>lettres</a:t>
            </a:r>
            <a:endParaRPr lang="fr-FR" sz="3200" dirty="0">
              <a:solidFill>
                <a:srgbClr val="660066"/>
              </a:solidFill>
            </a:endParaRPr>
          </a:p>
          <a:p>
            <a:pPr algn="ctr"/>
            <a:endParaRPr lang="fr-FR" sz="4400" dirty="0">
              <a:solidFill>
                <a:srgbClr val="000090"/>
              </a:solidFill>
            </a:endParaRPr>
          </a:p>
          <a:p>
            <a:pPr algn="ctr"/>
            <a:r>
              <a:rPr lang="fr-FR" sz="3200" dirty="0" smtClean="0">
                <a:solidFill>
                  <a:srgbClr val="000090"/>
                </a:solidFill>
              </a:rPr>
              <a:t>Jean-Marc Lévy-Leblond</a:t>
            </a:r>
          </a:p>
          <a:p>
            <a:pPr algn="ctr"/>
            <a:endParaRPr lang="fr-FR" sz="3200" dirty="0" smtClean="0">
              <a:solidFill>
                <a:srgbClr val="000090"/>
              </a:solidFill>
            </a:endParaRPr>
          </a:p>
        </p:txBody>
      </p:sp>
      <p:sp>
        <p:nvSpPr>
          <p:cNvPr id="2" name="Espace réservé de la date 1"/>
          <p:cNvSpPr>
            <a:spLocks noGrp="1"/>
          </p:cNvSpPr>
          <p:nvPr>
            <p:ph type="dt" sz="half" idx="10"/>
          </p:nvPr>
        </p:nvSpPr>
        <p:spPr/>
        <p:txBody>
          <a:bodyPr/>
          <a:lstStyle/>
          <a:p>
            <a:r>
              <a:rPr lang="fr-FR" smtClean="0"/>
              <a:t>Fleurance, 6 août 2016</a:t>
            </a:r>
            <a:endParaRPr lang="fr-FR"/>
          </a:p>
        </p:txBody>
      </p:sp>
      <p:sp>
        <p:nvSpPr>
          <p:cNvPr id="3" name="Espace réservé du pied de page 2"/>
          <p:cNvSpPr>
            <a:spLocks noGrp="1"/>
          </p:cNvSpPr>
          <p:nvPr>
            <p:ph type="ftr" sz="quarter" idx="11"/>
          </p:nvPr>
        </p:nvSpPr>
        <p:spPr/>
        <p:txBody>
          <a:bodyPr/>
          <a:lstStyle/>
          <a:p>
            <a:r>
              <a:rPr lang="fr-FR" smtClean="0"/>
              <a:t>JMLL, Des ordres et désordres</a:t>
            </a:r>
            <a:endParaRPr lang="fr-FR"/>
          </a:p>
        </p:txBody>
      </p:sp>
      <p:sp>
        <p:nvSpPr>
          <p:cNvPr id="4" name="Espace réservé du numéro de diapositive 3"/>
          <p:cNvSpPr>
            <a:spLocks noGrp="1"/>
          </p:cNvSpPr>
          <p:nvPr>
            <p:ph type="sldNum" sz="quarter" idx="12"/>
          </p:nvPr>
        </p:nvSpPr>
        <p:spPr/>
        <p:txBody>
          <a:bodyPr/>
          <a:lstStyle/>
          <a:p>
            <a:fld id="{D624A760-436F-A34E-9FEA-B2A746CDE049}" type="slidenum">
              <a:rPr lang="fr-FR" smtClean="0"/>
              <a:t>0</a:t>
            </a:fld>
            <a:endParaRPr lang="fr-FR"/>
          </a:p>
        </p:txBody>
      </p:sp>
    </p:spTree>
    <p:extLst>
      <p:ext uri="{BB962C8B-B14F-4D97-AF65-F5344CB8AC3E}">
        <p14:creationId xmlns:p14="http://schemas.microsoft.com/office/powerpoint/2010/main" val="245550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57200" y="1299334"/>
            <a:ext cx="8360163" cy="4031873"/>
          </a:xfrm>
          <a:prstGeom prst="rect">
            <a:avLst/>
          </a:prstGeom>
          <a:noFill/>
          <a:ln w="57150" cmpd="sng">
            <a:noFill/>
          </a:ln>
        </p:spPr>
        <p:txBody>
          <a:bodyPr wrap="square" numCol="3" rtlCol="0">
            <a:spAutoFit/>
          </a:bodyPr>
          <a:lstStyle/>
          <a:p>
            <a:r>
              <a:rPr lang="fr-FR" sz="3200" dirty="0">
                <a:solidFill>
                  <a:srgbClr val="000090"/>
                </a:solidFill>
              </a:rPr>
              <a:t>h</a:t>
            </a:r>
            <a:r>
              <a:rPr lang="fr-FR" sz="3200" dirty="0" smtClean="0">
                <a:solidFill>
                  <a:srgbClr val="000090"/>
                </a:solidFill>
              </a:rPr>
              <a:t>armonie</a:t>
            </a:r>
          </a:p>
          <a:p>
            <a:r>
              <a:rPr lang="fr-FR" sz="3200" dirty="0">
                <a:solidFill>
                  <a:srgbClr val="000090"/>
                </a:solidFill>
              </a:rPr>
              <a:t>s</a:t>
            </a:r>
            <a:r>
              <a:rPr lang="fr-FR" sz="3200" dirty="0" smtClean="0">
                <a:solidFill>
                  <a:srgbClr val="000090"/>
                </a:solidFill>
              </a:rPr>
              <a:t>ymétrie</a:t>
            </a:r>
          </a:p>
          <a:p>
            <a:r>
              <a:rPr lang="fr-FR" sz="3200" dirty="0">
                <a:solidFill>
                  <a:srgbClr val="000090"/>
                </a:solidFill>
              </a:rPr>
              <a:t>b</a:t>
            </a:r>
            <a:r>
              <a:rPr lang="fr-FR" sz="3200" dirty="0" smtClean="0">
                <a:solidFill>
                  <a:srgbClr val="000090"/>
                </a:solidFill>
              </a:rPr>
              <a:t>eauté</a:t>
            </a:r>
          </a:p>
          <a:p>
            <a:endParaRPr lang="fr-FR" sz="3200" dirty="0" smtClean="0">
              <a:solidFill>
                <a:srgbClr val="000090"/>
              </a:solidFill>
            </a:endParaRPr>
          </a:p>
          <a:p>
            <a:pPr algn="ctr"/>
            <a:endParaRPr lang="fr-FR" sz="3200" dirty="0" smtClean="0">
              <a:solidFill>
                <a:srgbClr val="000090"/>
              </a:solidFill>
            </a:endParaRPr>
          </a:p>
          <a:p>
            <a:pPr algn="ctr"/>
            <a:endParaRPr lang="fr-FR" sz="3200" dirty="0" smtClean="0">
              <a:solidFill>
                <a:srgbClr val="000090"/>
              </a:solidFill>
            </a:endParaRPr>
          </a:p>
          <a:p>
            <a:pPr algn="ctr"/>
            <a:endParaRPr lang="fr-FR" sz="3200" dirty="0" smtClean="0">
              <a:solidFill>
                <a:srgbClr val="000090"/>
              </a:solidFill>
            </a:endParaRPr>
          </a:p>
          <a:p>
            <a:pPr algn="ctr"/>
            <a:endParaRPr lang="fr-FR" sz="3200" dirty="0" smtClean="0">
              <a:solidFill>
                <a:srgbClr val="000090"/>
              </a:solidFill>
            </a:endParaRPr>
          </a:p>
          <a:p>
            <a:pPr algn="ctr"/>
            <a:r>
              <a:rPr lang="fr-FR" sz="3200" dirty="0" smtClean="0">
                <a:solidFill>
                  <a:srgbClr val="000090"/>
                </a:solidFill>
              </a:rPr>
              <a:t>organisation</a:t>
            </a:r>
          </a:p>
          <a:p>
            <a:pPr algn="ctr"/>
            <a:r>
              <a:rPr lang="fr-FR" sz="3200" dirty="0" smtClean="0">
                <a:solidFill>
                  <a:srgbClr val="000090"/>
                </a:solidFill>
              </a:rPr>
              <a:t>règle</a:t>
            </a:r>
          </a:p>
          <a:p>
            <a:pPr algn="ctr"/>
            <a:r>
              <a:rPr lang="fr-FR" sz="3200" dirty="0" smtClean="0">
                <a:solidFill>
                  <a:srgbClr val="000090"/>
                </a:solidFill>
              </a:rPr>
              <a:t>série</a:t>
            </a:r>
          </a:p>
          <a:p>
            <a:pPr algn="ctr"/>
            <a:endParaRPr lang="fr-FR" sz="3200" dirty="0">
              <a:solidFill>
                <a:srgbClr val="000090"/>
              </a:solidFill>
            </a:endParaRPr>
          </a:p>
          <a:p>
            <a:pPr algn="ctr"/>
            <a:endParaRPr lang="fr-FR" sz="3200" dirty="0" smtClean="0">
              <a:solidFill>
                <a:srgbClr val="000090"/>
              </a:solidFill>
            </a:endParaRPr>
          </a:p>
          <a:p>
            <a:pPr algn="ctr"/>
            <a:endParaRPr lang="fr-FR" sz="3200" dirty="0">
              <a:solidFill>
                <a:srgbClr val="000090"/>
              </a:solidFill>
            </a:endParaRPr>
          </a:p>
          <a:p>
            <a:pPr algn="ctr"/>
            <a:endParaRPr lang="fr-FR" sz="3200" dirty="0">
              <a:solidFill>
                <a:srgbClr val="000090"/>
              </a:solidFill>
            </a:endParaRPr>
          </a:p>
          <a:p>
            <a:pPr algn="ctr"/>
            <a:endParaRPr lang="fr-FR" sz="3200" dirty="0" smtClean="0">
              <a:solidFill>
                <a:srgbClr val="000090"/>
              </a:solidFill>
            </a:endParaRPr>
          </a:p>
          <a:p>
            <a:pPr algn="r"/>
            <a:r>
              <a:rPr lang="fr-FR" sz="3200" dirty="0" smtClean="0">
                <a:solidFill>
                  <a:srgbClr val="000090"/>
                </a:solidFill>
              </a:rPr>
              <a:t>commande</a:t>
            </a:r>
          </a:p>
          <a:p>
            <a:pPr algn="r"/>
            <a:r>
              <a:rPr lang="fr-FR" sz="3200" dirty="0" smtClean="0">
                <a:solidFill>
                  <a:srgbClr val="000090"/>
                </a:solidFill>
              </a:rPr>
              <a:t>contrainte</a:t>
            </a:r>
          </a:p>
          <a:p>
            <a:pPr algn="r"/>
            <a:r>
              <a:rPr lang="fr-FR" sz="3200" dirty="0">
                <a:solidFill>
                  <a:srgbClr val="000090"/>
                </a:solidFill>
              </a:rPr>
              <a:t>h</a:t>
            </a:r>
            <a:r>
              <a:rPr lang="fr-FR" sz="3200" dirty="0" smtClean="0">
                <a:solidFill>
                  <a:srgbClr val="000090"/>
                </a:solidFill>
              </a:rPr>
              <a:t>iérarchie</a:t>
            </a:r>
          </a:p>
        </p:txBody>
      </p:sp>
      <p:sp>
        <p:nvSpPr>
          <p:cNvPr id="2" name="Espace réservé de la date 1"/>
          <p:cNvSpPr>
            <a:spLocks noGrp="1"/>
          </p:cNvSpPr>
          <p:nvPr>
            <p:ph type="dt" sz="half" idx="10"/>
          </p:nvPr>
        </p:nvSpPr>
        <p:spPr/>
        <p:txBody>
          <a:bodyPr/>
          <a:lstStyle/>
          <a:p>
            <a:r>
              <a:rPr lang="fr-FR" smtClean="0"/>
              <a:t>Fleurance, 6 août 2016</a:t>
            </a:r>
            <a:endParaRPr lang="fr-FR"/>
          </a:p>
        </p:txBody>
      </p:sp>
      <p:sp>
        <p:nvSpPr>
          <p:cNvPr id="3" name="Espace réservé du pied de page 2"/>
          <p:cNvSpPr>
            <a:spLocks noGrp="1"/>
          </p:cNvSpPr>
          <p:nvPr>
            <p:ph type="ftr" sz="quarter" idx="11"/>
          </p:nvPr>
        </p:nvSpPr>
        <p:spPr/>
        <p:txBody>
          <a:bodyPr/>
          <a:lstStyle/>
          <a:p>
            <a:r>
              <a:rPr lang="fr-FR" smtClean="0"/>
              <a:t>JMLL, Des ordres et désordres</a:t>
            </a:r>
            <a:endParaRPr lang="fr-FR"/>
          </a:p>
        </p:txBody>
      </p:sp>
      <p:sp>
        <p:nvSpPr>
          <p:cNvPr id="4" name="Espace réservé du numéro de diapositive 3"/>
          <p:cNvSpPr>
            <a:spLocks noGrp="1"/>
          </p:cNvSpPr>
          <p:nvPr>
            <p:ph type="sldNum" sz="quarter" idx="12"/>
          </p:nvPr>
        </p:nvSpPr>
        <p:spPr/>
        <p:txBody>
          <a:bodyPr/>
          <a:lstStyle/>
          <a:p>
            <a:fld id="{D624A760-436F-A34E-9FEA-B2A746CDE049}" type="slidenum">
              <a:rPr lang="fr-FR" smtClean="0"/>
              <a:t>9</a:t>
            </a:fld>
            <a:endParaRPr lang="fr-FR" dirty="0"/>
          </a:p>
        </p:txBody>
      </p:sp>
      <p:sp>
        <p:nvSpPr>
          <p:cNvPr id="7" name="ZoneTexte 6"/>
          <p:cNvSpPr txBox="1"/>
          <p:nvPr/>
        </p:nvSpPr>
        <p:spPr>
          <a:xfrm>
            <a:off x="457200" y="160592"/>
            <a:ext cx="8229600" cy="769441"/>
          </a:xfrm>
          <a:prstGeom prst="rect">
            <a:avLst/>
          </a:prstGeom>
          <a:noFill/>
        </p:spPr>
        <p:txBody>
          <a:bodyPr wrap="square" rtlCol="0">
            <a:spAutoFit/>
          </a:bodyPr>
          <a:lstStyle/>
          <a:p>
            <a:pPr algn="ctr"/>
            <a:r>
              <a:rPr lang="fr-FR" sz="4400" dirty="0" smtClean="0">
                <a:solidFill>
                  <a:srgbClr val="000090"/>
                </a:solidFill>
              </a:rPr>
              <a:t>  Ordre </a:t>
            </a:r>
            <a:endParaRPr lang="fr-FR" sz="4400" dirty="0">
              <a:solidFill>
                <a:srgbClr val="000090"/>
              </a:solidFill>
            </a:endParaRPr>
          </a:p>
        </p:txBody>
      </p:sp>
      <p:sp>
        <p:nvSpPr>
          <p:cNvPr id="8" name="Accolade fermante 7"/>
          <p:cNvSpPr/>
          <p:nvPr/>
        </p:nvSpPr>
        <p:spPr>
          <a:xfrm rot="16200000">
            <a:off x="4319794" y="-2976176"/>
            <a:ext cx="634976" cy="8360163"/>
          </a:xfrm>
          <a:prstGeom prst="rightBrace">
            <a:avLst>
              <a:gd name="adj1" fmla="val 8333"/>
              <a:gd name="adj2" fmla="val 50175"/>
            </a:avLst>
          </a:prstGeom>
          <a:ln w="57150" cmpd="sng">
            <a:solidFill>
              <a:srgbClr val="8EB4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chemeClr val="tx2">
                  <a:lumMod val="60000"/>
                  <a:lumOff val="40000"/>
                </a:schemeClr>
              </a:solidFill>
            </a:endParaRPr>
          </a:p>
        </p:txBody>
      </p:sp>
      <p:sp>
        <p:nvSpPr>
          <p:cNvPr id="6" name="Rectangle 5"/>
          <p:cNvSpPr/>
          <p:nvPr/>
        </p:nvSpPr>
        <p:spPr>
          <a:xfrm>
            <a:off x="3482805" y="1299334"/>
            <a:ext cx="2356785" cy="161056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2151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a:blip r:embed="rId3"/>
          <a:stretch>
            <a:fillRect/>
          </a:stretch>
        </p:blipFill>
        <p:spPr>
          <a:xfrm>
            <a:off x="622301" y="3683590"/>
            <a:ext cx="7518400" cy="1905000"/>
          </a:xfrm>
          <a:prstGeom prst="rect">
            <a:avLst/>
          </a:prstGeom>
          <a:solidFill>
            <a:srgbClr val="FFFFFF"/>
          </a:solidFill>
          <a:ln>
            <a:solidFill>
              <a:srgbClr val="000090"/>
            </a:solidFill>
          </a:ln>
        </p:spPr>
      </p:pic>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10</a:t>
            </a:fld>
            <a:endParaRPr lang="fr-FR"/>
          </a:p>
        </p:txBody>
      </p:sp>
      <p:sp>
        <p:nvSpPr>
          <p:cNvPr id="7" name="ZoneTexte 6"/>
          <p:cNvSpPr txBox="1"/>
          <p:nvPr/>
        </p:nvSpPr>
        <p:spPr>
          <a:xfrm>
            <a:off x="0" y="180315"/>
            <a:ext cx="9144000" cy="1908215"/>
          </a:xfrm>
          <a:prstGeom prst="rect">
            <a:avLst/>
          </a:prstGeom>
          <a:noFill/>
        </p:spPr>
        <p:txBody>
          <a:bodyPr wrap="square" rtlCol="0">
            <a:spAutoFit/>
          </a:bodyPr>
          <a:lstStyle/>
          <a:p>
            <a:pPr algn="ctr"/>
            <a:r>
              <a:rPr lang="fr-FR" sz="4400" dirty="0" smtClean="0">
                <a:solidFill>
                  <a:srgbClr val="000090"/>
                </a:solidFill>
              </a:rPr>
              <a:t>Du côté des mathématiques</a:t>
            </a:r>
          </a:p>
          <a:p>
            <a:endParaRPr lang="fr-FR" sz="1000" dirty="0">
              <a:solidFill>
                <a:srgbClr val="000090"/>
              </a:solidFill>
            </a:endParaRPr>
          </a:p>
          <a:p>
            <a:r>
              <a:rPr lang="fr-FR" sz="3200" dirty="0" smtClean="0">
                <a:solidFill>
                  <a:srgbClr val="000090"/>
                </a:solidFill>
              </a:rPr>
              <a:t>I. L’ordre numérique et géométrique</a:t>
            </a:r>
          </a:p>
          <a:p>
            <a:r>
              <a:rPr lang="fr-FR" sz="3200" dirty="0">
                <a:solidFill>
                  <a:srgbClr val="000090"/>
                </a:solidFill>
              </a:rPr>
              <a:t> </a:t>
            </a:r>
            <a:r>
              <a:rPr lang="fr-FR" sz="3200" dirty="0" smtClean="0">
                <a:solidFill>
                  <a:srgbClr val="000090"/>
                </a:solidFill>
              </a:rPr>
              <a:t>   a) une dimension</a:t>
            </a:r>
            <a:endParaRPr lang="fr-FR" sz="3200" dirty="0">
              <a:solidFill>
                <a:srgbClr val="000090"/>
              </a:solidFill>
            </a:endParaRPr>
          </a:p>
        </p:txBody>
      </p:sp>
      <p:sp>
        <p:nvSpPr>
          <p:cNvPr id="3" name="ZoneTexte 2"/>
          <p:cNvSpPr txBox="1"/>
          <p:nvPr/>
        </p:nvSpPr>
        <p:spPr>
          <a:xfrm>
            <a:off x="622301" y="2088530"/>
            <a:ext cx="8064499" cy="1569660"/>
          </a:xfrm>
          <a:prstGeom prst="rect">
            <a:avLst/>
          </a:prstGeom>
          <a:noFill/>
        </p:spPr>
        <p:txBody>
          <a:bodyPr wrap="square" rtlCol="0">
            <a:spAutoFit/>
          </a:bodyPr>
          <a:lstStyle/>
          <a:p>
            <a:r>
              <a:rPr lang="fr-FR" sz="2400" dirty="0">
                <a:solidFill>
                  <a:srgbClr val="000090"/>
                </a:solidFill>
              </a:rPr>
              <a:t>Pour les nombres entiers naturels  (0, 1, 2, 3…) il existe une </a:t>
            </a:r>
            <a:r>
              <a:rPr lang="fr-FR" sz="2400" i="1" dirty="0">
                <a:solidFill>
                  <a:srgbClr val="000090"/>
                </a:solidFill>
              </a:rPr>
              <a:t>relation d’ordre</a:t>
            </a:r>
            <a:r>
              <a:rPr lang="fr-FR" sz="2400" dirty="0">
                <a:solidFill>
                  <a:srgbClr val="000090"/>
                </a:solidFill>
              </a:rPr>
              <a:t> naturelle (définie par les inégalités « inférieur à », « supérieur à »</a:t>
            </a:r>
            <a:r>
              <a:rPr lang="fr-FR" sz="2400" dirty="0" smtClean="0">
                <a:solidFill>
                  <a:srgbClr val="000090"/>
                </a:solidFill>
              </a:rPr>
              <a:t>).</a:t>
            </a:r>
            <a:endParaRPr lang="fr-FR" sz="2400" dirty="0">
              <a:solidFill>
                <a:srgbClr val="000090"/>
              </a:solidFill>
            </a:endParaRPr>
          </a:p>
          <a:p>
            <a:r>
              <a:rPr lang="fr-FR" sz="2400" dirty="0">
                <a:solidFill>
                  <a:srgbClr val="000090"/>
                </a:solidFill>
              </a:rPr>
              <a:t>Cette relation d’ordre s’étend aux nombres réels </a:t>
            </a:r>
            <a:r>
              <a:rPr lang="fr-FR" sz="2400" dirty="0" smtClean="0">
                <a:solidFill>
                  <a:srgbClr val="000090"/>
                </a:solidFill>
              </a:rPr>
              <a:t>positifs.</a:t>
            </a:r>
          </a:p>
        </p:txBody>
      </p:sp>
      <p:grpSp>
        <p:nvGrpSpPr>
          <p:cNvPr id="39" name="Grouper 38"/>
          <p:cNvGrpSpPr/>
          <p:nvPr/>
        </p:nvGrpSpPr>
        <p:grpSpPr>
          <a:xfrm>
            <a:off x="3981450" y="3747090"/>
            <a:ext cx="7920566" cy="819150"/>
            <a:chOff x="3981450" y="3989916"/>
            <a:chExt cx="7920566" cy="819150"/>
          </a:xfrm>
        </p:grpSpPr>
        <p:cxnSp>
          <p:nvCxnSpPr>
            <p:cNvPr id="10" name="Connecteur droit avec flèche 9"/>
            <p:cNvCxnSpPr/>
            <p:nvPr/>
          </p:nvCxnSpPr>
          <p:spPr>
            <a:xfrm>
              <a:off x="4148666" y="4368799"/>
              <a:ext cx="0" cy="440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a:off x="6282266" y="4368799"/>
              <a:ext cx="0" cy="440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a:off x="5418666" y="4368799"/>
              <a:ext cx="0" cy="440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35" name="Objet 34"/>
            <p:cNvGraphicFramePr>
              <a:graphicFrameLocks noChangeAspect="1"/>
            </p:cNvGraphicFramePr>
            <p:nvPr>
              <p:extLst>
                <p:ext uri="{D42A27DB-BD31-4B8C-83A1-F6EECF244321}">
                  <p14:modId xmlns:p14="http://schemas.microsoft.com/office/powerpoint/2010/main" val="3911397314"/>
                </p:ext>
              </p:extLst>
            </p:nvPr>
          </p:nvGraphicFramePr>
          <p:xfrm>
            <a:off x="3981450" y="4053416"/>
            <a:ext cx="5753100" cy="393700"/>
          </p:xfrm>
          <a:graphic>
            <a:graphicData uri="http://schemas.openxmlformats.org/presentationml/2006/ole">
              <mc:AlternateContent xmlns:mc="http://schemas.openxmlformats.org/markup-compatibility/2006">
                <mc:Choice xmlns:v="urn:schemas-microsoft-com:vml" Requires="v">
                  <p:oleObj spid="_x0000_s1160" name="Document" r:id="rId5" imgW="5753100" imgH="393700" progId="Word.Document.12">
                    <p:embed/>
                  </p:oleObj>
                </mc:Choice>
                <mc:Fallback>
                  <p:oleObj name="Document" r:id="rId5" imgW="5753100" imgH="393700" progId="Word.Document.12">
                    <p:embed/>
                    <p:pic>
                      <p:nvPicPr>
                        <p:cNvPr id="0" name=""/>
                        <p:cNvPicPr/>
                        <p:nvPr/>
                      </p:nvPicPr>
                      <p:blipFill>
                        <a:blip r:embed="rId6"/>
                        <a:stretch>
                          <a:fillRect/>
                        </a:stretch>
                      </p:blipFill>
                      <p:spPr>
                        <a:xfrm>
                          <a:off x="3981450" y="4053416"/>
                          <a:ext cx="5753100" cy="393700"/>
                        </a:xfrm>
                        <a:prstGeom prst="rect">
                          <a:avLst/>
                        </a:prstGeom>
                      </p:spPr>
                    </p:pic>
                  </p:oleObj>
                </mc:Fallback>
              </mc:AlternateContent>
            </a:graphicData>
          </a:graphic>
        </p:graphicFrame>
        <p:graphicFrame>
          <p:nvGraphicFramePr>
            <p:cNvPr id="36" name="Objet 35"/>
            <p:cNvGraphicFramePr>
              <a:graphicFrameLocks noChangeAspect="1"/>
            </p:cNvGraphicFramePr>
            <p:nvPr>
              <p:extLst>
                <p:ext uri="{D42A27DB-BD31-4B8C-83A1-F6EECF244321}">
                  <p14:modId xmlns:p14="http://schemas.microsoft.com/office/powerpoint/2010/main" val="2006112283"/>
                </p:ext>
              </p:extLst>
            </p:nvPr>
          </p:nvGraphicFramePr>
          <p:xfrm>
            <a:off x="5264151" y="4053416"/>
            <a:ext cx="5753100" cy="368300"/>
          </p:xfrm>
          <a:graphic>
            <a:graphicData uri="http://schemas.openxmlformats.org/presentationml/2006/ole">
              <mc:AlternateContent xmlns:mc="http://schemas.openxmlformats.org/markup-compatibility/2006">
                <mc:Choice xmlns:v="urn:schemas-microsoft-com:vml" Requires="v">
                  <p:oleObj spid="_x0000_s1161" name="Document" r:id="rId8" imgW="5753100" imgH="368300" progId="Word.Document.12">
                    <p:embed/>
                  </p:oleObj>
                </mc:Choice>
                <mc:Fallback>
                  <p:oleObj name="Document" r:id="rId8" imgW="5753100" imgH="368300" progId="Word.Document.12">
                    <p:embed/>
                    <p:pic>
                      <p:nvPicPr>
                        <p:cNvPr id="0" name=""/>
                        <p:cNvPicPr/>
                        <p:nvPr/>
                      </p:nvPicPr>
                      <p:blipFill>
                        <a:blip r:embed="rId9"/>
                        <a:stretch>
                          <a:fillRect/>
                        </a:stretch>
                      </p:blipFill>
                      <p:spPr>
                        <a:xfrm>
                          <a:off x="5264151" y="4053416"/>
                          <a:ext cx="5753100" cy="368300"/>
                        </a:xfrm>
                        <a:prstGeom prst="rect">
                          <a:avLst/>
                        </a:prstGeom>
                      </p:spPr>
                    </p:pic>
                  </p:oleObj>
                </mc:Fallback>
              </mc:AlternateContent>
            </a:graphicData>
          </a:graphic>
        </p:graphicFrame>
        <p:graphicFrame>
          <p:nvGraphicFramePr>
            <p:cNvPr id="38" name="Objet 37"/>
            <p:cNvGraphicFramePr>
              <a:graphicFrameLocks noChangeAspect="1"/>
            </p:cNvGraphicFramePr>
            <p:nvPr>
              <p:extLst>
                <p:ext uri="{D42A27DB-BD31-4B8C-83A1-F6EECF244321}">
                  <p14:modId xmlns:p14="http://schemas.microsoft.com/office/powerpoint/2010/main" val="1735967290"/>
                </p:ext>
              </p:extLst>
            </p:nvPr>
          </p:nvGraphicFramePr>
          <p:xfrm>
            <a:off x="6148916" y="3989916"/>
            <a:ext cx="5753100" cy="431800"/>
          </p:xfrm>
          <a:graphic>
            <a:graphicData uri="http://schemas.openxmlformats.org/presentationml/2006/ole">
              <mc:AlternateContent xmlns:mc="http://schemas.openxmlformats.org/markup-compatibility/2006">
                <mc:Choice xmlns:v="urn:schemas-microsoft-com:vml" Requires="v">
                  <p:oleObj spid="_x0000_s1162" name="Document" r:id="rId11" imgW="5753100" imgH="431800" progId="Word.Document.12">
                    <p:embed/>
                  </p:oleObj>
                </mc:Choice>
                <mc:Fallback>
                  <p:oleObj name="Document" r:id="rId11" imgW="5753100" imgH="431800" progId="Word.Document.12">
                    <p:embed/>
                    <p:pic>
                      <p:nvPicPr>
                        <p:cNvPr id="0" name=""/>
                        <p:cNvPicPr/>
                        <p:nvPr/>
                      </p:nvPicPr>
                      <p:blipFill>
                        <a:blip r:embed="rId12"/>
                        <a:stretch>
                          <a:fillRect/>
                        </a:stretch>
                      </p:blipFill>
                      <p:spPr>
                        <a:xfrm>
                          <a:off x="6148916" y="3989916"/>
                          <a:ext cx="5753100" cy="431800"/>
                        </a:xfrm>
                        <a:prstGeom prst="rect">
                          <a:avLst/>
                        </a:prstGeom>
                      </p:spPr>
                    </p:pic>
                  </p:oleObj>
                </mc:Fallback>
              </mc:AlternateContent>
            </a:graphicData>
          </a:graphic>
        </p:graphicFrame>
      </p:grpSp>
      <p:sp>
        <p:nvSpPr>
          <p:cNvPr id="40" name="ZoneTexte 39"/>
          <p:cNvSpPr txBox="1"/>
          <p:nvPr/>
        </p:nvSpPr>
        <p:spPr>
          <a:xfrm>
            <a:off x="2333806" y="5640461"/>
            <a:ext cx="5880336" cy="584776"/>
          </a:xfrm>
          <a:prstGeom prst="rect">
            <a:avLst/>
          </a:prstGeom>
          <a:noFill/>
        </p:spPr>
        <p:txBody>
          <a:bodyPr wrap="none" rtlCol="0">
            <a:spAutoFit/>
          </a:bodyPr>
          <a:lstStyle/>
          <a:p>
            <a:r>
              <a:rPr lang="fr-FR" sz="3200" dirty="0" smtClean="0">
                <a:solidFill>
                  <a:srgbClr val="660066"/>
                </a:solidFill>
              </a:rPr>
              <a:t>On parle de nombres « ordinaux »</a:t>
            </a:r>
            <a:endParaRPr lang="fr-FR" sz="3200" dirty="0">
              <a:solidFill>
                <a:srgbClr val="660066"/>
              </a:solidFill>
            </a:endParaRPr>
          </a:p>
        </p:txBody>
      </p:sp>
      <p:sp>
        <p:nvSpPr>
          <p:cNvPr id="41" name="Rectangle 40"/>
          <p:cNvSpPr/>
          <p:nvPr/>
        </p:nvSpPr>
        <p:spPr>
          <a:xfrm>
            <a:off x="8214142" y="3370838"/>
            <a:ext cx="4034366" cy="3487161"/>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464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11</a:t>
            </a:fld>
            <a:endParaRPr lang="fr-FR"/>
          </a:p>
        </p:txBody>
      </p:sp>
      <p:sp>
        <p:nvSpPr>
          <p:cNvPr id="7" name="ZoneTexte 6"/>
          <p:cNvSpPr txBox="1"/>
          <p:nvPr/>
        </p:nvSpPr>
        <p:spPr>
          <a:xfrm>
            <a:off x="0" y="180315"/>
            <a:ext cx="9144000" cy="1908215"/>
          </a:xfrm>
          <a:prstGeom prst="rect">
            <a:avLst/>
          </a:prstGeom>
          <a:noFill/>
        </p:spPr>
        <p:txBody>
          <a:bodyPr wrap="square" rtlCol="0">
            <a:spAutoFit/>
          </a:bodyPr>
          <a:lstStyle/>
          <a:p>
            <a:pPr algn="ctr"/>
            <a:r>
              <a:rPr lang="fr-FR" sz="4400" dirty="0" smtClean="0">
                <a:solidFill>
                  <a:srgbClr val="000090"/>
                </a:solidFill>
              </a:rPr>
              <a:t>Du côté des mathématiques</a:t>
            </a:r>
          </a:p>
          <a:p>
            <a:endParaRPr lang="fr-FR" sz="1000" dirty="0">
              <a:solidFill>
                <a:srgbClr val="000090"/>
              </a:solidFill>
            </a:endParaRPr>
          </a:p>
          <a:p>
            <a:r>
              <a:rPr lang="fr-FR" sz="3200" dirty="0" smtClean="0">
                <a:solidFill>
                  <a:srgbClr val="000090"/>
                </a:solidFill>
              </a:rPr>
              <a:t>I. L’ordre numérique et géométrique</a:t>
            </a:r>
          </a:p>
          <a:p>
            <a:r>
              <a:rPr lang="fr-FR" sz="3200" dirty="0">
                <a:solidFill>
                  <a:srgbClr val="000090"/>
                </a:solidFill>
              </a:rPr>
              <a:t> </a:t>
            </a:r>
            <a:r>
              <a:rPr lang="fr-FR" sz="3200" dirty="0" smtClean="0">
                <a:solidFill>
                  <a:srgbClr val="000090"/>
                </a:solidFill>
              </a:rPr>
              <a:t> </a:t>
            </a:r>
          </a:p>
        </p:txBody>
      </p:sp>
      <p:sp>
        <p:nvSpPr>
          <p:cNvPr id="40" name="ZoneTexte 39"/>
          <p:cNvSpPr txBox="1"/>
          <p:nvPr/>
        </p:nvSpPr>
        <p:spPr>
          <a:xfrm>
            <a:off x="457201" y="1634531"/>
            <a:ext cx="8483600" cy="2800767"/>
          </a:xfrm>
          <a:prstGeom prst="rect">
            <a:avLst/>
          </a:prstGeom>
          <a:noFill/>
        </p:spPr>
        <p:txBody>
          <a:bodyPr wrap="square" rtlCol="0">
            <a:spAutoFit/>
          </a:bodyPr>
          <a:lstStyle/>
          <a:p>
            <a:r>
              <a:rPr lang="fr-FR" sz="2400" dirty="0" smtClean="0">
                <a:solidFill>
                  <a:srgbClr val="000090"/>
                </a:solidFill>
              </a:rPr>
              <a:t>A tout nombre « ordinal »  correspond un nombre « cardinal » :</a:t>
            </a:r>
          </a:p>
          <a:p>
            <a:r>
              <a:rPr lang="fr-FR" sz="2400" dirty="0" smtClean="0">
                <a:solidFill>
                  <a:srgbClr val="000090"/>
                </a:solidFill>
              </a:rPr>
              <a:t>La taille de l’ensemble des nombres qui lui sont inférieurs ou égaux.</a:t>
            </a:r>
          </a:p>
          <a:p>
            <a:endParaRPr lang="fr-FR" sz="1000" dirty="0">
              <a:solidFill>
                <a:srgbClr val="000090"/>
              </a:solidFill>
            </a:endParaRPr>
          </a:p>
          <a:p>
            <a:r>
              <a:rPr lang="fr-FR" dirty="0" smtClean="0">
                <a:solidFill>
                  <a:srgbClr val="000090"/>
                </a:solidFill>
              </a:rPr>
              <a:t>Exemple : pour compter les pommes d’un panier, on peut soit les compter une à une (ordinal), soit peser l’ensemble et diviser par le poids d’une pomme (cardinal).</a:t>
            </a:r>
            <a:endParaRPr lang="fr-FR" sz="2400" dirty="0" smtClean="0">
              <a:solidFill>
                <a:srgbClr val="000090"/>
              </a:solidFill>
            </a:endParaRPr>
          </a:p>
          <a:p>
            <a:endParaRPr lang="fr-FR" sz="1000" dirty="0">
              <a:solidFill>
                <a:srgbClr val="000090"/>
              </a:solidFill>
            </a:endParaRPr>
          </a:p>
          <a:p>
            <a:r>
              <a:rPr lang="fr-FR" sz="2400" dirty="0" smtClean="0">
                <a:solidFill>
                  <a:srgbClr val="000090"/>
                </a:solidFill>
              </a:rPr>
              <a:t>Mais des ensembles infinis peuvent être caractérisés par différents ordinaux tout en ayant la même cardinalité !</a:t>
            </a:r>
            <a:endParaRPr lang="fr-FR" sz="2400" dirty="0">
              <a:solidFill>
                <a:srgbClr val="660066"/>
              </a:solidFill>
            </a:endParaRPr>
          </a:p>
        </p:txBody>
      </p:sp>
    </p:spTree>
    <p:extLst>
      <p:ext uri="{BB962C8B-B14F-4D97-AF65-F5344CB8AC3E}">
        <p14:creationId xmlns:p14="http://schemas.microsoft.com/office/powerpoint/2010/main" val="316992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12</a:t>
            </a:fld>
            <a:endParaRPr lang="fr-FR"/>
          </a:p>
        </p:txBody>
      </p:sp>
      <p:sp>
        <p:nvSpPr>
          <p:cNvPr id="7" name="ZoneTexte 6"/>
          <p:cNvSpPr txBox="1"/>
          <p:nvPr/>
        </p:nvSpPr>
        <p:spPr>
          <a:xfrm>
            <a:off x="0" y="180315"/>
            <a:ext cx="9144000" cy="7109637"/>
          </a:xfrm>
          <a:prstGeom prst="rect">
            <a:avLst/>
          </a:prstGeom>
          <a:noFill/>
        </p:spPr>
        <p:txBody>
          <a:bodyPr wrap="square" rtlCol="0">
            <a:spAutoFit/>
          </a:bodyPr>
          <a:lstStyle/>
          <a:p>
            <a:pPr algn="ctr"/>
            <a:r>
              <a:rPr lang="fr-FR" sz="4400" dirty="0" smtClean="0">
                <a:solidFill>
                  <a:srgbClr val="000090"/>
                </a:solidFill>
              </a:rPr>
              <a:t>Du côté des mathématiques</a:t>
            </a:r>
          </a:p>
          <a:p>
            <a:endParaRPr lang="fr-FR" sz="2000" dirty="0">
              <a:solidFill>
                <a:srgbClr val="000090"/>
              </a:solidFill>
            </a:endParaRPr>
          </a:p>
          <a:p>
            <a:r>
              <a:rPr lang="fr-FR" sz="3200" dirty="0" smtClean="0">
                <a:solidFill>
                  <a:srgbClr val="000090"/>
                </a:solidFill>
              </a:rPr>
              <a:t>I. L’ordre numérique et géométrique</a:t>
            </a:r>
          </a:p>
          <a:p>
            <a:r>
              <a:rPr lang="fr-FR" sz="3200" dirty="0">
                <a:solidFill>
                  <a:srgbClr val="000090"/>
                </a:solidFill>
              </a:rPr>
              <a:t> </a:t>
            </a:r>
            <a:r>
              <a:rPr lang="fr-FR" sz="3200" dirty="0" smtClean="0">
                <a:solidFill>
                  <a:srgbClr val="000090"/>
                </a:solidFill>
              </a:rPr>
              <a:t>   </a:t>
            </a:r>
            <a:r>
              <a:rPr lang="fr-FR" sz="3200" dirty="0">
                <a:solidFill>
                  <a:srgbClr val="000090"/>
                </a:solidFill>
              </a:rPr>
              <a:t>b</a:t>
            </a:r>
            <a:r>
              <a:rPr lang="fr-FR" sz="3200" dirty="0" smtClean="0">
                <a:solidFill>
                  <a:srgbClr val="000090"/>
                </a:solidFill>
              </a:rPr>
              <a:t>) deux dimensions (plan, nombres complexes)</a:t>
            </a:r>
          </a:p>
          <a:p>
            <a:endParaRPr lang="fr-FR" sz="2400" dirty="0">
              <a:solidFill>
                <a:srgbClr val="000090"/>
              </a:solidFill>
            </a:endParaRPr>
          </a:p>
          <a:p>
            <a:r>
              <a:rPr lang="fr-FR" sz="3200" dirty="0" smtClean="0">
                <a:solidFill>
                  <a:srgbClr val="000090"/>
                </a:solidFill>
              </a:rPr>
              <a:t>										</a:t>
            </a:r>
            <a:r>
              <a:rPr lang="fr-FR" sz="2400" dirty="0" smtClean="0">
                <a:solidFill>
                  <a:srgbClr val="800000"/>
                </a:solidFill>
              </a:rPr>
              <a:t>il n’existe </a:t>
            </a:r>
            <a:r>
              <a:rPr lang="fr-FR" sz="2400" i="1" dirty="0" smtClean="0">
                <a:solidFill>
                  <a:srgbClr val="800000"/>
                </a:solidFill>
              </a:rPr>
              <a:t>pas </a:t>
            </a:r>
            <a:r>
              <a:rPr lang="fr-FR" sz="2400" dirty="0" smtClean="0">
                <a:solidFill>
                  <a:srgbClr val="800000"/>
                </a:solidFill>
              </a:rPr>
              <a:t>de relation 										d’ordre “naturelle” dans le plan.</a:t>
            </a:r>
            <a:r>
              <a:rPr lang="fr-FR" sz="2400" dirty="0">
                <a:solidFill>
                  <a:srgbClr val="800000"/>
                </a:solidFill>
              </a:rPr>
              <a:t>	</a:t>
            </a:r>
            <a:r>
              <a:rPr lang="fr-FR" sz="2400" dirty="0" smtClean="0">
                <a:solidFill>
                  <a:srgbClr val="800000"/>
                </a:solidFill>
              </a:rPr>
              <a:t>									Les couples d’entiers naturels</a:t>
            </a:r>
          </a:p>
          <a:p>
            <a:r>
              <a:rPr lang="fr-FR" sz="2400" dirty="0" smtClean="0">
                <a:solidFill>
                  <a:srgbClr val="800000"/>
                </a:solidFill>
              </a:rPr>
              <a:t> 										ont un ordinal différent de celui 										des entiers.</a:t>
            </a:r>
          </a:p>
          <a:p>
            <a:endParaRPr lang="fr-FR" sz="2400" dirty="0" smtClean="0">
              <a:solidFill>
                <a:srgbClr val="800000"/>
              </a:solidFill>
            </a:endParaRPr>
          </a:p>
          <a:p>
            <a:r>
              <a:rPr lang="fr-FR" sz="2400" dirty="0">
                <a:solidFill>
                  <a:srgbClr val="800000"/>
                </a:solidFill>
              </a:rPr>
              <a:t>	</a:t>
            </a:r>
            <a:r>
              <a:rPr lang="fr-FR" sz="2400" dirty="0" smtClean="0">
                <a:solidFill>
                  <a:srgbClr val="800000"/>
                </a:solidFill>
              </a:rPr>
              <a:t>									…bien qu’ils aient le même cardinal 										(il existe “autant” de points dans le 										plan que sur la droite !)</a:t>
            </a:r>
          </a:p>
          <a:p>
            <a:endParaRPr lang="fr-FR" sz="2400" dirty="0" smtClean="0">
              <a:solidFill>
                <a:srgbClr val="800000"/>
              </a:solidFill>
            </a:endParaRPr>
          </a:p>
          <a:p>
            <a:pPr marL="571500" indent="-571500">
              <a:buAutoNum type="romanUcPeriod"/>
            </a:pPr>
            <a:endParaRPr lang="fr-FR" sz="2400" dirty="0">
              <a:solidFill>
                <a:srgbClr val="800000"/>
              </a:solidFill>
            </a:endParaRPr>
          </a:p>
          <a:p>
            <a:endParaRPr lang="fr-FR" sz="2400" dirty="0">
              <a:solidFill>
                <a:srgbClr val="000090"/>
              </a:solidFill>
            </a:endParaRPr>
          </a:p>
        </p:txBody>
      </p:sp>
      <p:pic>
        <p:nvPicPr>
          <p:cNvPr id="2" name="Image 1"/>
          <p:cNvPicPr>
            <a:picLocks noChangeAspect="1"/>
          </p:cNvPicPr>
          <p:nvPr/>
        </p:nvPicPr>
        <p:blipFill>
          <a:blip r:embed="rId2"/>
          <a:stretch>
            <a:fillRect/>
          </a:stretch>
        </p:blipFill>
        <p:spPr>
          <a:xfrm>
            <a:off x="457200" y="2272361"/>
            <a:ext cx="3860800" cy="3860800"/>
          </a:xfrm>
          <a:prstGeom prst="rect">
            <a:avLst/>
          </a:prstGeom>
        </p:spPr>
      </p:pic>
    </p:spTree>
    <p:extLst>
      <p:ext uri="{BB962C8B-B14F-4D97-AF65-F5344CB8AC3E}">
        <p14:creationId xmlns:p14="http://schemas.microsoft.com/office/powerpoint/2010/main" val="359253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3"/>
          <p:cNvSpPr>
            <a:spLocks noGrp="1"/>
          </p:cNvSpPr>
          <p:nvPr>
            <p:ph type="dt" sz="half" idx="10"/>
          </p:nvPr>
        </p:nvSpPr>
        <p:spPr/>
        <p:txBody>
          <a:bodyPr/>
          <a:lstStyle/>
          <a:p>
            <a:r>
              <a:rPr lang="fr-FR" smtClean="0"/>
              <a:t>Fleurance, 6 août 2016</a:t>
            </a:r>
            <a:endParaRPr lang="fr-FR"/>
          </a:p>
        </p:txBody>
      </p:sp>
      <p:sp>
        <p:nvSpPr>
          <p:cNvPr id="9" name="Espace réservé du pied de page 4"/>
          <p:cNvSpPr>
            <a:spLocks noGrp="1"/>
          </p:cNvSpPr>
          <p:nvPr>
            <p:ph type="ftr" sz="quarter" idx="11"/>
          </p:nvPr>
        </p:nvSpPr>
        <p:spPr/>
        <p:txBody>
          <a:bodyPr/>
          <a:lstStyle/>
          <a:p>
            <a:r>
              <a:rPr lang="fr-FR" smtClean="0"/>
              <a:t>JMLL, Des ordres et désordres</a:t>
            </a:r>
            <a:endParaRPr lang="fr-FR"/>
          </a:p>
        </p:txBody>
      </p:sp>
      <p:sp>
        <p:nvSpPr>
          <p:cNvPr id="10" name="Espace réservé du numéro de diapositive 5"/>
          <p:cNvSpPr>
            <a:spLocks noGrp="1"/>
          </p:cNvSpPr>
          <p:nvPr>
            <p:ph type="sldNum" sz="quarter" idx="12"/>
          </p:nvPr>
        </p:nvSpPr>
        <p:spPr/>
        <p:txBody>
          <a:bodyPr/>
          <a:lstStyle/>
          <a:p>
            <a:fld id="{42EF7FB1-8202-B745-A418-3E940D186B2C}" type="slidenum">
              <a:rPr lang="fr-FR"/>
              <a:pPr/>
              <a:t>13</a:t>
            </a:fld>
            <a:endParaRPr lang="fr-FR"/>
          </a:p>
        </p:txBody>
      </p:sp>
      <p:sp>
        <p:nvSpPr>
          <p:cNvPr id="63490" name="Rectangle 2"/>
          <p:cNvSpPr>
            <a:spLocks noGrp="1" noChangeArrowheads="1"/>
          </p:cNvSpPr>
          <p:nvPr>
            <p:ph type="title"/>
          </p:nvPr>
        </p:nvSpPr>
        <p:spPr>
          <a:xfrm>
            <a:off x="0" y="233589"/>
            <a:ext cx="9144000" cy="2130578"/>
          </a:xfrm>
        </p:spPr>
        <p:txBody>
          <a:bodyPr>
            <a:normAutofit fontScale="90000"/>
          </a:bodyPr>
          <a:lstStyle/>
          <a:p>
            <a:pPr algn="l"/>
            <a:r>
              <a:rPr lang="fr-FR" dirty="0" smtClean="0">
                <a:solidFill>
                  <a:schemeClr val="accent2"/>
                </a:solidFill>
              </a:rPr>
              <a:t/>
            </a:r>
            <a:br>
              <a:rPr lang="fr-FR" dirty="0" smtClean="0">
                <a:solidFill>
                  <a:schemeClr val="accent2"/>
                </a:solidFill>
              </a:rPr>
            </a:br>
            <a:r>
              <a:rPr lang="fr-FR" dirty="0" smtClean="0">
                <a:solidFill>
                  <a:schemeClr val="accent2"/>
                </a:solidFill>
              </a:rPr>
              <a:t>          </a:t>
            </a:r>
            <a:r>
              <a:rPr lang="fr-FR" sz="4900" dirty="0" smtClean="0">
                <a:solidFill>
                  <a:srgbClr val="000090"/>
                </a:solidFill>
              </a:rPr>
              <a:t>Du </a:t>
            </a:r>
            <a:r>
              <a:rPr lang="fr-FR" sz="4900" dirty="0">
                <a:solidFill>
                  <a:srgbClr val="000090"/>
                </a:solidFill>
              </a:rPr>
              <a:t>côté des </a:t>
            </a:r>
            <a:r>
              <a:rPr lang="fr-FR" sz="4900" dirty="0" smtClean="0">
                <a:solidFill>
                  <a:srgbClr val="000090"/>
                </a:solidFill>
              </a:rPr>
              <a:t>mathématiques</a:t>
            </a:r>
            <a:r>
              <a:rPr lang="fr-FR" sz="3200" dirty="0" smtClean="0">
                <a:solidFill>
                  <a:srgbClr val="000090"/>
                </a:solidFill>
              </a:rPr>
              <a:t/>
            </a:r>
            <a:br>
              <a:rPr lang="fr-FR" sz="3200" dirty="0" smtClean="0">
                <a:solidFill>
                  <a:srgbClr val="000090"/>
                </a:solidFill>
              </a:rPr>
            </a:br>
            <a:r>
              <a:rPr lang="fr-FR" sz="3200" dirty="0" smtClean="0">
                <a:solidFill>
                  <a:srgbClr val="000090"/>
                </a:solidFill>
              </a:rPr>
              <a:t/>
            </a:r>
            <a:br>
              <a:rPr lang="fr-FR" sz="3200" dirty="0" smtClean="0">
                <a:solidFill>
                  <a:srgbClr val="000090"/>
                </a:solidFill>
              </a:rPr>
            </a:br>
            <a:r>
              <a:rPr lang="fr-FR" sz="3600" dirty="0" smtClean="0">
                <a:solidFill>
                  <a:srgbClr val="000090"/>
                </a:solidFill>
              </a:rPr>
              <a:t>II. </a:t>
            </a:r>
            <a:r>
              <a:rPr lang="fr-FR" sz="3600" dirty="0">
                <a:solidFill>
                  <a:srgbClr val="000090"/>
                </a:solidFill>
              </a:rPr>
              <a:t>L’ordre </a:t>
            </a:r>
            <a:r>
              <a:rPr lang="fr-FR" sz="3600" dirty="0" smtClean="0">
                <a:solidFill>
                  <a:srgbClr val="000090"/>
                </a:solidFill>
              </a:rPr>
              <a:t>des formes</a:t>
            </a:r>
            <a:br>
              <a:rPr lang="fr-FR" sz="3600" dirty="0" smtClean="0">
                <a:solidFill>
                  <a:srgbClr val="000090"/>
                </a:solidFill>
              </a:rPr>
            </a:br>
            <a:r>
              <a:rPr lang="fr-FR" sz="3600" dirty="0">
                <a:solidFill>
                  <a:srgbClr val="000090"/>
                </a:solidFill>
              </a:rPr>
              <a:t>	</a:t>
            </a:r>
            <a:r>
              <a:rPr lang="fr-FR" sz="3600" dirty="0" smtClean="0">
                <a:solidFill>
                  <a:srgbClr val="000090"/>
                </a:solidFill>
              </a:rPr>
              <a:t>a) 2-D : polygones réguliers</a:t>
            </a:r>
            <a:r>
              <a:rPr lang="fr-FR" dirty="0">
                <a:solidFill>
                  <a:srgbClr val="000090"/>
                </a:solidFill>
              </a:rPr>
              <a:t/>
            </a:r>
            <a:br>
              <a:rPr lang="fr-FR" dirty="0">
                <a:solidFill>
                  <a:srgbClr val="000090"/>
                </a:solidFill>
              </a:rPr>
            </a:br>
            <a:r>
              <a:rPr lang="fr-FR" dirty="0" smtClean="0">
                <a:solidFill>
                  <a:schemeClr val="accent2"/>
                </a:solidFill>
              </a:rPr>
              <a:t/>
            </a:r>
            <a:br>
              <a:rPr lang="fr-FR" dirty="0" smtClean="0">
                <a:solidFill>
                  <a:schemeClr val="accent2"/>
                </a:solidFill>
              </a:rPr>
            </a:br>
            <a:endParaRPr lang="fr-FR" dirty="0">
              <a:solidFill>
                <a:schemeClr val="accent2"/>
              </a:solidFill>
            </a:endParaRPr>
          </a:p>
        </p:txBody>
      </p:sp>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28925"/>
            <a:ext cx="9144000" cy="18097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3495" name="Text Box 7"/>
          <p:cNvSpPr txBox="1">
            <a:spLocks noChangeArrowheads="1"/>
          </p:cNvSpPr>
          <p:nvPr/>
        </p:nvSpPr>
        <p:spPr bwMode="auto">
          <a:xfrm>
            <a:off x="3849218" y="4853320"/>
            <a:ext cx="4837582"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3200" dirty="0">
                <a:solidFill>
                  <a:srgbClr val="800080"/>
                </a:solidFill>
              </a:rPr>
              <a:t>Une </a:t>
            </a:r>
            <a:r>
              <a:rPr lang="fr-FR" sz="3200" dirty="0" smtClean="0">
                <a:solidFill>
                  <a:srgbClr val="800080"/>
                </a:solidFill>
              </a:rPr>
              <a:t>infinité “bien rangée”…</a:t>
            </a:r>
            <a:endParaRPr lang="fr-FR" sz="3200" dirty="0"/>
          </a:p>
        </p:txBody>
      </p:sp>
    </p:spTree>
    <p:extLst>
      <p:ext uri="{BB962C8B-B14F-4D97-AF65-F5344CB8AC3E}">
        <p14:creationId xmlns:p14="http://schemas.microsoft.com/office/powerpoint/2010/main" val="2315724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233589"/>
            <a:ext cx="9144000" cy="2130578"/>
          </a:xfrm>
        </p:spPr>
        <p:txBody>
          <a:bodyPr>
            <a:normAutofit fontScale="90000"/>
          </a:bodyPr>
          <a:lstStyle/>
          <a:p>
            <a:pPr algn="l"/>
            <a:r>
              <a:rPr lang="fr-FR" dirty="0" smtClean="0">
                <a:solidFill>
                  <a:schemeClr val="accent2"/>
                </a:solidFill>
              </a:rPr>
              <a:t/>
            </a:r>
            <a:br>
              <a:rPr lang="fr-FR" dirty="0" smtClean="0">
                <a:solidFill>
                  <a:schemeClr val="accent2"/>
                </a:solidFill>
              </a:rPr>
            </a:br>
            <a:r>
              <a:rPr lang="fr-FR" dirty="0" smtClean="0">
                <a:solidFill>
                  <a:schemeClr val="accent2"/>
                </a:solidFill>
              </a:rPr>
              <a:t>          </a:t>
            </a:r>
            <a:r>
              <a:rPr lang="fr-FR" sz="4900" dirty="0" smtClean="0">
                <a:solidFill>
                  <a:srgbClr val="000090"/>
                </a:solidFill>
              </a:rPr>
              <a:t>Du </a:t>
            </a:r>
            <a:r>
              <a:rPr lang="fr-FR" sz="4900" dirty="0">
                <a:solidFill>
                  <a:srgbClr val="000090"/>
                </a:solidFill>
              </a:rPr>
              <a:t>côté des </a:t>
            </a:r>
            <a:r>
              <a:rPr lang="fr-FR" sz="4900" dirty="0" smtClean="0">
                <a:solidFill>
                  <a:srgbClr val="000090"/>
                </a:solidFill>
              </a:rPr>
              <a:t>mathématiques</a:t>
            </a:r>
            <a:r>
              <a:rPr lang="fr-FR" sz="3200" dirty="0" smtClean="0">
                <a:solidFill>
                  <a:srgbClr val="000090"/>
                </a:solidFill>
              </a:rPr>
              <a:t/>
            </a:r>
            <a:br>
              <a:rPr lang="fr-FR" sz="3200" dirty="0" smtClean="0">
                <a:solidFill>
                  <a:srgbClr val="000090"/>
                </a:solidFill>
              </a:rPr>
            </a:br>
            <a:r>
              <a:rPr lang="fr-FR" sz="3200" dirty="0" smtClean="0">
                <a:solidFill>
                  <a:srgbClr val="000090"/>
                </a:solidFill>
              </a:rPr>
              <a:t/>
            </a:r>
            <a:br>
              <a:rPr lang="fr-FR" sz="3200" dirty="0" smtClean="0">
                <a:solidFill>
                  <a:srgbClr val="000090"/>
                </a:solidFill>
              </a:rPr>
            </a:br>
            <a:r>
              <a:rPr lang="fr-FR" sz="3600" dirty="0" smtClean="0">
                <a:solidFill>
                  <a:srgbClr val="000090"/>
                </a:solidFill>
              </a:rPr>
              <a:t>II. </a:t>
            </a:r>
            <a:r>
              <a:rPr lang="fr-FR" sz="3600" dirty="0">
                <a:solidFill>
                  <a:srgbClr val="000090"/>
                </a:solidFill>
              </a:rPr>
              <a:t>L’ordre </a:t>
            </a:r>
            <a:r>
              <a:rPr lang="fr-FR" sz="3600" dirty="0" smtClean="0">
                <a:solidFill>
                  <a:srgbClr val="000090"/>
                </a:solidFill>
              </a:rPr>
              <a:t>des formes</a:t>
            </a:r>
            <a:br>
              <a:rPr lang="fr-FR" sz="3600" dirty="0" smtClean="0">
                <a:solidFill>
                  <a:srgbClr val="000090"/>
                </a:solidFill>
              </a:rPr>
            </a:br>
            <a:r>
              <a:rPr lang="fr-FR" sz="3600" dirty="0">
                <a:solidFill>
                  <a:srgbClr val="000090"/>
                </a:solidFill>
              </a:rPr>
              <a:t>	b</a:t>
            </a:r>
            <a:r>
              <a:rPr lang="fr-FR" sz="3600" dirty="0" smtClean="0">
                <a:solidFill>
                  <a:srgbClr val="000090"/>
                </a:solidFill>
              </a:rPr>
              <a:t>) 3-D : polyèdres réguliers</a:t>
            </a:r>
            <a:r>
              <a:rPr lang="fr-FR" dirty="0">
                <a:solidFill>
                  <a:srgbClr val="000090"/>
                </a:solidFill>
              </a:rPr>
              <a:t/>
            </a:r>
            <a:br>
              <a:rPr lang="fr-FR" dirty="0">
                <a:solidFill>
                  <a:srgbClr val="000090"/>
                </a:solidFill>
              </a:rPr>
            </a:br>
            <a:r>
              <a:rPr lang="fr-FR" dirty="0" smtClean="0">
                <a:solidFill>
                  <a:schemeClr val="accent2"/>
                </a:solidFill>
              </a:rPr>
              <a:t/>
            </a:r>
            <a:br>
              <a:rPr lang="fr-FR" dirty="0" smtClean="0">
                <a:solidFill>
                  <a:schemeClr val="accent2"/>
                </a:solidFill>
              </a:rPr>
            </a:br>
            <a:endParaRPr lang="fr-FR" dirty="0">
              <a:solidFill>
                <a:schemeClr val="accent2"/>
              </a:solidFill>
            </a:endParaRPr>
          </a:p>
        </p:txBody>
      </p:sp>
      <p:sp>
        <p:nvSpPr>
          <p:cNvPr id="4" name="Bulle ronde 3"/>
          <p:cNvSpPr/>
          <p:nvPr/>
        </p:nvSpPr>
        <p:spPr>
          <a:xfrm>
            <a:off x="3849218" y="683765"/>
            <a:ext cx="2480865" cy="664810"/>
          </a:xfrm>
          <a:prstGeom prst="wedgeEllipseCallout">
            <a:avLst>
              <a:gd name="adj1" fmla="val -64621"/>
              <a:gd name="adj2" fmla="val 121272"/>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e la date 3"/>
          <p:cNvSpPr>
            <a:spLocks noGrp="1"/>
          </p:cNvSpPr>
          <p:nvPr>
            <p:ph type="dt" sz="half" idx="10"/>
          </p:nvPr>
        </p:nvSpPr>
        <p:spPr/>
        <p:txBody>
          <a:bodyPr/>
          <a:lstStyle/>
          <a:p>
            <a:r>
              <a:rPr lang="fr-FR" smtClean="0"/>
              <a:t>Fleurance, 6 août 2016</a:t>
            </a:r>
            <a:endParaRPr lang="fr-FR"/>
          </a:p>
        </p:txBody>
      </p:sp>
      <p:sp>
        <p:nvSpPr>
          <p:cNvPr id="9" name="Espace réservé du pied de page 4"/>
          <p:cNvSpPr>
            <a:spLocks noGrp="1"/>
          </p:cNvSpPr>
          <p:nvPr>
            <p:ph type="ftr" sz="quarter" idx="11"/>
          </p:nvPr>
        </p:nvSpPr>
        <p:spPr/>
        <p:txBody>
          <a:bodyPr/>
          <a:lstStyle/>
          <a:p>
            <a:r>
              <a:rPr lang="fr-FR" smtClean="0"/>
              <a:t>JMLL, Des ordres et désordres</a:t>
            </a:r>
            <a:endParaRPr lang="fr-FR"/>
          </a:p>
        </p:txBody>
      </p:sp>
      <p:sp>
        <p:nvSpPr>
          <p:cNvPr id="10" name="Espace réservé du numéro de diapositive 5"/>
          <p:cNvSpPr>
            <a:spLocks noGrp="1"/>
          </p:cNvSpPr>
          <p:nvPr>
            <p:ph type="sldNum" sz="quarter" idx="12"/>
          </p:nvPr>
        </p:nvSpPr>
        <p:spPr/>
        <p:txBody>
          <a:bodyPr/>
          <a:lstStyle/>
          <a:p>
            <a:fld id="{42EF7FB1-8202-B745-A418-3E940D186B2C}" type="slidenum">
              <a:rPr lang="fr-FR"/>
              <a:pPr/>
              <a:t>14</a:t>
            </a:fld>
            <a:endParaRPr lang="fr-FR"/>
          </a:p>
        </p:txBody>
      </p:sp>
      <p:sp>
        <p:nvSpPr>
          <p:cNvPr id="63495" name="Text Box 7"/>
          <p:cNvSpPr txBox="1">
            <a:spLocks noChangeArrowheads="1"/>
          </p:cNvSpPr>
          <p:nvPr/>
        </p:nvSpPr>
        <p:spPr bwMode="auto">
          <a:xfrm>
            <a:off x="3849218" y="5502860"/>
            <a:ext cx="4141478"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3200" dirty="0">
                <a:solidFill>
                  <a:srgbClr val="800080"/>
                </a:solidFill>
              </a:rPr>
              <a:t>Une </a:t>
            </a:r>
            <a:r>
              <a:rPr lang="fr-FR" sz="3200" dirty="0" smtClean="0">
                <a:solidFill>
                  <a:srgbClr val="800080"/>
                </a:solidFill>
              </a:rPr>
              <a:t>finitude curieuse…</a:t>
            </a:r>
            <a:endParaRPr lang="fr-FR" sz="3200" dirty="0"/>
          </a:p>
        </p:txBody>
      </p:sp>
      <p:pic>
        <p:nvPicPr>
          <p:cNvPr id="2" name="Image 1"/>
          <p:cNvPicPr>
            <a:picLocks noChangeAspect="1"/>
          </p:cNvPicPr>
          <p:nvPr/>
        </p:nvPicPr>
        <p:blipFill>
          <a:blip r:embed="rId3"/>
          <a:stretch>
            <a:fillRect/>
          </a:stretch>
        </p:blipFill>
        <p:spPr>
          <a:xfrm>
            <a:off x="520700" y="2364167"/>
            <a:ext cx="8089900" cy="2794000"/>
          </a:xfrm>
          <a:prstGeom prst="rect">
            <a:avLst/>
          </a:prstGeom>
          <a:ln>
            <a:solidFill>
              <a:srgbClr val="000090"/>
            </a:solidFill>
          </a:ln>
        </p:spPr>
      </p:pic>
      <p:sp>
        <p:nvSpPr>
          <p:cNvPr id="3" name="ZoneTexte 2"/>
          <p:cNvSpPr txBox="1"/>
          <p:nvPr/>
        </p:nvSpPr>
        <p:spPr>
          <a:xfrm>
            <a:off x="4044594" y="762017"/>
            <a:ext cx="2285489" cy="369332"/>
          </a:xfrm>
          <a:prstGeom prst="rect">
            <a:avLst/>
          </a:prstGeom>
          <a:noFill/>
        </p:spPr>
        <p:txBody>
          <a:bodyPr wrap="none" rtlCol="0">
            <a:spAutoFit/>
          </a:bodyPr>
          <a:lstStyle/>
          <a:p>
            <a:r>
              <a:rPr lang="fr-FR" dirty="0">
                <a:solidFill>
                  <a:srgbClr val="000090"/>
                </a:solidFill>
              </a:rPr>
              <a:t>du grec </a:t>
            </a:r>
            <a:r>
              <a:rPr lang="fr-FR" i="1" dirty="0" err="1" smtClean="0">
                <a:solidFill>
                  <a:srgbClr val="000090"/>
                </a:solidFill>
              </a:rPr>
              <a:t>hédra</a:t>
            </a:r>
            <a:r>
              <a:rPr lang="fr-FR" i="1" dirty="0" smtClean="0">
                <a:solidFill>
                  <a:srgbClr val="000090"/>
                </a:solidFill>
              </a:rPr>
              <a:t> </a:t>
            </a:r>
            <a:r>
              <a:rPr lang="fr-FR" dirty="0" smtClean="0">
                <a:solidFill>
                  <a:srgbClr val="000090"/>
                </a:solidFill>
              </a:rPr>
              <a:t>= chaise</a:t>
            </a:r>
            <a:endParaRPr lang="fr-FR" dirty="0">
              <a:solidFill>
                <a:srgbClr val="000090"/>
              </a:solidFill>
            </a:endParaRPr>
          </a:p>
        </p:txBody>
      </p:sp>
    </p:spTree>
    <p:extLst>
      <p:ext uri="{BB962C8B-B14F-4D97-AF65-F5344CB8AC3E}">
        <p14:creationId xmlns:p14="http://schemas.microsoft.com/office/powerpoint/2010/main" val="203853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349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233589"/>
            <a:ext cx="9144000" cy="2130578"/>
          </a:xfrm>
        </p:spPr>
        <p:txBody>
          <a:bodyPr>
            <a:normAutofit fontScale="90000"/>
          </a:bodyPr>
          <a:lstStyle/>
          <a:p>
            <a:pPr algn="l"/>
            <a:r>
              <a:rPr lang="fr-FR" dirty="0" smtClean="0">
                <a:solidFill>
                  <a:schemeClr val="accent2"/>
                </a:solidFill>
              </a:rPr>
              <a:t/>
            </a:r>
            <a:br>
              <a:rPr lang="fr-FR" dirty="0" smtClean="0">
                <a:solidFill>
                  <a:schemeClr val="accent2"/>
                </a:solidFill>
              </a:rPr>
            </a:br>
            <a:r>
              <a:rPr lang="fr-FR" dirty="0" smtClean="0">
                <a:solidFill>
                  <a:schemeClr val="accent2"/>
                </a:solidFill>
              </a:rPr>
              <a:t>          </a:t>
            </a:r>
            <a:r>
              <a:rPr lang="fr-FR" sz="4900" dirty="0" smtClean="0">
                <a:solidFill>
                  <a:srgbClr val="000090"/>
                </a:solidFill>
              </a:rPr>
              <a:t>Du </a:t>
            </a:r>
            <a:r>
              <a:rPr lang="fr-FR" sz="4900" dirty="0">
                <a:solidFill>
                  <a:srgbClr val="000090"/>
                </a:solidFill>
              </a:rPr>
              <a:t>côté des </a:t>
            </a:r>
            <a:r>
              <a:rPr lang="fr-FR" sz="4900" dirty="0" smtClean="0">
                <a:solidFill>
                  <a:srgbClr val="000090"/>
                </a:solidFill>
              </a:rPr>
              <a:t>mathématiques</a:t>
            </a:r>
            <a:r>
              <a:rPr lang="fr-FR" sz="3200" dirty="0" smtClean="0">
                <a:solidFill>
                  <a:srgbClr val="000090"/>
                </a:solidFill>
              </a:rPr>
              <a:t/>
            </a:r>
            <a:br>
              <a:rPr lang="fr-FR" sz="3200" dirty="0" smtClean="0">
                <a:solidFill>
                  <a:srgbClr val="000090"/>
                </a:solidFill>
              </a:rPr>
            </a:br>
            <a:r>
              <a:rPr lang="fr-FR" sz="1000" dirty="0" smtClean="0">
                <a:solidFill>
                  <a:srgbClr val="000090"/>
                </a:solidFill>
              </a:rPr>
              <a:t/>
            </a:r>
            <a:br>
              <a:rPr lang="fr-FR" sz="1000" dirty="0" smtClean="0">
                <a:solidFill>
                  <a:srgbClr val="000090"/>
                </a:solidFill>
              </a:rPr>
            </a:br>
            <a:r>
              <a:rPr lang="fr-FR" sz="3600" dirty="0" smtClean="0">
                <a:solidFill>
                  <a:srgbClr val="000090"/>
                </a:solidFill>
              </a:rPr>
              <a:t>II. </a:t>
            </a:r>
            <a:r>
              <a:rPr lang="fr-FR" sz="3600" dirty="0">
                <a:solidFill>
                  <a:srgbClr val="000090"/>
                </a:solidFill>
              </a:rPr>
              <a:t>L’ordre </a:t>
            </a:r>
            <a:r>
              <a:rPr lang="fr-FR" sz="3600" dirty="0" smtClean="0">
                <a:solidFill>
                  <a:srgbClr val="000090"/>
                </a:solidFill>
              </a:rPr>
              <a:t>des formes</a:t>
            </a:r>
            <a:br>
              <a:rPr lang="fr-FR" sz="3600" dirty="0" smtClean="0">
                <a:solidFill>
                  <a:srgbClr val="000090"/>
                </a:solidFill>
              </a:rPr>
            </a:br>
            <a:r>
              <a:rPr lang="fr-FR" sz="3600" dirty="0">
                <a:solidFill>
                  <a:srgbClr val="000090"/>
                </a:solidFill>
              </a:rPr>
              <a:t>	b</a:t>
            </a:r>
            <a:r>
              <a:rPr lang="fr-FR" sz="3600" dirty="0" smtClean="0">
                <a:solidFill>
                  <a:srgbClr val="000090"/>
                </a:solidFill>
              </a:rPr>
              <a:t>) 4-D : </a:t>
            </a:r>
            <a:r>
              <a:rPr lang="fr-FR" sz="3600" dirty="0" err="1" smtClean="0">
                <a:solidFill>
                  <a:srgbClr val="000090"/>
                </a:solidFill>
              </a:rPr>
              <a:t>polychores</a:t>
            </a:r>
            <a:r>
              <a:rPr lang="fr-FR" sz="3600" dirty="0" smtClean="0">
                <a:solidFill>
                  <a:srgbClr val="000090"/>
                </a:solidFill>
              </a:rPr>
              <a:t> réguliers</a:t>
            </a:r>
            <a:r>
              <a:rPr lang="fr-FR" dirty="0">
                <a:solidFill>
                  <a:srgbClr val="000090"/>
                </a:solidFill>
              </a:rPr>
              <a:t/>
            </a:r>
            <a:br>
              <a:rPr lang="fr-FR" dirty="0">
                <a:solidFill>
                  <a:srgbClr val="000090"/>
                </a:solidFill>
              </a:rPr>
            </a:br>
            <a:r>
              <a:rPr lang="fr-FR" dirty="0" smtClean="0">
                <a:solidFill>
                  <a:schemeClr val="accent2"/>
                </a:solidFill>
              </a:rPr>
              <a:t/>
            </a:r>
            <a:br>
              <a:rPr lang="fr-FR" dirty="0" smtClean="0">
                <a:solidFill>
                  <a:schemeClr val="accent2"/>
                </a:solidFill>
              </a:rPr>
            </a:br>
            <a:endParaRPr lang="fr-FR" dirty="0">
              <a:solidFill>
                <a:schemeClr val="accent2"/>
              </a:solidFill>
            </a:endParaRPr>
          </a:p>
        </p:txBody>
      </p:sp>
      <p:sp>
        <p:nvSpPr>
          <p:cNvPr id="8" name="Espace réservé de la date 3"/>
          <p:cNvSpPr>
            <a:spLocks noGrp="1"/>
          </p:cNvSpPr>
          <p:nvPr>
            <p:ph type="dt" sz="half" idx="10"/>
          </p:nvPr>
        </p:nvSpPr>
        <p:spPr/>
        <p:txBody>
          <a:bodyPr/>
          <a:lstStyle/>
          <a:p>
            <a:r>
              <a:rPr lang="fr-FR" smtClean="0"/>
              <a:t>Fleurance, 6 août 2016</a:t>
            </a:r>
            <a:endParaRPr lang="fr-FR"/>
          </a:p>
        </p:txBody>
      </p:sp>
      <p:sp>
        <p:nvSpPr>
          <p:cNvPr id="9" name="Espace réservé du pied de page 4"/>
          <p:cNvSpPr>
            <a:spLocks noGrp="1"/>
          </p:cNvSpPr>
          <p:nvPr>
            <p:ph type="ftr" sz="quarter" idx="11"/>
          </p:nvPr>
        </p:nvSpPr>
        <p:spPr/>
        <p:txBody>
          <a:bodyPr/>
          <a:lstStyle/>
          <a:p>
            <a:r>
              <a:rPr lang="fr-FR" smtClean="0"/>
              <a:t>JMLL, Des ordres et désordres</a:t>
            </a:r>
            <a:endParaRPr lang="fr-FR"/>
          </a:p>
        </p:txBody>
      </p:sp>
      <p:sp>
        <p:nvSpPr>
          <p:cNvPr id="10" name="Espace réservé du numéro de diapositive 5"/>
          <p:cNvSpPr>
            <a:spLocks noGrp="1"/>
          </p:cNvSpPr>
          <p:nvPr>
            <p:ph type="sldNum" sz="quarter" idx="12"/>
          </p:nvPr>
        </p:nvSpPr>
        <p:spPr/>
        <p:txBody>
          <a:bodyPr/>
          <a:lstStyle/>
          <a:p>
            <a:fld id="{42EF7FB1-8202-B745-A418-3E940D186B2C}" type="slidenum">
              <a:rPr lang="fr-FR"/>
              <a:pPr/>
              <a:t>15</a:t>
            </a:fld>
            <a:endParaRPr lang="fr-FR"/>
          </a:p>
        </p:txBody>
      </p:sp>
      <p:grpSp>
        <p:nvGrpSpPr>
          <p:cNvPr id="4" name="Grouper 3"/>
          <p:cNvGrpSpPr/>
          <p:nvPr/>
        </p:nvGrpSpPr>
        <p:grpSpPr>
          <a:xfrm>
            <a:off x="1151466" y="2364167"/>
            <a:ext cx="7535334" cy="3877985"/>
            <a:chOff x="778934" y="2197157"/>
            <a:chExt cx="7535334" cy="3877985"/>
          </a:xfrm>
        </p:grpSpPr>
        <p:sp>
          <p:nvSpPr>
            <p:cNvPr id="6" name="ZoneTexte 5"/>
            <p:cNvSpPr txBox="1"/>
            <p:nvPr/>
          </p:nvSpPr>
          <p:spPr>
            <a:xfrm>
              <a:off x="778934" y="2197157"/>
              <a:ext cx="7535334" cy="3877985"/>
            </a:xfrm>
            <a:prstGeom prst="rect">
              <a:avLst/>
            </a:prstGeom>
            <a:solidFill>
              <a:schemeClr val="bg1"/>
            </a:solidFill>
            <a:ln>
              <a:solidFill>
                <a:srgbClr val="000090"/>
              </a:solidFill>
            </a:ln>
          </p:spPr>
          <p:txBody>
            <a:bodyPr wrap="square" rtlCol="0">
              <a:spAutoFit/>
            </a:bodyPr>
            <a:lstStyle/>
            <a:p>
              <a:endParaRPr lang="fr-FR" dirty="0" smtClean="0"/>
            </a:p>
            <a:p>
              <a:endParaRPr lang="fr-FR" dirty="0"/>
            </a:p>
            <a:p>
              <a:endParaRPr lang="fr-FR" dirty="0" smtClean="0"/>
            </a:p>
            <a:p>
              <a:endParaRPr lang="fr-FR" dirty="0"/>
            </a:p>
            <a:p>
              <a:endParaRPr lang="fr-FR" dirty="0" smtClean="0"/>
            </a:p>
            <a:p>
              <a:r>
                <a:rPr lang="fr-FR" dirty="0" smtClean="0"/>
                <a:t>             </a:t>
              </a:r>
              <a:r>
                <a:rPr lang="fr-FR" sz="2400" dirty="0" err="1" smtClean="0">
                  <a:solidFill>
                    <a:srgbClr val="000090"/>
                  </a:solidFill>
                </a:rPr>
                <a:t>pentachore</a:t>
              </a:r>
              <a:r>
                <a:rPr lang="fr-FR" dirty="0" smtClean="0"/>
                <a:t>	              </a:t>
              </a:r>
              <a:r>
                <a:rPr lang="fr-FR" sz="2400" dirty="0" err="1" smtClean="0">
                  <a:solidFill>
                    <a:srgbClr val="000090"/>
                  </a:solidFill>
                </a:rPr>
                <a:t>octachore</a:t>
              </a:r>
              <a:r>
                <a:rPr lang="fr-FR" dirty="0" smtClean="0"/>
                <a:t>	</a:t>
              </a:r>
              <a:r>
                <a:rPr lang="fr-FR" dirty="0"/>
                <a:t> </a:t>
              </a:r>
              <a:r>
                <a:rPr lang="fr-FR" dirty="0" smtClean="0"/>
                <a:t>         </a:t>
              </a:r>
              <a:r>
                <a:rPr lang="fr-FR" sz="2400" dirty="0" err="1" smtClean="0">
                  <a:solidFill>
                    <a:srgbClr val="000090"/>
                  </a:solidFill>
                </a:rPr>
                <a:t>hexadécachore</a:t>
              </a:r>
              <a:endParaRPr lang="fr-FR" sz="2400" dirty="0">
                <a:solidFill>
                  <a:srgbClr val="000090"/>
                </a:solidFill>
              </a:endParaRPr>
            </a:p>
            <a:p>
              <a:endParaRPr lang="fr-FR" dirty="0" smtClean="0"/>
            </a:p>
            <a:p>
              <a:endParaRPr lang="fr-FR" dirty="0"/>
            </a:p>
            <a:p>
              <a:endParaRPr lang="fr-FR" dirty="0" smtClean="0"/>
            </a:p>
            <a:p>
              <a:endParaRPr lang="fr-FR" dirty="0"/>
            </a:p>
            <a:p>
              <a:endParaRPr lang="fr-FR" dirty="0" smtClean="0"/>
            </a:p>
            <a:p>
              <a:endParaRPr lang="fr-FR" dirty="0" smtClean="0"/>
            </a:p>
            <a:p>
              <a:r>
                <a:rPr lang="fr-FR" dirty="0" smtClean="0"/>
                <a:t>          </a:t>
              </a:r>
              <a:r>
                <a:rPr lang="fr-FR" sz="2400" dirty="0" err="1" smtClean="0">
                  <a:solidFill>
                    <a:srgbClr val="000090"/>
                  </a:solidFill>
                </a:rPr>
                <a:t>icositétrachore</a:t>
              </a:r>
              <a:r>
                <a:rPr lang="fr-FR" sz="2400" dirty="0" smtClean="0">
                  <a:solidFill>
                    <a:srgbClr val="000090"/>
                  </a:solidFill>
                </a:rPr>
                <a:t>    </a:t>
              </a:r>
              <a:r>
                <a:rPr lang="fr-FR" sz="2400" dirty="0" err="1" smtClean="0">
                  <a:solidFill>
                    <a:srgbClr val="000090"/>
                  </a:solidFill>
                </a:rPr>
                <a:t>hécatonicosachore</a:t>
              </a:r>
              <a:r>
                <a:rPr lang="fr-FR" sz="2400" dirty="0" smtClean="0">
                  <a:solidFill>
                    <a:srgbClr val="000090"/>
                  </a:solidFill>
                </a:rPr>
                <a:t>   </a:t>
              </a:r>
              <a:r>
                <a:rPr lang="fr-FR" sz="2400" dirty="0" err="1" smtClean="0">
                  <a:solidFill>
                    <a:srgbClr val="000090"/>
                  </a:solidFill>
                </a:rPr>
                <a:t>hexacosichore</a:t>
              </a:r>
              <a:r>
                <a:rPr lang="fr-FR" dirty="0"/>
                <a:t>	</a:t>
              </a:r>
              <a:endParaRPr lang="fr-FR" dirty="0" smtClean="0"/>
            </a:p>
          </p:txBody>
        </p:sp>
        <p:pic>
          <p:nvPicPr>
            <p:cNvPr id="7" name="Image 6" descr="Schlegel_wireframe_5-ce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838" y="2197159"/>
              <a:ext cx="1600869" cy="1537978"/>
            </a:xfrm>
            <a:prstGeom prst="rect">
              <a:avLst/>
            </a:prstGeom>
          </p:spPr>
        </p:pic>
        <p:pic>
          <p:nvPicPr>
            <p:cNvPr id="11" name="Image 10" descr="Schlegel_wireframe_8-ce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070" y="2197159"/>
              <a:ext cx="1537978" cy="1537978"/>
            </a:xfrm>
            <a:prstGeom prst="rect">
              <a:avLst/>
            </a:prstGeom>
          </p:spPr>
        </p:pic>
        <p:pic>
          <p:nvPicPr>
            <p:cNvPr id="12" name="Image 11" descr="Schlegel_wireframe_16-cel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2197159"/>
              <a:ext cx="1500468" cy="1537979"/>
            </a:xfrm>
            <a:prstGeom prst="rect">
              <a:avLst/>
            </a:prstGeom>
          </p:spPr>
        </p:pic>
        <p:pic>
          <p:nvPicPr>
            <p:cNvPr id="13" name="Image 12" descr="Schlegel_wireframe_600-cell_vertex-center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3977942"/>
              <a:ext cx="1613045" cy="1613045"/>
            </a:xfrm>
            <a:prstGeom prst="rect">
              <a:avLst/>
            </a:prstGeom>
          </p:spPr>
        </p:pic>
        <p:pic>
          <p:nvPicPr>
            <p:cNvPr id="14" name="Image 13" descr="Schlegel_wireframe_120-cel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6610" y="4061638"/>
              <a:ext cx="1399438" cy="1399438"/>
            </a:xfrm>
            <a:prstGeom prst="rect">
              <a:avLst/>
            </a:prstGeom>
          </p:spPr>
        </p:pic>
        <p:pic>
          <p:nvPicPr>
            <p:cNvPr id="15" name="Image 14" descr="Schlegel_wireframe_24-cell.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7837" y="4061638"/>
              <a:ext cx="1600870" cy="1529349"/>
            </a:xfrm>
            <a:prstGeom prst="rect">
              <a:avLst/>
            </a:prstGeom>
          </p:spPr>
        </p:pic>
      </p:grpSp>
      <p:sp>
        <p:nvSpPr>
          <p:cNvPr id="2" name="Bulle ronde 1"/>
          <p:cNvSpPr/>
          <p:nvPr/>
        </p:nvSpPr>
        <p:spPr>
          <a:xfrm>
            <a:off x="4349322" y="732605"/>
            <a:ext cx="2623397" cy="716326"/>
          </a:xfrm>
          <a:prstGeom prst="wedgeEllipseCallout">
            <a:avLst>
              <a:gd name="adj1" fmla="val -76197"/>
              <a:gd name="adj2" fmla="val 82292"/>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4349323" y="857262"/>
            <a:ext cx="2623397" cy="369332"/>
          </a:xfrm>
          <a:prstGeom prst="rect">
            <a:avLst/>
          </a:prstGeom>
          <a:noFill/>
        </p:spPr>
        <p:txBody>
          <a:bodyPr wrap="none" rtlCol="0">
            <a:spAutoFit/>
          </a:bodyPr>
          <a:lstStyle/>
          <a:p>
            <a:r>
              <a:rPr lang="fr-FR" dirty="0">
                <a:solidFill>
                  <a:srgbClr val="000090"/>
                </a:solidFill>
              </a:rPr>
              <a:t>d</a:t>
            </a:r>
            <a:r>
              <a:rPr lang="fr-FR" dirty="0" smtClean="0">
                <a:solidFill>
                  <a:srgbClr val="000090"/>
                </a:solidFill>
              </a:rPr>
              <a:t>u grec </a:t>
            </a:r>
            <a:r>
              <a:rPr lang="fr-FR" i="1" dirty="0" err="1" smtClean="0">
                <a:solidFill>
                  <a:srgbClr val="000090"/>
                </a:solidFill>
              </a:rPr>
              <a:t>khoros</a:t>
            </a:r>
            <a:r>
              <a:rPr lang="fr-FR" dirty="0" smtClean="0">
                <a:solidFill>
                  <a:srgbClr val="000090"/>
                </a:solidFill>
              </a:rPr>
              <a:t> = chambre</a:t>
            </a:r>
            <a:endParaRPr lang="fr-FR" dirty="0">
              <a:solidFill>
                <a:srgbClr val="000090"/>
              </a:solidFill>
            </a:endParaRPr>
          </a:p>
        </p:txBody>
      </p:sp>
      <p:sp>
        <p:nvSpPr>
          <p:cNvPr id="5" name="ZoneTexte 4"/>
          <p:cNvSpPr txBox="1"/>
          <p:nvPr/>
        </p:nvSpPr>
        <p:spPr>
          <a:xfrm rot="18934889">
            <a:off x="501882" y="2270488"/>
            <a:ext cx="2174929" cy="1015663"/>
          </a:xfrm>
          <a:prstGeom prst="rect">
            <a:avLst/>
          </a:prstGeom>
          <a:noFill/>
        </p:spPr>
        <p:txBody>
          <a:bodyPr wrap="square" rtlCol="0">
            <a:spAutoFit/>
          </a:bodyPr>
          <a:lstStyle/>
          <a:p>
            <a:pPr algn="ctr"/>
            <a:r>
              <a:rPr lang="fr-FR" sz="2000" dirty="0">
                <a:solidFill>
                  <a:srgbClr val="800000"/>
                </a:solidFill>
              </a:rPr>
              <a:t>p</a:t>
            </a:r>
            <a:r>
              <a:rPr lang="fr-FR" sz="2000" dirty="0" smtClean="0">
                <a:solidFill>
                  <a:srgbClr val="800000"/>
                </a:solidFill>
              </a:rPr>
              <a:t>rojections 2-D </a:t>
            </a:r>
          </a:p>
          <a:p>
            <a:pPr algn="ctr"/>
            <a:r>
              <a:rPr lang="fr-FR" sz="2000" dirty="0" smtClean="0">
                <a:solidFill>
                  <a:srgbClr val="800000"/>
                </a:solidFill>
              </a:rPr>
              <a:t>de projections 3-D </a:t>
            </a:r>
          </a:p>
          <a:p>
            <a:pPr algn="ctr"/>
            <a:r>
              <a:rPr lang="fr-FR" sz="2000" dirty="0" smtClean="0">
                <a:solidFill>
                  <a:srgbClr val="800000"/>
                </a:solidFill>
              </a:rPr>
              <a:t>de formes 4-D</a:t>
            </a:r>
            <a:endParaRPr lang="fr-FR" sz="2000" dirty="0">
              <a:solidFill>
                <a:srgbClr val="800000"/>
              </a:solidFill>
            </a:endParaRPr>
          </a:p>
        </p:txBody>
      </p:sp>
    </p:spTree>
    <p:extLst>
      <p:ext uri="{BB962C8B-B14F-4D97-AF65-F5344CB8AC3E}">
        <p14:creationId xmlns:p14="http://schemas.microsoft.com/office/powerpoint/2010/main" val="30190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3"/>
          <p:cNvSpPr>
            <a:spLocks noGrp="1"/>
          </p:cNvSpPr>
          <p:nvPr>
            <p:ph type="dt" sz="half" idx="10"/>
          </p:nvPr>
        </p:nvSpPr>
        <p:spPr/>
        <p:txBody>
          <a:bodyPr/>
          <a:lstStyle/>
          <a:p>
            <a:r>
              <a:rPr lang="fr-FR" dirty="0" smtClean="0"/>
              <a:t>Fleurance, 6 août 2016</a:t>
            </a:r>
            <a:endParaRPr lang="fr-FR" dirty="0"/>
          </a:p>
        </p:txBody>
      </p:sp>
      <p:sp>
        <p:nvSpPr>
          <p:cNvPr id="9" name="Espace réservé du pied de page 4"/>
          <p:cNvSpPr>
            <a:spLocks noGrp="1"/>
          </p:cNvSpPr>
          <p:nvPr>
            <p:ph type="ftr" sz="quarter" idx="11"/>
          </p:nvPr>
        </p:nvSpPr>
        <p:spPr/>
        <p:txBody>
          <a:bodyPr/>
          <a:lstStyle/>
          <a:p>
            <a:r>
              <a:rPr lang="fr-FR" smtClean="0"/>
              <a:t>JMLL, Des ordres et désordres</a:t>
            </a:r>
            <a:endParaRPr lang="fr-FR"/>
          </a:p>
        </p:txBody>
      </p:sp>
      <p:sp>
        <p:nvSpPr>
          <p:cNvPr id="10" name="Espace réservé du numéro de diapositive 5"/>
          <p:cNvSpPr>
            <a:spLocks noGrp="1"/>
          </p:cNvSpPr>
          <p:nvPr>
            <p:ph type="sldNum" sz="quarter" idx="12"/>
          </p:nvPr>
        </p:nvSpPr>
        <p:spPr/>
        <p:txBody>
          <a:bodyPr/>
          <a:lstStyle/>
          <a:p>
            <a:fld id="{42EF7FB1-8202-B745-A418-3E940D186B2C}" type="slidenum">
              <a:rPr lang="fr-FR"/>
              <a:pPr/>
              <a:t>16</a:t>
            </a:fld>
            <a:endParaRPr lang="fr-FR"/>
          </a:p>
        </p:txBody>
      </p:sp>
      <p:sp>
        <p:nvSpPr>
          <p:cNvPr id="63490" name="Rectangle 2"/>
          <p:cNvSpPr>
            <a:spLocks noGrp="1" noChangeArrowheads="1"/>
          </p:cNvSpPr>
          <p:nvPr>
            <p:ph type="title"/>
          </p:nvPr>
        </p:nvSpPr>
        <p:spPr>
          <a:xfrm>
            <a:off x="0" y="146964"/>
            <a:ext cx="9144000" cy="2130578"/>
          </a:xfrm>
        </p:spPr>
        <p:txBody>
          <a:bodyPr>
            <a:normAutofit fontScale="90000"/>
          </a:bodyPr>
          <a:lstStyle/>
          <a:p>
            <a:pPr algn="l"/>
            <a:r>
              <a:rPr lang="fr-FR" dirty="0" smtClean="0">
                <a:solidFill>
                  <a:schemeClr val="accent2"/>
                </a:solidFill>
              </a:rPr>
              <a:t/>
            </a:r>
            <a:br>
              <a:rPr lang="fr-FR" dirty="0" smtClean="0">
                <a:solidFill>
                  <a:schemeClr val="accent2"/>
                </a:solidFill>
              </a:rPr>
            </a:br>
            <a:r>
              <a:rPr lang="fr-FR" dirty="0" smtClean="0">
                <a:solidFill>
                  <a:schemeClr val="accent2"/>
                </a:solidFill>
              </a:rPr>
              <a:t>          </a:t>
            </a:r>
            <a:r>
              <a:rPr lang="fr-FR" sz="4900" dirty="0" smtClean="0">
                <a:solidFill>
                  <a:srgbClr val="000090"/>
                </a:solidFill>
              </a:rPr>
              <a:t>Du </a:t>
            </a:r>
            <a:r>
              <a:rPr lang="fr-FR" sz="4900" dirty="0">
                <a:solidFill>
                  <a:srgbClr val="000090"/>
                </a:solidFill>
              </a:rPr>
              <a:t>côté des </a:t>
            </a:r>
            <a:r>
              <a:rPr lang="fr-FR" sz="4900" dirty="0" smtClean="0">
                <a:solidFill>
                  <a:srgbClr val="000090"/>
                </a:solidFill>
              </a:rPr>
              <a:t>mathématiques</a:t>
            </a:r>
            <a:r>
              <a:rPr lang="fr-FR" sz="3200" dirty="0" smtClean="0">
                <a:solidFill>
                  <a:srgbClr val="000090"/>
                </a:solidFill>
              </a:rPr>
              <a:t/>
            </a:r>
            <a:br>
              <a:rPr lang="fr-FR" sz="3200" dirty="0" smtClean="0">
                <a:solidFill>
                  <a:srgbClr val="000090"/>
                </a:solidFill>
              </a:rPr>
            </a:br>
            <a:r>
              <a:rPr lang="fr-FR" sz="2000" dirty="0" smtClean="0">
                <a:solidFill>
                  <a:srgbClr val="000090"/>
                </a:solidFill>
              </a:rPr>
              <a:t/>
            </a:r>
            <a:br>
              <a:rPr lang="fr-FR" sz="2000" dirty="0" smtClean="0">
                <a:solidFill>
                  <a:srgbClr val="000090"/>
                </a:solidFill>
              </a:rPr>
            </a:br>
            <a:r>
              <a:rPr lang="fr-FR" sz="3600" dirty="0" smtClean="0">
                <a:solidFill>
                  <a:srgbClr val="000090"/>
                </a:solidFill>
              </a:rPr>
              <a:t>II. </a:t>
            </a:r>
            <a:r>
              <a:rPr lang="fr-FR" sz="3600" dirty="0">
                <a:solidFill>
                  <a:srgbClr val="000090"/>
                </a:solidFill>
              </a:rPr>
              <a:t>L’ordre </a:t>
            </a:r>
            <a:r>
              <a:rPr lang="fr-FR" sz="3600" dirty="0" smtClean="0">
                <a:solidFill>
                  <a:srgbClr val="000090"/>
                </a:solidFill>
              </a:rPr>
              <a:t>des formes</a:t>
            </a:r>
            <a:br>
              <a:rPr lang="fr-FR" sz="3600" dirty="0" smtClean="0">
                <a:solidFill>
                  <a:srgbClr val="000090"/>
                </a:solidFill>
              </a:rPr>
            </a:br>
            <a:r>
              <a:rPr lang="fr-FR" sz="3600" dirty="0">
                <a:solidFill>
                  <a:srgbClr val="000090"/>
                </a:solidFill>
              </a:rPr>
              <a:t>	d</a:t>
            </a:r>
            <a:r>
              <a:rPr lang="fr-FR" sz="3600" dirty="0" smtClean="0">
                <a:solidFill>
                  <a:srgbClr val="000090"/>
                </a:solidFill>
              </a:rPr>
              <a:t>) </a:t>
            </a:r>
            <a:r>
              <a:rPr lang="fr-FR" sz="3600" i="1" dirty="0" smtClean="0">
                <a:solidFill>
                  <a:srgbClr val="000090"/>
                </a:solidFill>
              </a:rPr>
              <a:t>N</a:t>
            </a:r>
            <a:r>
              <a:rPr lang="fr-FR" sz="3600" dirty="0" smtClean="0">
                <a:solidFill>
                  <a:srgbClr val="000090"/>
                </a:solidFill>
              </a:rPr>
              <a:t>-D : </a:t>
            </a:r>
            <a:r>
              <a:rPr lang="fr-FR" sz="3600" dirty="0" err="1" smtClean="0">
                <a:solidFill>
                  <a:srgbClr val="000090"/>
                </a:solidFill>
              </a:rPr>
              <a:t>polytopes</a:t>
            </a:r>
            <a:r>
              <a:rPr lang="fr-FR" sz="3600" dirty="0" smtClean="0">
                <a:solidFill>
                  <a:srgbClr val="000090"/>
                </a:solidFill>
              </a:rPr>
              <a:t> réguliers</a:t>
            </a:r>
            <a:r>
              <a:rPr lang="fr-FR" dirty="0">
                <a:solidFill>
                  <a:srgbClr val="000090"/>
                </a:solidFill>
              </a:rPr>
              <a:t/>
            </a:r>
            <a:br>
              <a:rPr lang="fr-FR" dirty="0">
                <a:solidFill>
                  <a:srgbClr val="000090"/>
                </a:solidFill>
              </a:rPr>
            </a:br>
            <a:r>
              <a:rPr lang="fr-FR" dirty="0" smtClean="0">
                <a:solidFill>
                  <a:schemeClr val="accent2"/>
                </a:solidFill>
              </a:rPr>
              <a:t/>
            </a:r>
            <a:br>
              <a:rPr lang="fr-FR" dirty="0" smtClean="0">
                <a:solidFill>
                  <a:schemeClr val="accent2"/>
                </a:solidFill>
              </a:rPr>
            </a:br>
            <a:endParaRPr lang="fr-FR" dirty="0">
              <a:solidFill>
                <a:schemeClr val="accent2"/>
              </a:solidFill>
            </a:endParaRPr>
          </a:p>
        </p:txBody>
      </p:sp>
      <p:graphicFrame>
        <p:nvGraphicFramePr>
          <p:cNvPr id="12" name="Group 132"/>
          <p:cNvGraphicFramePr>
            <a:graphicFrameLocks noGrp="1"/>
          </p:cNvGraphicFramePr>
          <p:nvPr>
            <p:extLst>
              <p:ext uri="{D42A27DB-BD31-4B8C-83A1-F6EECF244321}">
                <p14:modId xmlns:p14="http://schemas.microsoft.com/office/powerpoint/2010/main" val="3046678275"/>
              </p:ext>
            </p:extLst>
          </p:nvPr>
        </p:nvGraphicFramePr>
        <p:xfrm>
          <a:off x="221129" y="2022824"/>
          <a:ext cx="8836522" cy="3678941"/>
        </p:xfrm>
        <a:graphic>
          <a:graphicData uri="http://schemas.openxmlformats.org/drawingml/2006/table">
            <a:tbl>
              <a:tblPr/>
              <a:tblGrid>
                <a:gridCol w="606429"/>
                <a:gridCol w="1398677"/>
                <a:gridCol w="6831416"/>
              </a:tblGrid>
              <a:tr h="7412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a:ln>
                            <a:noFill/>
                          </a:ln>
                          <a:solidFill>
                            <a:schemeClr val="bg2">
                              <a:lumMod val="50000"/>
                            </a:schemeClr>
                          </a:solidFill>
                          <a:effectLst/>
                          <a:latin typeface="Arial" charset="0"/>
                          <a:ea typeface="ＭＳ Ｐゴシック" charset="0"/>
                          <a:cs typeface="ＭＳ Ｐゴシック" charset="0"/>
                        </a:rPr>
                        <a:t>N</a:t>
                      </a:r>
                      <a:endParaRPr kumimoji="0" lang="fr-FR" sz="2400" b="0" i="0" u="none" strike="noStrike" cap="none" normalizeH="0" baseline="0" dirty="0">
                        <a:ln>
                          <a:noFill/>
                        </a:ln>
                        <a:solidFill>
                          <a:schemeClr val="bg2">
                            <a:lumMod val="50000"/>
                          </a:schemeClr>
                        </a:solidFill>
                        <a:effectLst/>
                        <a:latin typeface="Arial" charset="0"/>
                        <a:ea typeface="ＭＳ Ｐゴシック" charset="0"/>
                        <a:cs typeface="ＭＳ Ｐゴシック"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dirty="0">
                          <a:ln>
                            <a:noFill/>
                          </a:ln>
                          <a:solidFill>
                            <a:schemeClr val="bg2">
                              <a:lumMod val="50000"/>
                            </a:schemeClr>
                          </a:solidFill>
                          <a:effectLst/>
                          <a:latin typeface="Arial" charset="0"/>
                          <a:ea typeface="ＭＳ Ｐゴシック" charset="0"/>
                          <a:cs typeface="ＭＳ Ｐゴシック" charset="0"/>
                        </a:rPr>
                        <a:t>nombre de </a:t>
                      </a:r>
                      <a:endParaRPr kumimoji="0" lang="fr-FR" sz="1600" b="0" i="0" u="none" strike="noStrike" cap="none" normalizeH="0" baseline="0" dirty="0" smtClean="0">
                        <a:ln>
                          <a:noFill/>
                        </a:ln>
                        <a:solidFill>
                          <a:schemeClr val="bg2">
                            <a:lumMod val="50000"/>
                          </a:schemeClr>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dirty="0" smtClean="0">
                          <a:ln>
                            <a:noFill/>
                          </a:ln>
                          <a:solidFill>
                            <a:schemeClr val="bg2">
                              <a:lumMod val="50000"/>
                            </a:schemeClr>
                          </a:solidFill>
                          <a:effectLst/>
                          <a:latin typeface="Arial" charset="0"/>
                          <a:ea typeface="ＭＳ Ｐゴシック" charset="0"/>
                          <a:cs typeface="ＭＳ Ｐゴシック" charset="0"/>
                        </a:rPr>
                        <a:t>poly</a:t>
                      </a:r>
                      <a:r>
                        <a:rPr kumimoji="0" lang="fr-FR" sz="1600" b="0" i="0" u="none" strike="noStrike" cap="none" normalizeH="0" baseline="0" dirty="0">
                          <a:ln>
                            <a:noFill/>
                          </a:ln>
                          <a:solidFill>
                            <a:schemeClr val="bg2">
                              <a:lumMod val="50000"/>
                            </a:schemeClr>
                          </a:solidFill>
                          <a:effectLst/>
                          <a:latin typeface="Arial" charset="0"/>
                          <a:ea typeface="ＭＳ Ｐゴシック" charset="0"/>
                          <a:cs typeface="ＭＳ Ｐゴシック" charset="0"/>
                        </a:rPr>
                        <a:t>. </a:t>
                      </a:r>
                      <a:r>
                        <a:rPr kumimoji="0" lang="fr-FR" sz="1600" b="0" i="0" u="none" strike="noStrike" cap="none" normalizeH="0" baseline="0" dirty="0" err="1">
                          <a:ln>
                            <a:noFill/>
                          </a:ln>
                          <a:solidFill>
                            <a:schemeClr val="bg2">
                              <a:lumMod val="50000"/>
                            </a:schemeClr>
                          </a:solidFill>
                          <a:effectLst/>
                          <a:latin typeface="Arial" charset="0"/>
                          <a:ea typeface="ＭＳ Ｐゴシック" charset="0"/>
                          <a:cs typeface="ＭＳ Ｐゴシック" charset="0"/>
                        </a:rPr>
                        <a:t>régul</a:t>
                      </a:r>
                      <a:r>
                        <a:rPr kumimoji="0" lang="fr-FR" sz="1600" b="0" i="0" u="none" strike="noStrike" cap="none" normalizeH="0" baseline="0" dirty="0">
                          <a:ln>
                            <a:noFill/>
                          </a:ln>
                          <a:solidFill>
                            <a:schemeClr val="bg2">
                              <a:lumMod val="50000"/>
                            </a:schemeClr>
                          </a:solidFill>
                          <a:effectLst/>
                          <a:latin typeface="Arial" charset="0"/>
                          <a:ea typeface="ＭＳ Ｐゴシック" charset="0"/>
                          <a:cs typeface="ＭＳ Ｐゴシック" charset="0"/>
                        </a:rPr>
                        <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chemeClr val="bg2">
                              <a:lumMod val="50000"/>
                            </a:schemeClr>
                          </a:solidFill>
                          <a:effectLst/>
                          <a:latin typeface="Arial" charset="0"/>
                          <a:ea typeface="ＭＳ Ｐゴシック" charset="0"/>
                          <a:cs typeface="ＭＳ Ｐゴシック" charset="0"/>
                        </a:rPr>
                        <a:t>dénomination</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794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segment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810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accent3">
                              <a:lumMod val="50000"/>
                            </a:schemeClr>
                          </a:solidFill>
                          <a:effectLst/>
                          <a:latin typeface="Arial" charset="0"/>
                          <a:ea typeface="ＭＳ Ｐゴシック" charset="0"/>
                          <a:cs typeface="ＭＳ Ｐゴシック"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sym typeface="Symbol"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polygones réguliers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743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accent3">
                              <a:lumMod val="50000"/>
                            </a:schemeClr>
                          </a:solidFill>
                          <a:effectLst/>
                          <a:latin typeface="Arial" charset="0"/>
                          <a:ea typeface="ＭＳ Ｐゴシック" charset="0"/>
                          <a:cs typeface="ＭＳ Ｐゴシック" charset="0"/>
                        </a:rPr>
                        <a:t>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chemeClr val="accent3">
                              <a:lumMod val="50000"/>
                            </a:schemeClr>
                          </a:solidFill>
                          <a:effectLst/>
                          <a:latin typeface="Arial" charset="0"/>
                          <a:ea typeface="ＭＳ Ｐゴシック" charset="0"/>
                          <a:cs typeface="ＭＳ Ｐゴシック" charset="0"/>
                        </a:rPr>
                        <a:t>tétraèdre</a:t>
                      </a: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 cube, octaèdre</a:t>
                      </a:r>
                      <a:r>
                        <a:rPr kumimoji="0" lang="fr-FR" sz="2000" b="0" i="0" u="none" strike="noStrike" cap="none" normalizeH="0" baseline="0" dirty="0" smtClean="0">
                          <a:ln>
                            <a:noFill/>
                          </a:ln>
                          <a:solidFill>
                            <a:schemeClr val="accent3">
                              <a:lumMod val="50000"/>
                            </a:schemeClr>
                          </a:solidFill>
                          <a:effectLst/>
                          <a:latin typeface="Arial" charset="0"/>
                          <a:ea typeface="ＭＳ Ｐゴシック" charset="0"/>
                          <a:cs typeface="ＭＳ Ｐゴシック" charset="0"/>
                        </a:rPr>
                        <a:t>, </a:t>
                      </a:r>
                      <a:r>
                        <a:rPr kumimoji="0" lang="fr-FR" sz="2000" b="0" i="1" u="none" strike="noStrike" cap="none" normalizeH="0" baseline="0" dirty="0" smtClean="0">
                          <a:ln>
                            <a:noFill/>
                          </a:ln>
                          <a:solidFill>
                            <a:schemeClr val="accent3">
                              <a:lumMod val="50000"/>
                            </a:schemeClr>
                          </a:solidFill>
                          <a:effectLst/>
                          <a:latin typeface="Arial" charset="0"/>
                          <a:ea typeface="ＭＳ Ｐゴシック" charset="0"/>
                          <a:cs typeface="ＭＳ Ｐゴシック" charset="0"/>
                        </a:rPr>
                        <a:t>dodécaèdre</a:t>
                      </a: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 </a:t>
                      </a:r>
                      <a:r>
                        <a:rPr kumimoji="0" lang="fr-FR" sz="2000" b="0" i="1"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icosa</a:t>
                      </a:r>
                      <a:r>
                        <a:rPr kumimoji="0" lang="fr-FR" altLang="ja-JP" sz="2000" b="0" i="1"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èdre</a:t>
                      </a:r>
                      <a:endPar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470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accent3">
                              <a:lumMod val="50000"/>
                            </a:schemeClr>
                          </a:solidFill>
                          <a:effectLst/>
                          <a:latin typeface="Arial" charset="0"/>
                          <a:ea typeface="ＭＳ Ｐゴシック" charset="0"/>
                          <a:cs typeface="ＭＳ Ｐゴシック" charset="0"/>
                        </a:rPr>
                        <a:t>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accent3">
                              <a:lumMod val="50000"/>
                            </a:schemeClr>
                          </a:solidFill>
                          <a:effectLst/>
                          <a:latin typeface="Arial" charset="0"/>
                          <a:ea typeface="ＭＳ Ｐゴシック" charset="0"/>
                          <a:cs typeface="ＭＳ Ｐゴシック" charset="0"/>
                        </a:rPr>
                        <a:t>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err="1" smtClean="0">
                          <a:ln>
                            <a:noFill/>
                          </a:ln>
                          <a:solidFill>
                            <a:schemeClr val="accent3">
                              <a:lumMod val="50000"/>
                            </a:schemeClr>
                          </a:solidFill>
                          <a:effectLst/>
                          <a:latin typeface="Arial" charset="0"/>
                          <a:ea typeface="ＭＳ Ｐゴシック" charset="0"/>
                          <a:cs typeface="ＭＳ Ｐゴシック" charset="0"/>
                        </a:rPr>
                        <a:t>pentachore</a:t>
                      </a: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 </a:t>
                      </a:r>
                      <a:r>
                        <a:rPr kumimoji="0" lang="fr-FR" sz="2000" b="0" i="0" u="none" strike="noStrike" cap="none" normalizeH="0" baseline="0" dirty="0" err="1">
                          <a:ln>
                            <a:noFill/>
                          </a:ln>
                          <a:solidFill>
                            <a:schemeClr val="accent3">
                              <a:lumMod val="50000"/>
                            </a:schemeClr>
                          </a:solidFill>
                          <a:effectLst/>
                          <a:latin typeface="Arial" charset="0"/>
                          <a:ea typeface="ＭＳ Ｐゴシック" charset="0"/>
                          <a:cs typeface="ＭＳ Ｐゴシック" charset="0"/>
                        </a:rPr>
                        <a:t>octachore</a:t>
                      </a: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 </a:t>
                      </a:r>
                      <a:r>
                        <a:rPr kumimoji="0" lang="fr-FR" sz="2000" b="0" i="0" u="none" strike="noStrike" cap="none" normalizeH="0" baseline="0" dirty="0" err="1">
                          <a:ln>
                            <a:noFill/>
                          </a:ln>
                          <a:solidFill>
                            <a:schemeClr val="accent3">
                              <a:lumMod val="50000"/>
                            </a:schemeClr>
                          </a:solidFill>
                          <a:effectLst/>
                          <a:latin typeface="Arial" charset="0"/>
                          <a:ea typeface="ＭＳ Ｐゴシック" charset="0"/>
                          <a:cs typeface="ＭＳ Ｐゴシック" charset="0"/>
                        </a:rPr>
                        <a:t>hexadécachore</a:t>
                      </a: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 </a:t>
                      </a:r>
                      <a:endParaRPr kumimoji="0" lang="fr-FR" sz="2000" b="0" i="0" u="none" strike="noStrike" cap="none" normalizeH="0" baseline="0" dirty="0" smtClean="0">
                        <a:ln>
                          <a:noFill/>
                        </a:ln>
                        <a:solidFill>
                          <a:schemeClr val="accent3">
                            <a:lumMod val="50000"/>
                          </a:schemeClr>
                        </a:solidFill>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1" u="none" strike="noStrike" cap="none" normalizeH="0" baseline="0" dirty="0" err="1" smtClean="0">
                          <a:ln>
                            <a:noFill/>
                          </a:ln>
                          <a:solidFill>
                            <a:schemeClr val="accent3">
                              <a:lumMod val="50000"/>
                            </a:schemeClr>
                          </a:solidFill>
                          <a:effectLst/>
                          <a:latin typeface="Arial" charset="0"/>
                          <a:ea typeface="ＭＳ Ｐゴシック" charset="0"/>
                          <a:cs typeface="ＭＳ Ｐゴシック" charset="0"/>
                        </a:rPr>
                        <a:t>icositétrachore</a:t>
                      </a: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 </a:t>
                      </a:r>
                      <a:r>
                        <a:rPr kumimoji="0" lang="fr-FR" sz="2000" b="0" i="1" u="none" strike="noStrike" cap="none" normalizeH="0" baseline="0" dirty="0" err="1">
                          <a:ln>
                            <a:noFill/>
                          </a:ln>
                          <a:solidFill>
                            <a:schemeClr val="accent3">
                              <a:lumMod val="50000"/>
                            </a:schemeClr>
                          </a:solidFill>
                          <a:effectLst/>
                          <a:latin typeface="Arial" charset="0"/>
                          <a:ea typeface="ＭＳ Ｐゴシック" charset="0"/>
                          <a:cs typeface="ＭＳ Ｐゴシック" charset="0"/>
                        </a:rPr>
                        <a:t>hécatonicosachore</a:t>
                      </a: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 </a:t>
                      </a:r>
                      <a:r>
                        <a:rPr kumimoji="0" lang="fr-FR" sz="2000" b="0" i="1" u="none" strike="noStrike" cap="none" normalizeH="0" baseline="0" dirty="0" err="1">
                          <a:ln>
                            <a:noFill/>
                          </a:ln>
                          <a:solidFill>
                            <a:schemeClr val="accent3">
                              <a:lumMod val="50000"/>
                            </a:schemeClr>
                          </a:solidFill>
                          <a:effectLst/>
                          <a:latin typeface="Arial" charset="0"/>
                          <a:ea typeface="ＭＳ Ｐゴシック" charset="0"/>
                          <a:cs typeface="ＭＳ Ｐゴシック" charset="0"/>
                        </a:rPr>
                        <a:t>hexacosichore</a:t>
                      </a:r>
                      <a:endPar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40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accent3">
                              <a:lumMod val="50000"/>
                            </a:schemeClr>
                          </a:solidFill>
                          <a:effectLst/>
                          <a:latin typeface="Arial" charset="0"/>
                          <a:ea typeface="ＭＳ Ｐゴシック" charset="0"/>
                          <a:cs typeface="ＭＳ Ｐゴシック" charset="0"/>
                        </a:rPr>
                        <a:t>≥ 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accent3">
                              <a:lumMod val="50000"/>
                            </a:schemeClr>
                          </a:solidFill>
                          <a:effectLst/>
                          <a:latin typeface="Arial" charset="0"/>
                          <a:ea typeface="ＭＳ Ｐゴシック" charset="0"/>
                          <a:cs typeface="ＭＳ Ｐゴシック"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1"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N</a:t>
                      </a: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-simplexe, </a:t>
                      </a:r>
                      <a:r>
                        <a:rPr kumimoji="0" lang="fr-FR" sz="2000" b="0" i="1"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N</a:t>
                      </a: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-cube, </a:t>
                      </a:r>
                      <a:r>
                        <a:rPr kumimoji="0" lang="fr-FR" sz="2000" b="0" i="1"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N</a:t>
                      </a:r>
                      <a:r>
                        <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rPr>
                        <a:t>-</a:t>
                      </a:r>
                      <a:r>
                        <a:rPr kumimoji="0" lang="fr-FR" sz="2000" b="0" i="0" u="none" strike="noStrike" cap="none" normalizeH="0" baseline="0" dirty="0" err="1">
                          <a:ln>
                            <a:noFill/>
                          </a:ln>
                          <a:solidFill>
                            <a:schemeClr val="accent3">
                              <a:lumMod val="50000"/>
                            </a:schemeClr>
                          </a:solidFill>
                          <a:effectLst/>
                          <a:latin typeface="Arial" charset="0"/>
                          <a:ea typeface="ＭＳ Ｐゴシック" charset="0"/>
                          <a:cs typeface="ＭＳ Ｐゴシック" charset="0"/>
                        </a:rPr>
                        <a:t>orthoplexe</a:t>
                      </a:r>
                      <a:endParaRPr kumimoji="0" lang="fr-FR" sz="2000" b="0" i="0" u="none" strike="noStrike" cap="none" normalizeH="0" baseline="0" dirty="0">
                        <a:ln>
                          <a:noFill/>
                        </a:ln>
                        <a:solidFill>
                          <a:schemeClr val="accent3">
                            <a:lumMod val="50000"/>
                          </a:schemeClr>
                        </a:solidFill>
                        <a:effectLst/>
                        <a:latin typeface="Arial" charset="0"/>
                        <a:ea typeface="ＭＳ Ｐゴシック" charset="0"/>
                        <a:cs typeface="ＭＳ Ｐゴシック"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53077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Fleurance, 6 août 2016</a:t>
            </a:r>
            <a:endParaRPr lang="fr-FR"/>
          </a:p>
        </p:txBody>
      </p:sp>
      <p:sp>
        <p:nvSpPr>
          <p:cNvPr id="3" name="Espace réservé du pied de page 2"/>
          <p:cNvSpPr>
            <a:spLocks noGrp="1"/>
          </p:cNvSpPr>
          <p:nvPr>
            <p:ph type="ftr" sz="quarter" idx="11"/>
          </p:nvPr>
        </p:nvSpPr>
        <p:spPr/>
        <p:txBody>
          <a:bodyPr/>
          <a:lstStyle/>
          <a:p>
            <a:r>
              <a:rPr lang="fr-FR" smtClean="0"/>
              <a:t>JMLL, Des ordres et désordres</a:t>
            </a:r>
            <a:endParaRPr lang="fr-FR"/>
          </a:p>
        </p:txBody>
      </p:sp>
      <p:sp>
        <p:nvSpPr>
          <p:cNvPr id="5" name="Espace réservé du numéro de diapositive 4"/>
          <p:cNvSpPr>
            <a:spLocks noGrp="1"/>
          </p:cNvSpPr>
          <p:nvPr>
            <p:ph type="sldNum" sz="quarter" idx="12"/>
          </p:nvPr>
        </p:nvSpPr>
        <p:spPr/>
        <p:txBody>
          <a:bodyPr/>
          <a:lstStyle/>
          <a:p>
            <a:fld id="{D624A760-436F-A34E-9FEA-B2A746CDE049}" type="slidenum">
              <a:rPr lang="fr-FR" smtClean="0"/>
              <a:t>17</a:t>
            </a:fld>
            <a:endParaRPr lang="fr-FR"/>
          </a:p>
        </p:txBody>
      </p:sp>
      <p:sp>
        <p:nvSpPr>
          <p:cNvPr id="6" name="Rectangle 2"/>
          <p:cNvSpPr txBox="1">
            <a:spLocks noChangeArrowheads="1"/>
          </p:cNvSpPr>
          <p:nvPr/>
        </p:nvSpPr>
        <p:spPr>
          <a:xfrm>
            <a:off x="0" y="284885"/>
            <a:ext cx="9144000" cy="2130578"/>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dirty="0" smtClean="0">
                <a:solidFill>
                  <a:schemeClr val="accent2"/>
                </a:solidFill>
              </a:rPr>
              <a:t/>
            </a:r>
            <a:br>
              <a:rPr lang="fr-FR" dirty="0" smtClean="0">
                <a:solidFill>
                  <a:schemeClr val="accent2"/>
                </a:solidFill>
              </a:rPr>
            </a:br>
            <a:r>
              <a:rPr lang="fr-FR" dirty="0" smtClean="0">
                <a:solidFill>
                  <a:schemeClr val="accent2"/>
                </a:solidFill>
              </a:rPr>
              <a:t>          			</a:t>
            </a:r>
            <a:r>
              <a:rPr lang="fr-FR" sz="17600" dirty="0" smtClean="0">
                <a:solidFill>
                  <a:srgbClr val="000090"/>
                </a:solidFill>
              </a:rPr>
              <a:t>Du côté des mathématiques</a:t>
            </a:r>
            <a:r>
              <a:rPr lang="fr-FR" sz="14700" dirty="0" smtClean="0">
                <a:solidFill>
                  <a:srgbClr val="000090"/>
                </a:solidFill>
              </a:rPr>
              <a:t/>
            </a:r>
            <a:br>
              <a:rPr lang="fr-FR" sz="14700" dirty="0" smtClean="0">
                <a:solidFill>
                  <a:srgbClr val="000090"/>
                </a:solidFill>
              </a:rPr>
            </a:br>
            <a:r>
              <a:rPr lang="fr-FR" sz="7300" dirty="0" smtClean="0">
                <a:solidFill>
                  <a:srgbClr val="000090"/>
                </a:solidFill>
              </a:rPr>
              <a:t/>
            </a:r>
            <a:br>
              <a:rPr lang="fr-FR" sz="7300" dirty="0" smtClean="0">
                <a:solidFill>
                  <a:srgbClr val="000090"/>
                </a:solidFill>
              </a:rPr>
            </a:br>
            <a:r>
              <a:rPr lang="fr-FR" sz="12800" dirty="0" smtClean="0">
                <a:solidFill>
                  <a:srgbClr val="000090"/>
                </a:solidFill>
              </a:rPr>
              <a:t>III. L’ordre des structures</a:t>
            </a:r>
            <a:br>
              <a:rPr lang="fr-FR" sz="12800" dirty="0" smtClean="0">
                <a:solidFill>
                  <a:srgbClr val="000090"/>
                </a:solidFill>
              </a:rPr>
            </a:br>
            <a:r>
              <a:rPr lang="fr-FR" sz="12800" dirty="0" smtClean="0">
                <a:solidFill>
                  <a:srgbClr val="000090"/>
                </a:solidFill>
              </a:rPr>
              <a:t>	a) La notion de symétrie</a:t>
            </a:r>
          </a:p>
          <a:p>
            <a:pPr algn="l"/>
            <a:r>
              <a:rPr lang="fr-FR" sz="12800" dirty="0" smtClean="0">
                <a:solidFill>
                  <a:srgbClr val="000090"/>
                </a:solidFill>
              </a:rPr>
              <a:t>	     Groupes finis simples</a:t>
            </a:r>
            <a:endParaRPr lang="fr-FR" sz="7100" dirty="0">
              <a:solidFill>
                <a:schemeClr val="accent2"/>
              </a:solidFill>
            </a:endParaRPr>
          </a:p>
        </p:txBody>
      </p:sp>
      <p:sp>
        <p:nvSpPr>
          <p:cNvPr id="7" name="ZoneTexte 6"/>
          <p:cNvSpPr txBox="1"/>
          <p:nvPr/>
        </p:nvSpPr>
        <p:spPr>
          <a:xfrm>
            <a:off x="673847" y="2415463"/>
            <a:ext cx="5722841" cy="461665"/>
          </a:xfrm>
          <a:prstGeom prst="rect">
            <a:avLst/>
          </a:prstGeom>
          <a:noFill/>
        </p:spPr>
        <p:txBody>
          <a:bodyPr wrap="none" rtlCol="0">
            <a:spAutoFit/>
          </a:bodyPr>
          <a:lstStyle/>
          <a:p>
            <a:r>
              <a:rPr lang="fr-FR" sz="2400" dirty="0" smtClean="0">
                <a:solidFill>
                  <a:srgbClr val="008000"/>
                </a:solidFill>
              </a:rPr>
              <a:t>Exemple : le groupe du triangle (3 éléments)</a:t>
            </a:r>
            <a:endParaRPr lang="fr-FR" sz="2400" dirty="0">
              <a:solidFill>
                <a:srgbClr val="008000"/>
              </a:solidFill>
            </a:endParaRPr>
          </a:p>
        </p:txBody>
      </p:sp>
      <p:grpSp>
        <p:nvGrpSpPr>
          <p:cNvPr id="4" name="Grouper 3"/>
          <p:cNvGrpSpPr/>
          <p:nvPr/>
        </p:nvGrpSpPr>
        <p:grpSpPr>
          <a:xfrm>
            <a:off x="1031114" y="2796906"/>
            <a:ext cx="6709675" cy="3636345"/>
            <a:chOff x="1031114" y="2796906"/>
            <a:chExt cx="6709675" cy="3636345"/>
          </a:xfrm>
        </p:grpSpPr>
        <p:grpSp>
          <p:nvGrpSpPr>
            <p:cNvPr id="26" name="Grouper 25"/>
            <p:cNvGrpSpPr/>
            <p:nvPr/>
          </p:nvGrpSpPr>
          <p:grpSpPr>
            <a:xfrm>
              <a:off x="4146113" y="4724930"/>
              <a:ext cx="1844864" cy="1708321"/>
              <a:chOff x="756785" y="3646843"/>
              <a:chExt cx="1844864" cy="1708321"/>
            </a:xfrm>
          </p:grpSpPr>
          <p:sp>
            <p:nvSpPr>
              <p:cNvPr id="27" name="Triangle isocèle 26"/>
              <p:cNvSpPr/>
              <p:nvPr/>
            </p:nvSpPr>
            <p:spPr>
              <a:xfrm rot="10800000">
                <a:off x="1075014" y="3831509"/>
                <a:ext cx="1205213" cy="1127891"/>
              </a:xfrm>
              <a:prstGeom prst="triangl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ZoneTexte 27"/>
              <p:cNvSpPr txBox="1"/>
              <p:nvPr/>
            </p:nvSpPr>
            <p:spPr>
              <a:xfrm>
                <a:off x="756785" y="3646843"/>
                <a:ext cx="324177" cy="400110"/>
              </a:xfrm>
              <a:prstGeom prst="rect">
                <a:avLst/>
              </a:prstGeom>
              <a:noFill/>
            </p:spPr>
            <p:txBody>
              <a:bodyPr wrap="none" rtlCol="0">
                <a:spAutoFit/>
              </a:bodyPr>
              <a:lstStyle/>
              <a:p>
                <a:r>
                  <a:rPr lang="fr-FR" sz="2000" dirty="0"/>
                  <a:t>B</a:t>
                </a:r>
              </a:p>
            </p:txBody>
          </p:sp>
          <p:sp>
            <p:nvSpPr>
              <p:cNvPr id="29" name="ZoneTexte 28"/>
              <p:cNvSpPr txBox="1"/>
              <p:nvPr/>
            </p:nvSpPr>
            <p:spPr>
              <a:xfrm>
                <a:off x="2280227" y="3646843"/>
                <a:ext cx="321422" cy="400110"/>
              </a:xfrm>
              <a:prstGeom prst="rect">
                <a:avLst/>
              </a:prstGeom>
              <a:noFill/>
            </p:spPr>
            <p:txBody>
              <a:bodyPr wrap="none" rtlCol="0">
                <a:spAutoFit/>
              </a:bodyPr>
              <a:lstStyle/>
              <a:p>
                <a:r>
                  <a:rPr lang="fr-FR" sz="2000" dirty="0" smtClean="0"/>
                  <a:t>C</a:t>
                </a:r>
                <a:endParaRPr lang="fr-FR" sz="2000" dirty="0"/>
              </a:p>
            </p:txBody>
          </p:sp>
          <p:sp>
            <p:nvSpPr>
              <p:cNvPr id="30" name="ZoneTexte 29"/>
              <p:cNvSpPr txBox="1"/>
              <p:nvPr/>
            </p:nvSpPr>
            <p:spPr>
              <a:xfrm>
                <a:off x="1497140" y="4955054"/>
                <a:ext cx="338554" cy="400110"/>
              </a:xfrm>
              <a:prstGeom prst="rect">
                <a:avLst/>
              </a:prstGeom>
              <a:noFill/>
            </p:spPr>
            <p:txBody>
              <a:bodyPr wrap="none" rtlCol="0">
                <a:spAutoFit/>
              </a:bodyPr>
              <a:lstStyle/>
              <a:p>
                <a:r>
                  <a:rPr lang="fr-FR" sz="2000" dirty="0"/>
                  <a:t>A</a:t>
                </a:r>
              </a:p>
            </p:txBody>
          </p:sp>
        </p:grpSp>
        <p:grpSp>
          <p:nvGrpSpPr>
            <p:cNvPr id="47" name="Grouper 46"/>
            <p:cNvGrpSpPr/>
            <p:nvPr/>
          </p:nvGrpSpPr>
          <p:grpSpPr>
            <a:xfrm>
              <a:off x="1031114" y="2796906"/>
              <a:ext cx="6709675" cy="2782185"/>
              <a:chOff x="-30663" y="2796906"/>
              <a:chExt cx="6709675" cy="2782185"/>
            </a:xfrm>
          </p:grpSpPr>
          <p:grpSp>
            <p:nvGrpSpPr>
              <p:cNvPr id="15" name="Grouper 14"/>
              <p:cNvGrpSpPr/>
              <p:nvPr/>
            </p:nvGrpSpPr>
            <p:grpSpPr>
              <a:xfrm>
                <a:off x="-30663" y="3835855"/>
                <a:ext cx="1847619" cy="1708321"/>
                <a:chOff x="756785" y="3646843"/>
                <a:chExt cx="1847619" cy="1708321"/>
              </a:xfrm>
            </p:grpSpPr>
            <p:sp>
              <p:nvSpPr>
                <p:cNvPr id="8" name="Triangle isocèle 7"/>
                <p:cNvSpPr/>
                <p:nvPr/>
              </p:nvSpPr>
              <p:spPr>
                <a:xfrm rot="10800000">
                  <a:off x="1075014" y="3831509"/>
                  <a:ext cx="1205213" cy="1127891"/>
                </a:xfrm>
                <a:prstGeom prst="triangl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756785" y="3646843"/>
                  <a:ext cx="338554" cy="400110"/>
                </a:xfrm>
                <a:prstGeom prst="rect">
                  <a:avLst/>
                </a:prstGeom>
                <a:noFill/>
              </p:spPr>
              <p:txBody>
                <a:bodyPr wrap="none" rtlCol="0">
                  <a:spAutoFit/>
                </a:bodyPr>
                <a:lstStyle/>
                <a:p>
                  <a:r>
                    <a:rPr lang="fr-FR" sz="2000" dirty="0" smtClean="0"/>
                    <a:t>A</a:t>
                  </a:r>
                  <a:endParaRPr lang="fr-FR" sz="2000" dirty="0"/>
                </a:p>
              </p:txBody>
            </p:sp>
            <p:sp>
              <p:nvSpPr>
                <p:cNvPr id="13" name="ZoneTexte 12"/>
                <p:cNvSpPr txBox="1"/>
                <p:nvPr/>
              </p:nvSpPr>
              <p:spPr>
                <a:xfrm>
                  <a:off x="2280227" y="3646843"/>
                  <a:ext cx="324177" cy="400110"/>
                </a:xfrm>
                <a:prstGeom prst="rect">
                  <a:avLst/>
                </a:prstGeom>
                <a:noFill/>
              </p:spPr>
              <p:txBody>
                <a:bodyPr wrap="none" rtlCol="0">
                  <a:spAutoFit/>
                </a:bodyPr>
                <a:lstStyle/>
                <a:p>
                  <a:r>
                    <a:rPr lang="fr-FR" sz="2000" dirty="0"/>
                    <a:t>B</a:t>
                  </a:r>
                </a:p>
              </p:txBody>
            </p:sp>
            <p:sp>
              <p:nvSpPr>
                <p:cNvPr id="14" name="ZoneTexte 13"/>
                <p:cNvSpPr txBox="1"/>
                <p:nvPr/>
              </p:nvSpPr>
              <p:spPr>
                <a:xfrm>
                  <a:off x="1497140" y="4955054"/>
                  <a:ext cx="321422" cy="400110"/>
                </a:xfrm>
                <a:prstGeom prst="rect">
                  <a:avLst/>
                </a:prstGeom>
                <a:noFill/>
              </p:spPr>
              <p:txBody>
                <a:bodyPr wrap="none" rtlCol="0">
                  <a:spAutoFit/>
                </a:bodyPr>
                <a:lstStyle/>
                <a:p>
                  <a:r>
                    <a:rPr lang="fr-FR" sz="2000" dirty="0" smtClean="0"/>
                    <a:t>C</a:t>
                  </a:r>
                  <a:endParaRPr lang="fr-FR" sz="2000" dirty="0"/>
                </a:p>
              </p:txBody>
            </p:sp>
          </p:grpSp>
          <p:sp>
            <p:nvSpPr>
              <p:cNvPr id="17" name="Triangle isocèle 16"/>
              <p:cNvSpPr/>
              <p:nvPr/>
            </p:nvSpPr>
            <p:spPr>
              <a:xfrm rot="10800000">
                <a:off x="3412049" y="2977349"/>
                <a:ext cx="1205213" cy="1127891"/>
              </a:xfrm>
              <a:prstGeom prst="triangl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ZoneTexte 17"/>
              <p:cNvSpPr txBox="1"/>
              <p:nvPr/>
            </p:nvSpPr>
            <p:spPr>
              <a:xfrm>
                <a:off x="3058112" y="2796906"/>
                <a:ext cx="338554" cy="400110"/>
              </a:xfrm>
              <a:prstGeom prst="rect">
                <a:avLst/>
              </a:prstGeom>
              <a:noFill/>
            </p:spPr>
            <p:txBody>
              <a:bodyPr wrap="none" rtlCol="0">
                <a:spAutoFit/>
              </a:bodyPr>
              <a:lstStyle/>
              <a:p>
                <a:r>
                  <a:rPr lang="fr-FR" sz="2000" dirty="0" smtClean="0"/>
                  <a:t>A</a:t>
                </a:r>
                <a:endParaRPr lang="fr-FR" sz="2000" dirty="0"/>
              </a:p>
            </p:txBody>
          </p:sp>
          <p:sp>
            <p:nvSpPr>
              <p:cNvPr id="19" name="ZoneTexte 18"/>
              <p:cNvSpPr txBox="1"/>
              <p:nvPr/>
            </p:nvSpPr>
            <p:spPr>
              <a:xfrm>
                <a:off x="4612493" y="2796906"/>
                <a:ext cx="324177" cy="400110"/>
              </a:xfrm>
              <a:prstGeom prst="rect">
                <a:avLst/>
              </a:prstGeom>
              <a:noFill/>
            </p:spPr>
            <p:txBody>
              <a:bodyPr wrap="none" rtlCol="0">
                <a:spAutoFit/>
              </a:bodyPr>
              <a:lstStyle/>
              <a:p>
                <a:r>
                  <a:rPr lang="fr-FR" sz="2000" dirty="0"/>
                  <a:t>B</a:t>
                </a:r>
              </a:p>
            </p:txBody>
          </p:sp>
          <p:sp>
            <p:nvSpPr>
              <p:cNvPr id="20" name="ZoneTexte 19"/>
              <p:cNvSpPr txBox="1"/>
              <p:nvPr/>
            </p:nvSpPr>
            <p:spPr>
              <a:xfrm>
                <a:off x="3832579" y="4100893"/>
                <a:ext cx="321422" cy="400110"/>
              </a:xfrm>
              <a:prstGeom prst="rect">
                <a:avLst/>
              </a:prstGeom>
              <a:noFill/>
            </p:spPr>
            <p:txBody>
              <a:bodyPr wrap="none" rtlCol="0">
                <a:spAutoFit/>
              </a:bodyPr>
              <a:lstStyle/>
              <a:p>
                <a:r>
                  <a:rPr lang="fr-FR" sz="2000" dirty="0" smtClean="0"/>
                  <a:t>C</a:t>
                </a:r>
                <a:endParaRPr lang="fr-FR" sz="2000" dirty="0"/>
              </a:p>
            </p:txBody>
          </p:sp>
          <p:grpSp>
            <p:nvGrpSpPr>
              <p:cNvPr id="21" name="Grouper 20"/>
              <p:cNvGrpSpPr/>
              <p:nvPr/>
            </p:nvGrpSpPr>
            <p:grpSpPr>
              <a:xfrm>
                <a:off x="4817016" y="3835855"/>
                <a:ext cx="1861996" cy="1708321"/>
                <a:chOff x="756785" y="3646843"/>
                <a:chExt cx="1861996" cy="1708321"/>
              </a:xfrm>
            </p:grpSpPr>
            <p:sp>
              <p:nvSpPr>
                <p:cNvPr id="22" name="Triangle isocèle 21"/>
                <p:cNvSpPr/>
                <p:nvPr/>
              </p:nvSpPr>
              <p:spPr>
                <a:xfrm rot="10800000">
                  <a:off x="1075014" y="3831509"/>
                  <a:ext cx="1205213" cy="1127891"/>
                </a:xfrm>
                <a:prstGeom prst="triangl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ZoneTexte 22"/>
                <p:cNvSpPr txBox="1"/>
                <p:nvPr/>
              </p:nvSpPr>
              <p:spPr>
                <a:xfrm>
                  <a:off x="756785" y="3646843"/>
                  <a:ext cx="321422" cy="400110"/>
                </a:xfrm>
                <a:prstGeom prst="rect">
                  <a:avLst/>
                </a:prstGeom>
                <a:noFill/>
              </p:spPr>
              <p:txBody>
                <a:bodyPr wrap="none" rtlCol="0">
                  <a:spAutoFit/>
                </a:bodyPr>
                <a:lstStyle/>
                <a:p>
                  <a:r>
                    <a:rPr lang="fr-FR" sz="2000" dirty="0"/>
                    <a:t>C</a:t>
                  </a:r>
                </a:p>
              </p:txBody>
            </p:sp>
            <p:sp>
              <p:nvSpPr>
                <p:cNvPr id="24" name="ZoneTexte 23"/>
                <p:cNvSpPr txBox="1"/>
                <p:nvPr/>
              </p:nvSpPr>
              <p:spPr>
                <a:xfrm>
                  <a:off x="2280227" y="3646843"/>
                  <a:ext cx="338554" cy="400110"/>
                </a:xfrm>
                <a:prstGeom prst="rect">
                  <a:avLst/>
                </a:prstGeom>
                <a:noFill/>
              </p:spPr>
              <p:txBody>
                <a:bodyPr wrap="none" rtlCol="0">
                  <a:spAutoFit/>
                </a:bodyPr>
                <a:lstStyle/>
                <a:p>
                  <a:r>
                    <a:rPr lang="fr-FR" sz="2000" dirty="0" smtClean="0"/>
                    <a:t>A</a:t>
                  </a:r>
                  <a:endParaRPr lang="fr-FR" sz="2000" dirty="0"/>
                </a:p>
              </p:txBody>
            </p:sp>
            <p:sp>
              <p:nvSpPr>
                <p:cNvPr id="25" name="ZoneTexte 24"/>
                <p:cNvSpPr txBox="1"/>
                <p:nvPr/>
              </p:nvSpPr>
              <p:spPr>
                <a:xfrm>
                  <a:off x="1497140" y="4955054"/>
                  <a:ext cx="324177" cy="400110"/>
                </a:xfrm>
                <a:prstGeom prst="rect">
                  <a:avLst/>
                </a:prstGeom>
                <a:noFill/>
              </p:spPr>
              <p:txBody>
                <a:bodyPr wrap="none" rtlCol="0">
                  <a:spAutoFit/>
                </a:bodyPr>
                <a:lstStyle/>
                <a:p>
                  <a:r>
                    <a:rPr lang="fr-FR" sz="2000" dirty="0"/>
                    <a:t>B</a:t>
                  </a:r>
                </a:p>
              </p:txBody>
            </p:sp>
          </p:grpSp>
          <p:cxnSp>
            <p:nvCxnSpPr>
              <p:cNvPr id="32" name="Connecteur droit avec flèche 31"/>
              <p:cNvCxnSpPr/>
              <p:nvPr/>
            </p:nvCxnSpPr>
            <p:spPr>
              <a:xfrm flipV="1">
                <a:off x="1492779" y="3547620"/>
                <a:ext cx="1599445" cy="832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p:nvPr/>
            </p:nvCxnSpPr>
            <p:spPr>
              <a:xfrm>
                <a:off x="1492779" y="4534443"/>
                <a:ext cx="35184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a:off x="1492779" y="4717735"/>
                <a:ext cx="1631421" cy="861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8" name="ZoneTexte 47"/>
            <p:cNvSpPr txBox="1"/>
            <p:nvPr/>
          </p:nvSpPr>
          <p:spPr>
            <a:xfrm>
              <a:off x="3270016" y="3707312"/>
              <a:ext cx="401572" cy="400110"/>
            </a:xfrm>
            <a:prstGeom prst="rect">
              <a:avLst/>
            </a:prstGeom>
            <a:noFill/>
          </p:spPr>
          <p:txBody>
            <a:bodyPr wrap="none" rtlCol="0">
              <a:spAutoFit/>
            </a:bodyPr>
            <a:lstStyle/>
            <a:p>
              <a:r>
                <a:rPr lang="fr-FR" sz="2000" dirty="0" smtClean="0">
                  <a:solidFill>
                    <a:srgbClr val="660066"/>
                  </a:solidFill>
                </a:rPr>
                <a:t>0°</a:t>
              </a:r>
              <a:endParaRPr lang="fr-FR" sz="2000" dirty="0">
                <a:solidFill>
                  <a:srgbClr val="660066"/>
                </a:solidFill>
              </a:endParaRPr>
            </a:p>
          </p:txBody>
        </p:sp>
        <p:sp>
          <p:nvSpPr>
            <p:cNvPr id="49" name="ZoneTexte 48"/>
            <p:cNvSpPr txBox="1"/>
            <p:nvPr/>
          </p:nvSpPr>
          <p:spPr>
            <a:xfrm>
              <a:off x="3270016" y="4354018"/>
              <a:ext cx="531566" cy="400110"/>
            </a:xfrm>
            <a:prstGeom prst="rect">
              <a:avLst/>
            </a:prstGeom>
            <a:noFill/>
          </p:spPr>
          <p:txBody>
            <a:bodyPr wrap="none" rtlCol="0">
              <a:spAutoFit/>
            </a:bodyPr>
            <a:lstStyle/>
            <a:p>
              <a:r>
                <a:rPr lang="fr-FR" sz="2000" dirty="0" smtClean="0">
                  <a:solidFill>
                    <a:srgbClr val="660066"/>
                  </a:solidFill>
                </a:rPr>
                <a:t>60°</a:t>
              </a:r>
              <a:endParaRPr lang="fr-FR" sz="2000" dirty="0">
                <a:solidFill>
                  <a:srgbClr val="660066"/>
                </a:solidFill>
              </a:endParaRPr>
            </a:p>
          </p:txBody>
        </p:sp>
        <p:sp>
          <p:nvSpPr>
            <p:cNvPr id="50" name="ZoneTexte 49"/>
            <p:cNvSpPr txBox="1"/>
            <p:nvPr/>
          </p:nvSpPr>
          <p:spPr>
            <a:xfrm>
              <a:off x="3270016" y="5122357"/>
              <a:ext cx="661559" cy="400110"/>
            </a:xfrm>
            <a:prstGeom prst="rect">
              <a:avLst/>
            </a:prstGeom>
            <a:noFill/>
          </p:spPr>
          <p:txBody>
            <a:bodyPr wrap="none" rtlCol="0">
              <a:spAutoFit/>
            </a:bodyPr>
            <a:lstStyle/>
            <a:p>
              <a:r>
                <a:rPr lang="fr-FR" sz="2000" dirty="0" smtClean="0">
                  <a:solidFill>
                    <a:srgbClr val="660066"/>
                  </a:solidFill>
                </a:rPr>
                <a:t>120°</a:t>
              </a:r>
              <a:endParaRPr lang="fr-FR" sz="2000" dirty="0">
                <a:solidFill>
                  <a:srgbClr val="660066"/>
                </a:solidFill>
              </a:endParaRPr>
            </a:p>
          </p:txBody>
        </p:sp>
      </p:grpSp>
    </p:spTree>
    <p:extLst>
      <p:ext uri="{BB962C8B-B14F-4D97-AF65-F5344CB8AC3E}">
        <p14:creationId xmlns:p14="http://schemas.microsoft.com/office/powerpoint/2010/main" val="127474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5124" y="3266762"/>
            <a:ext cx="6774035" cy="2585323"/>
          </a:xfrm>
          <a:prstGeom prst="rect">
            <a:avLst/>
          </a:prstGeom>
        </p:spPr>
        <p:txBody>
          <a:bodyPr wrap="square">
            <a:spAutoFit/>
          </a:bodyPr>
          <a:lstStyle/>
          <a:p>
            <a:r>
              <a:rPr lang="fr-FR" sz="2400" dirty="0" smtClean="0">
                <a:solidFill>
                  <a:srgbClr val="008000"/>
                </a:solidFill>
              </a:rPr>
              <a:t>Trois séries “régulières” infinies :</a:t>
            </a:r>
          </a:p>
          <a:p>
            <a:r>
              <a:rPr lang="fr-FR" sz="2400" dirty="0" smtClean="0">
                <a:solidFill>
                  <a:srgbClr val="008000"/>
                </a:solidFill>
              </a:rPr>
              <a:t>	— groupes cycliques d’ordre premier</a:t>
            </a:r>
          </a:p>
          <a:p>
            <a:r>
              <a:rPr lang="fr-FR" sz="2400" dirty="0" smtClean="0">
                <a:solidFill>
                  <a:srgbClr val="008000"/>
                </a:solidFill>
              </a:rPr>
              <a:t>	— groupes alternés (degré &gt;4)</a:t>
            </a:r>
          </a:p>
          <a:p>
            <a:r>
              <a:rPr lang="fr-FR" sz="2400" dirty="0" smtClean="0">
                <a:solidFill>
                  <a:srgbClr val="008000"/>
                </a:solidFill>
              </a:rPr>
              <a:t>	— groupes de type Lie (4 familles)</a:t>
            </a:r>
          </a:p>
          <a:p>
            <a:r>
              <a:rPr lang="fr-FR" sz="2400" dirty="0" smtClean="0">
                <a:solidFill>
                  <a:srgbClr val="008000"/>
                </a:solidFill>
              </a:rPr>
              <a:t>…et</a:t>
            </a:r>
          </a:p>
          <a:p>
            <a:r>
              <a:rPr lang="fr-FR" sz="2400" dirty="0" smtClean="0">
                <a:solidFill>
                  <a:srgbClr val="008000"/>
                </a:solidFill>
              </a:rPr>
              <a:t>	— 26 groupes “sporadiques” (erratiques)</a:t>
            </a:r>
          </a:p>
          <a:p>
            <a:endParaRPr lang="fr-FR" b="1" dirty="0"/>
          </a:p>
        </p:txBody>
      </p:sp>
      <p:sp>
        <p:nvSpPr>
          <p:cNvPr id="2" name="Espace réservé de la date 1"/>
          <p:cNvSpPr>
            <a:spLocks noGrp="1"/>
          </p:cNvSpPr>
          <p:nvPr>
            <p:ph type="dt" sz="half" idx="10"/>
          </p:nvPr>
        </p:nvSpPr>
        <p:spPr/>
        <p:txBody>
          <a:bodyPr/>
          <a:lstStyle/>
          <a:p>
            <a:r>
              <a:rPr lang="fr-FR" smtClean="0"/>
              <a:t>Fleurance, 6 août 2016</a:t>
            </a:r>
            <a:endParaRPr lang="fr-FR"/>
          </a:p>
        </p:txBody>
      </p:sp>
      <p:sp>
        <p:nvSpPr>
          <p:cNvPr id="3" name="Espace réservé du pied de page 2"/>
          <p:cNvSpPr>
            <a:spLocks noGrp="1"/>
          </p:cNvSpPr>
          <p:nvPr>
            <p:ph type="ftr" sz="quarter" idx="11"/>
          </p:nvPr>
        </p:nvSpPr>
        <p:spPr/>
        <p:txBody>
          <a:bodyPr/>
          <a:lstStyle/>
          <a:p>
            <a:r>
              <a:rPr lang="fr-FR" smtClean="0"/>
              <a:t>JMLL, Des ordres et désordres</a:t>
            </a:r>
            <a:endParaRPr lang="fr-FR"/>
          </a:p>
        </p:txBody>
      </p:sp>
      <p:sp>
        <p:nvSpPr>
          <p:cNvPr id="5" name="Espace réservé du numéro de diapositive 4"/>
          <p:cNvSpPr>
            <a:spLocks noGrp="1"/>
          </p:cNvSpPr>
          <p:nvPr>
            <p:ph type="sldNum" sz="quarter" idx="12"/>
          </p:nvPr>
        </p:nvSpPr>
        <p:spPr/>
        <p:txBody>
          <a:bodyPr/>
          <a:lstStyle/>
          <a:p>
            <a:fld id="{D624A760-436F-A34E-9FEA-B2A746CDE049}" type="slidenum">
              <a:rPr lang="fr-FR" smtClean="0"/>
              <a:t>18</a:t>
            </a:fld>
            <a:endParaRPr lang="fr-FR"/>
          </a:p>
        </p:txBody>
      </p:sp>
      <p:sp>
        <p:nvSpPr>
          <p:cNvPr id="6" name="Rectangle 2"/>
          <p:cNvSpPr txBox="1">
            <a:spLocks noChangeArrowheads="1"/>
          </p:cNvSpPr>
          <p:nvPr/>
        </p:nvSpPr>
        <p:spPr>
          <a:xfrm>
            <a:off x="0" y="583709"/>
            <a:ext cx="9144000" cy="2130578"/>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dirty="0" smtClean="0">
                <a:solidFill>
                  <a:schemeClr val="accent2"/>
                </a:solidFill>
              </a:rPr>
              <a:t/>
            </a:r>
            <a:br>
              <a:rPr lang="fr-FR" dirty="0" smtClean="0">
                <a:solidFill>
                  <a:schemeClr val="accent2"/>
                </a:solidFill>
              </a:rPr>
            </a:br>
            <a:r>
              <a:rPr lang="fr-FR" dirty="0" smtClean="0">
                <a:solidFill>
                  <a:schemeClr val="accent2"/>
                </a:solidFill>
              </a:rPr>
              <a:t>         		   </a:t>
            </a:r>
            <a:r>
              <a:rPr lang="fr-FR" sz="17600" dirty="0" smtClean="0">
                <a:solidFill>
                  <a:srgbClr val="000090"/>
                </a:solidFill>
              </a:rPr>
              <a:t>Du côté des mathématiques</a:t>
            </a:r>
            <a:r>
              <a:rPr lang="fr-FR" sz="14700" dirty="0" smtClean="0">
                <a:solidFill>
                  <a:srgbClr val="000090"/>
                </a:solidFill>
              </a:rPr>
              <a:t/>
            </a:r>
            <a:br>
              <a:rPr lang="fr-FR" sz="14700" dirty="0" smtClean="0">
                <a:solidFill>
                  <a:srgbClr val="000090"/>
                </a:solidFill>
              </a:rPr>
            </a:br>
            <a:r>
              <a:rPr lang="fr-FR" sz="7300" dirty="0" smtClean="0">
                <a:solidFill>
                  <a:srgbClr val="000090"/>
                </a:solidFill>
              </a:rPr>
              <a:t/>
            </a:r>
            <a:br>
              <a:rPr lang="fr-FR" sz="7300" dirty="0" smtClean="0">
                <a:solidFill>
                  <a:srgbClr val="000090"/>
                </a:solidFill>
              </a:rPr>
            </a:br>
            <a:r>
              <a:rPr lang="fr-FR" sz="12800" dirty="0" smtClean="0">
                <a:solidFill>
                  <a:srgbClr val="000090"/>
                </a:solidFill>
              </a:rPr>
              <a:t>III. L’ordre des structures</a:t>
            </a:r>
            <a:br>
              <a:rPr lang="fr-FR" sz="12800" dirty="0" smtClean="0">
                <a:solidFill>
                  <a:srgbClr val="000090"/>
                </a:solidFill>
              </a:rPr>
            </a:br>
            <a:r>
              <a:rPr lang="fr-FR" sz="12800" dirty="0" smtClean="0">
                <a:solidFill>
                  <a:srgbClr val="000090"/>
                </a:solidFill>
              </a:rPr>
              <a:t>	a) La notion de symétrie</a:t>
            </a:r>
          </a:p>
          <a:p>
            <a:pPr algn="l"/>
            <a:r>
              <a:rPr lang="fr-FR" sz="12800" dirty="0">
                <a:solidFill>
                  <a:srgbClr val="000090"/>
                </a:solidFill>
              </a:rPr>
              <a:t>	</a:t>
            </a:r>
            <a:r>
              <a:rPr lang="fr-FR" sz="12800" dirty="0" smtClean="0">
                <a:solidFill>
                  <a:srgbClr val="000090"/>
                </a:solidFill>
              </a:rPr>
              <a:t>	</a:t>
            </a:r>
            <a:r>
              <a:rPr lang="fr-FR" sz="7100" dirty="0" smtClean="0">
                <a:solidFill>
                  <a:schemeClr val="accent2"/>
                </a:solidFill>
              </a:rPr>
              <a:t>	</a:t>
            </a:r>
            <a:r>
              <a:rPr lang="fr-FR" sz="9600" dirty="0" smtClean="0">
                <a:solidFill>
                  <a:srgbClr val="660066"/>
                </a:solidFill>
              </a:rPr>
              <a:t>Le « théorème énorme » (1955-1983) : </a:t>
            </a:r>
          </a:p>
          <a:p>
            <a:pPr algn="l"/>
            <a:r>
              <a:rPr lang="fr-FR" sz="9600" dirty="0">
                <a:solidFill>
                  <a:srgbClr val="660066"/>
                </a:solidFill>
              </a:rPr>
              <a:t>	</a:t>
            </a:r>
            <a:r>
              <a:rPr lang="fr-FR" sz="9600" dirty="0" smtClean="0">
                <a:solidFill>
                  <a:srgbClr val="660066"/>
                </a:solidFill>
              </a:rPr>
              <a:t>		plus de 500 articles, plus de 100 auteurs, </a:t>
            </a:r>
          </a:p>
          <a:p>
            <a:pPr algn="l"/>
            <a:r>
              <a:rPr lang="fr-FR" sz="9600" dirty="0">
                <a:solidFill>
                  <a:srgbClr val="660066"/>
                </a:solidFill>
              </a:rPr>
              <a:t>	</a:t>
            </a:r>
            <a:r>
              <a:rPr lang="fr-FR" sz="9600" dirty="0" smtClean="0">
                <a:solidFill>
                  <a:srgbClr val="660066"/>
                </a:solidFill>
              </a:rPr>
              <a:t>		plusieurs dizaines de milliers de pages </a:t>
            </a:r>
            <a:endParaRPr lang="fr-FR" sz="9600" dirty="0">
              <a:solidFill>
                <a:srgbClr val="660066"/>
              </a:solidFill>
            </a:endParaRPr>
          </a:p>
        </p:txBody>
      </p:sp>
    </p:spTree>
    <p:extLst>
      <p:ext uri="{BB962C8B-B14F-4D97-AF65-F5344CB8AC3E}">
        <p14:creationId xmlns:p14="http://schemas.microsoft.com/office/powerpoint/2010/main" val="109363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1</a:t>
            </a:fld>
            <a:endParaRPr lang="fr-FR"/>
          </a:p>
        </p:txBody>
      </p:sp>
      <p:sp>
        <p:nvSpPr>
          <p:cNvPr id="7" name="ZoneTexte 6"/>
          <p:cNvSpPr txBox="1"/>
          <p:nvPr/>
        </p:nvSpPr>
        <p:spPr>
          <a:xfrm>
            <a:off x="181444" y="365124"/>
            <a:ext cx="8962556" cy="6678750"/>
          </a:xfrm>
          <a:prstGeom prst="rect">
            <a:avLst/>
          </a:prstGeom>
          <a:noFill/>
        </p:spPr>
        <p:txBody>
          <a:bodyPr wrap="square" rtlCol="0">
            <a:spAutoFit/>
          </a:bodyPr>
          <a:lstStyle/>
          <a:p>
            <a:r>
              <a:rPr lang="fr-FR" sz="3200" dirty="0" smtClean="0">
                <a:solidFill>
                  <a:srgbClr val="000090"/>
                </a:solidFill>
              </a:rPr>
              <a:t>Henri Bergson, </a:t>
            </a:r>
            <a:r>
              <a:rPr lang="fr-FR" sz="3200" i="1" dirty="0" smtClean="0">
                <a:solidFill>
                  <a:srgbClr val="000090"/>
                </a:solidFill>
              </a:rPr>
              <a:t>La pensée et le mouvant</a:t>
            </a:r>
            <a:r>
              <a:rPr lang="fr-FR" sz="3200" dirty="0" smtClean="0">
                <a:solidFill>
                  <a:srgbClr val="000090"/>
                </a:solidFill>
              </a:rPr>
              <a:t>, 1938</a:t>
            </a:r>
          </a:p>
          <a:p>
            <a:endParaRPr lang="fr-FR" sz="2400" dirty="0"/>
          </a:p>
          <a:p>
            <a:r>
              <a:rPr lang="fr-FR" sz="2400" dirty="0" smtClean="0">
                <a:solidFill>
                  <a:srgbClr val="000090"/>
                </a:solidFill>
              </a:rPr>
              <a:t>Sur l'idée </a:t>
            </a:r>
            <a:r>
              <a:rPr lang="fr-FR" sz="2400" dirty="0">
                <a:solidFill>
                  <a:srgbClr val="000090"/>
                </a:solidFill>
              </a:rPr>
              <a:t>de </a:t>
            </a:r>
            <a:r>
              <a:rPr lang="fr-FR" sz="2400" dirty="0" smtClean="0">
                <a:solidFill>
                  <a:srgbClr val="000090"/>
                </a:solidFill>
              </a:rPr>
              <a:t>désordre: </a:t>
            </a:r>
          </a:p>
          <a:p>
            <a:endParaRPr lang="fr-FR" sz="1000" dirty="0"/>
          </a:p>
          <a:p>
            <a:r>
              <a:rPr lang="fr-FR" sz="2400" dirty="0" smtClean="0">
                <a:solidFill>
                  <a:srgbClr val="008000"/>
                </a:solidFill>
              </a:rPr>
              <a:t>« Pourquoi </a:t>
            </a:r>
            <a:r>
              <a:rPr lang="fr-FR" sz="2400" dirty="0">
                <a:solidFill>
                  <a:srgbClr val="008000"/>
                </a:solidFill>
              </a:rPr>
              <a:t>l'univers est-il ordonné ? Comment la règle s'impose-t-elle à l'irrégulier, la forme à la matière ? D'où vient que notre pensée se retrouve dans les choses ? </a:t>
            </a:r>
            <a:endParaRPr lang="fr-FR" sz="2400" dirty="0" smtClean="0">
              <a:solidFill>
                <a:srgbClr val="008000"/>
              </a:solidFill>
            </a:endParaRPr>
          </a:p>
          <a:p>
            <a:endParaRPr lang="fr-FR" sz="1000" dirty="0" smtClean="0">
              <a:solidFill>
                <a:srgbClr val="008000"/>
              </a:solidFill>
            </a:endParaRPr>
          </a:p>
          <a:p>
            <a:r>
              <a:rPr lang="fr-FR" sz="2400" dirty="0" smtClean="0">
                <a:solidFill>
                  <a:srgbClr val="008000"/>
                </a:solidFill>
              </a:rPr>
              <a:t>Ce problème (…) s'évanouit </a:t>
            </a:r>
            <a:r>
              <a:rPr lang="fr-FR" sz="2400" dirty="0">
                <a:solidFill>
                  <a:srgbClr val="008000"/>
                </a:solidFill>
              </a:rPr>
              <a:t>si l'on considère que l'idée de désordre a un sens défini dans le domaine de l'industrie humaine ou, comme nous disons, de la fabrication, mais non pas dans celui de la création. </a:t>
            </a:r>
            <a:endParaRPr lang="fr-FR" sz="2400" dirty="0" smtClean="0">
              <a:solidFill>
                <a:srgbClr val="008000"/>
              </a:solidFill>
            </a:endParaRPr>
          </a:p>
          <a:p>
            <a:endParaRPr lang="fr-FR" sz="1000" dirty="0" smtClean="0">
              <a:solidFill>
                <a:srgbClr val="008000"/>
              </a:solidFill>
            </a:endParaRPr>
          </a:p>
          <a:p>
            <a:r>
              <a:rPr lang="fr-FR" sz="2400" b="1" dirty="0" smtClean="0">
                <a:solidFill>
                  <a:srgbClr val="008000"/>
                </a:solidFill>
              </a:rPr>
              <a:t>Le </a:t>
            </a:r>
            <a:r>
              <a:rPr lang="fr-FR" sz="2400" b="1" dirty="0">
                <a:solidFill>
                  <a:srgbClr val="008000"/>
                </a:solidFill>
              </a:rPr>
              <a:t>désordre est simplement l'ordre que nous ne cherchons pas</a:t>
            </a:r>
            <a:r>
              <a:rPr lang="fr-FR" sz="2400" b="1" dirty="0" smtClean="0">
                <a:solidFill>
                  <a:srgbClr val="008000"/>
                </a:solidFill>
              </a:rPr>
              <a:t>.</a:t>
            </a:r>
          </a:p>
          <a:p>
            <a:endParaRPr lang="fr-FR" sz="1000" b="1" dirty="0">
              <a:solidFill>
                <a:srgbClr val="008000"/>
              </a:solidFill>
            </a:endParaRPr>
          </a:p>
          <a:p>
            <a:r>
              <a:rPr lang="fr-FR" sz="2400" dirty="0">
                <a:solidFill>
                  <a:srgbClr val="008000"/>
                </a:solidFill>
              </a:rPr>
              <a:t>Tout désordre comprend ainsi deux choses : en dehors de nous, un ordre ; en nous, la représentation d'un ordre différent qui est seul à nous intéresser</a:t>
            </a:r>
            <a:r>
              <a:rPr lang="fr-FR" sz="2400" dirty="0" smtClean="0">
                <a:solidFill>
                  <a:srgbClr val="008000"/>
                </a:solidFill>
              </a:rPr>
              <a:t>. »</a:t>
            </a:r>
            <a:endParaRPr lang="fr-FR" sz="2400" dirty="0">
              <a:solidFill>
                <a:srgbClr val="008000"/>
              </a:solidFill>
            </a:endParaRPr>
          </a:p>
          <a:p>
            <a:endParaRPr lang="fr-FR" sz="2400" b="1" dirty="0" smtClean="0">
              <a:solidFill>
                <a:srgbClr val="008000"/>
              </a:solidFill>
            </a:endParaRPr>
          </a:p>
          <a:p>
            <a:endParaRPr lang="fr-FR" sz="2400" b="1" dirty="0" smtClean="0">
              <a:solidFill>
                <a:srgbClr val="008000"/>
              </a:solidFill>
            </a:endParaRPr>
          </a:p>
          <a:p>
            <a:endParaRPr lang="fr-FR" sz="1000" b="1" dirty="0">
              <a:solidFill>
                <a:srgbClr val="008000"/>
              </a:solidFill>
            </a:endParaRPr>
          </a:p>
        </p:txBody>
      </p:sp>
    </p:spTree>
    <p:extLst>
      <p:ext uri="{BB962C8B-B14F-4D97-AF65-F5344CB8AC3E}">
        <p14:creationId xmlns:p14="http://schemas.microsoft.com/office/powerpoint/2010/main" val="106046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87354"/>
            <a:ext cx="9144000" cy="5170646"/>
          </a:xfrm>
          <a:prstGeom prst="rect">
            <a:avLst/>
          </a:prstGeom>
        </p:spPr>
        <p:txBody>
          <a:bodyPr wrap="square">
            <a:spAutoFit/>
          </a:bodyPr>
          <a:lstStyle/>
          <a:p>
            <a:pPr algn="ctr"/>
            <a:r>
              <a:rPr lang="fr-FR" sz="2400" dirty="0" smtClean="0">
                <a:solidFill>
                  <a:srgbClr val="008000"/>
                </a:solidFill>
              </a:rPr>
              <a:t>Les 26 groupes sporadiques</a:t>
            </a:r>
            <a:endParaRPr lang="fr-FR" b="1" dirty="0"/>
          </a:p>
          <a:p>
            <a:r>
              <a:rPr lang="fr-FR" b="1" dirty="0" smtClean="0">
                <a:solidFill>
                  <a:srgbClr val="660066"/>
                </a:solidFill>
              </a:rPr>
              <a:t>Groupe</a:t>
            </a:r>
            <a:r>
              <a:rPr lang="fr-FR" b="1" dirty="0">
                <a:solidFill>
                  <a:srgbClr val="660066"/>
                </a:solidFill>
              </a:rPr>
              <a:t>	</a:t>
            </a:r>
            <a:r>
              <a:rPr lang="fr-FR" b="1" dirty="0" smtClean="0">
                <a:solidFill>
                  <a:srgbClr val="660066"/>
                </a:solidFill>
              </a:rPr>
              <a:t>Ordre (nombre d’éléments)</a:t>
            </a:r>
            <a:r>
              <a:rPr lang="fr-FR" b="1" dirty="0">
                <a:solidFill>
                  <a:srgbClr val="660066"/>
                </a:solidFill>
              </a:rPr>
              <a:t>	</a:t>
            </a:r>
            <a:r>
              <a:rPr lang="fr-FR" b="1" dirty="0" smtClean="0">
                <a:solidFill>
                  <a:srgbClr val="660066"/>
                </a:solidFill>
              </a:rPr>
              <a:t>		</a:t>
            </a:r>
            <a:r>
              <a:rPr lang="fr-FR" b="1" dirty="0">
                <a:solidFill>
                  <a:srgbClr val="660066"/>
                </a:solidFill>
              </a:rPr>
              <a:t>	</a:t>
            </a:r>
          </a:p>
          <a:p>
            <a:r>
              <a:rPr lang="de-DE" i="1" dirty="0">
                <a:solidFill>
                  <a:srgbClr val="660066"/>
                </a:solidFill>
              </a:rPr>
              <a:t>M</a:t>
            </a:r>
            <a:r>
              <a:rPr lang="de-DE" baseline="-25000" dirty="0">
                <a:solidFill>
                  <a:srgbClr val="660066"/>
                </a:solidFill>
              </a:rPr>
              <a:t>11</a:t>
            </a:r>
            <a:r>
              <a:rPr lang="de-DE" dirty="0">
                <a:solidFill>
                  <a:srgbClr val="660066"/>
                </a:solidFill>
              </a:rPr>
              <a:t>	</a:t>
            </a:r>
            <a:r>
              <a:rPr lang="de-DE" dirty="0" smtClean="0">
                <a:solidFill>
                  <a:srgbClr val="660066"/>
                </a:solidFill>
              </a:rPr>
              <a:t>	7</a:t>
            </a:r>
            <a:r>
              <a:rPr lang="de-DE" dirty="0">
                <a:solidFill>
                  <a:srgbClr val="660066"/>
                </a:solidFill>
              </a:rPr>
              <a:t> 920	</a:t>
            </a:r>
            <a:r>
              <a:rPr lang="de-DE" dirty="0" smtClean="0">
                <a:solidFill>
                  <a:srgbClr val="660066"/>
                </a:solidFill>
              </a:rPr>
              <a:t>		</a:t>
            </a:r>
            <a:r>
              <a:rPr lang="de-DE" dirty="0">
                <a:solidFill>
                  <a:srgbClr val="660066"/>
                </a:solidFill>
              </a:rPr>
              <a:t>	</a:t>
            </a:r>
          </a:p>
          <a:p>
            <a:r>
              <a:rPr lang="de-DE" i="1" dirty="0">
                <a:solidFill>
                  <a:srgbClr val="660066"/>
                </a:solidFill>
              </a:rPr>
              <a:t>M</a:t>
            </a:r>
            <a:r>
              <a:rPr lang="de-DE" baseline="-25000" dirty="0">
                <a:solidFill>
                  <a:srgbClr val="660066"/>
                </a:solidFill>
              </a:rPr>
              <a:t>12</a:t>
            </a:r>
            <a:r>
              <a:rPr lang="de-DE" dirty="0">
                <a:solidFill>
                  <a:srgbClr val="660066"/>
                </a:solidFill>
              </a:rPr>
              <a:t>	</a:t>
            </a:r>
            <a:r>
              <a:rPr lang="de-DE" dirty="0" smtClean="0">
                <a:solidFill>
                  <a:srgbClr val="660066"/>
                </a:solidFill>
              </a:rPr>
              <a:t>	95</a:t>
            </a:r>
            <a:r>
              <a:rPr lang="de-DE" dirty="0">
                <a:solidFill>
                  <a:srgbClr val="660066"/>
                </a:solidFill>
              </a:rPr>
              <a:t> 040	</a:t>
            </a:r>
            <a:r>
              <a:rPr lang="de-DE" dirty="0" smtClean="0">
                <a:solidFill>
                  <a:srgbClr val="660066"/>
                </a:solidFill>
              </a:rPr>
              <a:t>		</a:t>
            </a:r>
          </a:p>
          <a:p>
            <a:r>
              <a:rPr lang="de-DE" i="1" dirty="0" smtClean="0">
                <a:solidFill>
                  <a:srgbClr val="660066"/>
                </a:solidFill>
              </a:rPr>
              <a:t>J</a:t>
            </a:r>
            <a:r>
              <a:rPr lang="de-DE" baseline="-25000" dirty="0" smtClean="0">
                <a:solidFill>
                  <a:srgbClr val="660066"/>
                </a:solidFill>
              </a:rPr>
              <a:t>1</a:t>
            </a:r>
            <a:r>
              <a:rPr lang="de-DE" dirty="0">
                <a:solidFill>
                  <a:srgbClr val="660066"/>
                </a:solidFill>
              </a:rPr>
              <a:t>	</a:t>
            </a:r>
            <a:r>
              <a:rPr lang="de-DE" dirty="0" smtClean="0">
                <a:solidFill>
                  <a:srgbClr val="660066"/>
                </a:solidFill>
              </a:rPr>
              <a:t>	175</a:t>
            </a:r>
            <a:r>
              <a:rPr lang="de-DE" dirty="0">
                <a:solidFill>
                  <a:srgbClr val="660066"/>
                </a:solidFill>
              </a:rPr>
              <a:t> 560	</a:t>
            </a:r>
            <a:r>
              <a:rPr lang="de-DE" dirty="0" smtClean="0">
                <a:solidFill>
                  <a:srgbClr val="660066"/>
                </a:solidFill>
              </a:rPr>
              <a:t>		</a:t>
            </a:r>
            <a:r>
              <a:rPr lang="de-DE" dirty="0">
                <a:solidFill>
                  <a:srgbClr val="660066"/>
                </a:solidFill>
              </a:rPr>
              <a:t>	</a:t>
            </a:r>
          </a:p>
          <a:p>
            <a:r>
              <a:rPr lang="de-DE" dirty="0" smtClean="0">
                <a:solidFill>
                  <a:srgbClr val="660066"/>
                </a:solidFill>
              </a:rPr>
              <a:t>…</a:t>
            </a:r>
            <a:r>
              <a:rPr lang="de-DE" dirty="0">
                <a:solidFill>
                  <a:srgbClr val="660066"/>
                </a:solidFill>
              </a:rPr>
              <a:t>	</a:t>
            </a:r>
            <a:r>
              <a:rPr lang="de-DE" dirty="0" smtClean="0">
                <a:solidFill>
                  <a:srgbClr val="660066"/>
                </a:solidFill>
              </a:rPr>
              <a:t>		</a:t>
            </a:r>
            <a:r>
              <a:rPr lang="fr-FR" i="1" dirty="0" smtClean="0">
                <a:solidFill>
                  <a:srgbClr val="660066"/>
                </a:solidFill>
              </a:rPr>
              <a:t>…</a:t>
            </a:r>
            <a:endParaRPr lang="pl-PL" dirty="0">
              <a:solidFill>
                <a:srgbClr val="660066"/>
              </a:solidFill>
            </a:endParaRPr>
          </a:p>
          <a:p>
            <a:r>
              <a:rPr lang="pl-PL" i="1" dirty="0">
                <a:solidFill>
                  <a:srgbClr val="660066"/>
                </a:solidFill>
              </a:rPr>
              <a:t>Ru</a:t>
            </a:r>
            <a:r>
              <a:rPr lang="pl-PL" dirty="0">
                <a:solidFill>
                  <a:srgbClr val="660066"/>
                </a:solidFill>
              </a:rPr>
              <a:t>	</a:t>
            </a:r>
            <a:r>
              <a:rPr lang="pl-PL" dirty="0" smtClean="0">
                <a:solidFill>
                  <a:srgbClr val="660066"/>
                </a:solidFill>
              </a:rPr>
              <a:t>	145</a:t>
            </a:r>
            <a:r>
              <a:rPr lang="pl-PL" dirty="0">
                <a:solidFill>
                  <a:srgbClr val="660066"/>
                </a:solidFill>
              </a:rPr>
              <a:t> 926 144 </a:t>
            </a:r>
            <a:r>
              <a:rPr lang="pl-PL" dirty="0" smtClean="0">
                <a:solidFill>
                  <a:srgbClr val="660066"/>
                </a:solidFill>
              </a:rPr>
              <a:t>000</a:t>
            </a:r>
            <a:r>
              <a:rPr lang="pl-PL" dirty="0">
                <a:solidFill>
                  <a:srgbClr val="660066"/>
                </a:solidFill>
              </a:rPr>
              <a:t> </a:t>
            </a:r>
            <a:r>
              <a:rPr lang="pl-PL" dirty="0" smtClean="0">
                <a:solidFill>
                  <a:srgbClr val="660066"/>
                </a:solidFill>
              </a:rPr>
              <a:t>≈ </a:t>
            </a:r>
            <a:r>
              <a:rPr lang="pl-PL" dirty="0">
                <a:solidFill>
                  <a:srgbClr val="660066"/>
                </a:solidFill>
              </a:rPr>
              <a:t>1×10</a:t>
            </a:r>
            <a:r>
              <a:rPr lang="pl-PL" baseline="30000" dirty="0">
                <a:solidFill>
                  <a:srgbClr val="660066"/>
                </a:solidFill>
              </a:rPr>
              <a:t>11</a:t>
            </a:r>
            <a:r>
              <a:rPr lang="pl-PL" dirty="0">
                <a:solidFill>
                  <a:srgbClr val="660066"/>
                </a:solidFill>
              </a:rPr>
              <a:t>	</a:t>
            </a:r>
          </a:p>
          <a:p>
            <a:r>
              <a:rPr lang="sk-SK" i="1" dirty="0">
                <a:solidFill>
                  <a:srgbClr val="660066"/>
                </a:solidFill>
              </a:rPr>
              <a:t>Suz</a:t>
            </a:r>
            <a:r>
              <a:rPr lang="sk-SK" dirty="0">
                <a:solidFill>
                  <a:srgbClr val="660066"/>
                </a:solidFill>
              </a:rPr>
              <a:t>	</a:t>
            </a:r>
            <a:r>
              <a:rPr lang="sk-SK" dirty="0" smtClean="0">
                <a:solidFill>
                  <a:srgbClr val="660066"/>
                </a:solidFill>
              </a:rPr>
              <a:t>	448</a:t>
            </a:r>
            <a:r>
              <a:rPr lang="sk-SK" dirty="0">
                <a:solidFill>
                  <a:srgbClr val="660066"/>
                </a:solidFill>
              </a:rPr>
              <a:t> 345 497 </a:t>
            </a:r>
            <a:r>
              <a:rPr lang="sk-SK" dirty="0" smtClean="0">
                <a:solidFill>
                  <a:srgbClr val="660066"/>
                </a:solidFill>
              </a:rPr>
              <a:t>600</a:t>
            </a:r>
            <a:r>
              <a:rPr lang="sk-SK" dirty="0">
                <a:solidFill>
                  <a:srgbClr val="660066"/>
                </a:solidFill>
              </a:rPr>
              <a:t> </a:t>
            </a:r>
            <a:r>
              <a:rPr lang="sk-SK" dirty="0" smtClean="0">
                <a:solidFill>
                  <a:srgbClr val="660066"/>
                </a:solidFill>
              </a:rPr>
              <a:t>≈ </a:t>
            </a:r>
            <a:r>
              <a:rPr lang="sk-SK" dirty="0">
                <a:solidFill>
                  <a:srgbClr val="660066"/>
                </a:solidFill>
              </a:rPr>
              <a:t>4×10</a:t>
            </a:r>
            <a:r>
              <a:rPr lang="sk-SK" baseline="30000" dirty="0">
                <a:solidFill>
                  <a:srgbClr val="660066"/>
                </a:solidFill>
              </a:rPr>
              <a:t>11</a:t>
            </a:r>
            <a:r>
              <a:rPr lang="sk-SK" dirty="0">
                <a:solidFill>
                  <a:srgbClr val="660066"/>
                </a:solidFill>
              </a:rPr>
              <a:t>	</a:t>
            </a:r>
            <a:endParaRPr lang="de-DE" dirty="0">
              <a:solidFill>
                <a:srgbClr val="660066"/>
              </a:solidFill>
            </a:endParaRPr>
          </a:p>
          <a:p>
            <a:r>
              <a:rPr lang="sk-SK" i="1" dirty="0" smtClean="0">
                <a:solidFill>
                  <a:srgbClr val="660066"/>
                </a:solidFill>
              </a:rPr>
              <a:t>…</a:t>
            </a:r>
          </a:p>
          <a:p>
            <a:r>
              <a:rPr lang="sk-SK" i="1" dirty="0" smtClean="0">
                <a:solidFill>
                  <a:srgbClr val="660066"/>
                </a:solidFill>
              </a:rPr>
              <a:t>Fi</a:t>
            </a:r>
            <a:r>
              <a:rPr lang="sk-SK" baseline="-25000" dirty="0" smtClean="0">
                <a:solidFill>
                  <a:srgbClr val="660066"/>
                </a:solidFill>
              </a:rPr>
              <a:t>24</a:t>
            </a:r>
            <a:r>
              <a:rPr lang="sk-SK" dirty="0" smtClean="0">
                <a:solidFill>
                  <a:srgbClr val="660066"/>
                </a:solidFill>
              </a:rPr>
              <a:t>‘ 	</a:t>
            </a:r>
            <a:r>
              <a:rPr lang="sk-SK" dirty="0">
                <a:solidFill>
                  <a:srgbClr val="660066"/>
                </a:solidFill>
              </a:rPr>
              <a:t>	1 255 205 709 190 661 721 292 </a:t>
            </a:r>
            <a:r>
              <a:rPr lang="sk-SK" dirty="0" smtClean="0">
                <a:solidFill>
                  <a:srgbClr val="660066"/>
                </a:solidFill>
              </a:rPr>
              <a:t>800</a:t>
            </a:r>
            <a:r>
              <a:rPr lang="sk-SK" dirty="0">
                <a:solidFill>
                  <a:srgbClr val="660066"/>
                </a:solidFill>
              </a:rPr>
              <a:t> </a:t>
            </a:r>
            <a:r>
              <a:rPr lang="sk-SK" dirty="0" smtClean="0">
                <a:solidFill>
                  <a:srgbClr val="660066"/>
                </a:solidFill>
              </a:rPr>
              <a:t>≈ </a:t>
            </a:r>
            <a:r>
              <a:rPr lang="sk-SK" dirty="0">
                <a:solidFill>
                  <a:srgbClr val="660066"/>
                </a:solidFill>
              </a:rPr>
              <a:t>1×10</a:t>
            </a:r>
            <a:r>
              <a:rPr lang="sk-SK" baseline="30000" dirty="0">
                <a:solidFill>
                  <a:srgbClr val="660066"/>
                </a:solidFill>
              </a:rPr>
              <a:t>24</a:t>
            </a:r>
            <a:r>
              <a:rPr lang="sk-SK" dirty="0">
                <a:solidFill>
                  <a:srgbClr val="660066"/>
                </a:solidFill>
              </a:rPr>
              <a:t>	</a:t>
            </a:r>
          </a:p>
          <a:p>
            <a:r>
              <a:rPr lang="pl-PL" i="1" dirty="0">
                <a:solidFill>
                  <a:srgbClr val="660066"/>
                </a:solidFill>
              </a:rPr>
              <a:t>F</a:t>
            </a:r>
            <a:r>
              <a:rPr lang="pl-PL" baseline="-25000" dirty="0">
                <a:solidFill>
                  <a:srgbClr val="660066"/>
                </a:solidFill>
              </a:rPr>
              <a:t>2</a:t>
            </a:r>
            <a:r>
              <a:rPr lang="pl-PL" dirty="0">
                <a:solidFill>
                  <a:srgbClr val="660066"/>
                </a:solidFill>
              </a:rPr>
              <a:t> </a:t>
            </a:r>
            <a:r>
              <a:rPr lang="pl-PL" dirty="0" smtClean="0">
                <a:solidFill>
                  <a:srgbClr val="660066"/>
                </a:solidFill>
              </a:rPr>
              <a:t>	</a:t>
            </a:r>
            <a:r>
              <a:rPr lang="pl-PL" dirty="0">
                <a:solidFill>
                  <a:srgbClr val="660066"/>
                </a:solidFill>
              </a:rPr>
              <a:t>	4 154 781 481 226 426 191 177 580 544 000 000	</a:t>
            </a:r>
            <a:r>
              <a:rPr lang="pl-PL" dirty="0" smtClean="0">
                <a:solidFill>
                  <a:srgbClr val="660066"/>
                </a:solidFill>
              </a:rPr>
              <a:t>≈ </a:t>
            </a:r>
            <a:r>
              <a:rPr lang="pl-PL" dirty="0">
                <a:solidFill>
                  <a:srgbClr val="660066"/>
                </a:solidFill>
              </a:rPr>
              <a:t>4×10</a:t>
            </a:r>
            <a:r>
              <a:rPr lang="pl-PL" baseline="30000" dirty="0">
                <a:solidFill>
                  <a:srgbClr val="660066"/>
                </a:solidFill>
              </a:rPr>
              <a:t>33</a:t>
            </a:r>
            <a:r>
              <a:rPr lang="pl-PL" dirty="0">
                <a:solidFill>
                  <a:srgbClr val="660066"/>
                </a:solidFill>
              </a:rPr>
              <a:t>	</a:t>
            </a:r>
          </a:p>
          <a:p>
            <a:r>
              <a:rPr lang="cs-CZ" i="1" dirty="0">
                <a:solidFill>
                  <a:srgbClr val="660066"/>
                </a:solidFill>
              </a:rPr>
              <a:t>F</a:t>
            </a:r>
            <a:r>
              <a:rPr lang="cs-CZ" baseline="-25000" dirty="0">
                <a:solidFill>
                  <a:srgbClr val="660066"/>
                </a:solidFill>
              </a:rPr>
              <a:t>1</a:t>
            </a:r>
            <a:r>
              <a:rPr lang="cs-CZ" dirty="0">
                <a:solidFill>
                  <a:srgbClr val="660066"/>
                </a:solidFill>
              </a:rPr>
              <a:t> ou </a:t>
            </a:r>
            <a:r>
              <a:rPr lang="cs-CZ" i="1" dirty="0">
                <a:solidFill>
                  <a:srgbClr val="660066"/>
                </a:solidFill>
              </a:rPr>
              <a:t>M</a:t>
            </a:r>
            <a:r>
              <a:rPr lang="cs-CZ" dirty="0">
                <a:solidFill>
                  <a:srgbClr val="660066"/>
                </a:solidFill>
              </a:rPr>
              <a:t>	808 017 424 794 512 875 886 459 904 961 710 757 005 754 368 000 000 </a:t>
            </a:r>
            <a:r>
              <a:rPr lang="cs-CZ" dirty="0" smtClean="0">
                <a:solidFill>
                  <a:srgbClr val="660066"/>
                </a:solidFill>
              </a:rPr>
              <a:t>000</a:t>
            </a:r>
            <a:r>
              <a:rPr lang="cs-CZ" dirty="0">
                <a:solidFill>
                  <a:srgbClr val="660066"/>
                </a:solidFill>
              </a:rPr>
              <a:t> </a:t>
            </a:r>
            <a:r>
              <a:rPr lang="cs-CZ" dirty="0" smtClean="0">
                <a:solidFill>
                  <a:srgbClr val="660066"/>
                </a:solidFill>
              </a:rPr>
              <a:t>≈ </a:t>
            </a:r>
            <a:r>
              <a:rPr lang="cs-CZ" dirty="0">
                <a:solidFill>
                  <a:srgbClr val="660066"/>
                </a:solidFill>
              </a:rPr>
              <a:t>8×10</a:t>
            </a:r>
            <a:r>
              <a:rPr lang="cs-CZ" baseline="30000" dirty="0">
                <a:solidFill>
                  <a:srgbClr val="660066"/>
                </a:solidFill>
              </a:rPr>
              <a:t>53</a:t>
            </a:r>
            <a:r>
              <a:rPr lang="cs-CZ" dirty="0">
                <a:solidFill>
                  <a:srgbClr val="660066"/>
                </a:solidFill>
              </a:rPr>
              <a:t>	</a:t>
            </a:r>
            <a:r>
              <a:rPr lang="cs-CZ" dirty="0" smtClean="0">
                <a:solidFill>
                  <a:srgbClr val="660066"/>
                </a:solidFill>
              </a:rPr>
              <a:t>														   </a:t>
            </a:r>
            <a:r>
              <a:rPr lang="cs-CZ" dirty="0" err="1" smtClean="0">
                <a:solidFill>
                  <a:srgbClr val="FF0000"/>
                </a:solidFill>
              </a:rPr>
              <a:t>le</a:t>
            </a:r>
            <a:r>
              <a:rPr lang="cs-CZ" dirty="0" smtClean="0">
                <a:solidFill>
                  <a:srgbClr val="FF0000"/>
                </a:solidFill>
              </a:rPr>
              <a:t> “</a:t>
            </a:r>
            <a:r>
              <a:rPr lang="cs-CZ" dirty="0" err="1" smtClean="0">
                <a:solidFill>
                  <a:srgbClr val="FF0000"/>
                </a:solidFill>
              </a:rPr>
              <a:t>Monstre</a:t>
            </a:r>
            <a:r>
              <a:rPr lang="cs-CZ" dirty="0" smtClean="0">
                <a:solidFill>
                  <a:srgbClr val="FF0000"/>
                </a:solidFill>
              </a:rPr>
              <a:t>“</a:t>
            </a:r>
          </a:p>
          <a:p>
            <a:pPr algn="ctr"/>
            <a:r>
              <a:rPr lang="cs-CZ" sz="2400" dirty="0" smtClean="0">
                <a:solidFill>
                  <a:srgbClr val="008000"/>
                </a:solidFill>
              </a:rPr>
              <a:t>20 de ces </a:t>
            </a:r>
            <a:r>
              <a:rPr lang="cs-CZ" sz="2400" dirty="0" err="1" smtClean="0">
                <a:solidFill>
                  <a:srgbClr val="008000"/>
                </a:solidFill>
              </a:rPr>
              <a:t>groupes</a:t>
            </a:r>
            <a:r>
              <a:rPr lang="cs-CZ" sz="2400" dirty="0" smtClean="0">
                <a:solidFill>
                  <a:srgbClr val="008000"/>
                </a:solidFill>
              </a:rPr>
              <a:t> </a:t>
            </a:r>
            <a:r>
              <a:rPr lang="cs-CZ" sz="2400" dirty="0" err="1" smtClean="0">
                <a:solidFill>
                  <a:srgbClr val="008000"/>
                </a:solidFill>
              </a:rPr>
              <a:t>sont</a:t>
            </a:r>
            <a:r>
              <a:rPr lang="cs-CZ" sz="2400" dirty="0" smtClean="0">
                <a:solidFill>
                  <a:srgbClr val="008000"/>
                </a:solidFill>
              </a:rPr>
              <a:t> </a:t>
            </a:r>
            <a:r>
              <a:rPr lang="cs-CZ" sz="2400" dirty="0" err="1" smtClean="0">
                <a:solidFill>
                  <a:srgbClr val="008000"/>
                </a:solidFill>
              </a:rPr>
              <a:t>apparentés</a:t>
            </a:r>
            <a:r>
              <a:rPr lang="cs-CZ" sz="2400" dirty="0" smtClean="0">
                <a:solidFill>
                  <a:srgbClr val="008000"/>
                </a:solidFill>
              </a:rPr>
              <a:t> au </a:t>
            </a:r>
            <a:r>
              <a:rPr lang="cs-CZ" sz="2400" dirty="0" err="1" smtClean="0">
                <a:solidFill>
                  <a:srgbClr val="008000"/>
                </a:solidFill>
              </a:rPr>
              <a:t>Monstre</a:t>
            </a:r>
            <a:endParaRPr lang="cs-CZ" sz="2400" dirty="0" smtClean="0">
              <a:solidFill>
                <a:srgbClr val="008000"/>
              </a:solidFill>
            </a:endParaRPr>
          </a:p>
          <a:p>
            <a:pPr algn="ctr"/>
            <a:r>
              <a:rPr lang="cs-CZ" sz="2400" dirty="0" smtClean="0">
                <a:solidFill>
                  <a:srgbClr val="008000"/>
                </a:solidFill>
              </a:rPr>
              <a:t>et </a:t>
            </a:r>
            <a:r>
              <a:rPr lang="cs-CZ" sz="2400" dirty="0" err="1" smtClean="0">
                <a:solidFill>
                  <a:srgbClr val="008000"/>
                </a:solidFill>
              </a:rPr>
              <a:t>peuvent</a:t>
            </a:r>
            <a:r>
              <a:rPr lang="cs-CZ" sz="2400" dirty="0" smtClean="0">
                <a:solidFill>
                  <a:srgbClr val="008000"/>
                </a:solidFill>
              </a:rPr>
              <a:t> </a:t>
            </a:r>
            <a:r>
              <a:rPr lang="cs-CZ" sz="2400" dirty="0" err="1" smtClean="0">
                <a:solidFill>
                  <a:srgbClr val="008000"/>
                </a:solidFill>
              </a:rPr>
              <a:t>être</a:t>
            </a:r>
            <a:r>
              <a:rPr lang="cs-CZ" sz="2400" dirty="0" smtClean="0">
                <a:solidFill>
                  <a:srgbClr val="008000"/>
                </a:solidFill>
              </a:rPr>
              <a:t>( </a:t>
            </a:r>
            <a:r>
              <a:rPr lang="cs-CZ" sz="2400" dirty="0" err="1" smtClean="0">
                <a:solidFill>
                  <a:srgbClr val="008000"/>
                </a:solidFill>
              </a:rPr>
              <a:t>tant</a:t>
            </a:r>
            <a:r>
              <a:rPr lang="cs-CZ" sz="2400" dirty="0" smtClean="0">
                <a:solidFill>
                  <a:srgbClr val="008000"/>
                </a:solidFill>
              </a:rPr>
              <a:t> </a:t>
            </a:r>
            <a:r>
              <a:rPr lang="cs-CZ" sz="2400" dirty="0" err="1" smtClean="0">
                <a:solidFill>
                  <a:srgbClr val="008000"/>
                </a:solidFill>
              </a:rPr>
              <a:t>bien</a:t>
            </a:r>
            <a:r>
              <a:rPr lang="cs-CZ" sz="2400" dirty="0" smtClean="0">
                <a:solidFill>
                  <a:srgbClr val="008000"/>
                </a:solidFill>
              </a:rPr>
              <a:t> </a:t>
            </a:r>
            <a:r>
              <a:rPr lang="cs-CZ" sz="2400" dirty="0" err="1" smtClean="0">
                <a:solidFill>
                  <a:srgbClr val="008000"/>
                </a:solidFill>
              </a:rPr>
              <a:t>que</a:t>
            </a:r>
            <a:r>
              <a:rPr lang="cs-CZ" sz="2400" dirty="0" smtClean="0">
                <a:solidFill>
                  <a:srgbClr val="008000"/>
                </a:solidFill>
              </a:rPr>
              <a:t> </a:t>
            </a:r>
            <a:r>
              <a:rPr lang="cs-CZ" sz="2400" dirty="0" err="1" smtClean="0">
                <a:solidFill>
                  <a:srgbClr val="008000"/>
                </a:solidFill>
              </a:rPr>
              <a:t>mal</a:t>
            </a:r>
            <a:r>
              <a:rPr lang="cs-CZ" sz="2400" dirty="0" smtClean="0">
                <a:solidFill>
                  <a:srgbClr val="008000"/>
                </a:solidFill>
              </a:rPr>
              <a:t>) </a:t>
            </a:r>
            <a:r>
              <a:rPr lang="cs-CZ" sz="2400" dirty="0" err="1" smtClean="0">
                <a:solidFill>
                  <a:srgbClr val="008000"/>
                </a:solidFill>
              </a:rPr>
              <a:t>regroupés</a:t>
            </a:r>
            <a:r>
              <a:rPr lang="cs-CZ" sz="2400" dirty="0" smtClean="0">
                <a:solidFill>
                  <a:srgbClr val="008000"/>
                </a:solidFill>
              </a:rPr>
              <a:t> en 4 </a:t>
            </a:r>
            <a:r>
              <a:rPr lang="cs-CZ" sz="2400" dirty="0" err="1" smtClean="0">
                <a:solidFill>
                  <a:srgbClr val="008000"/>
                </a:solidFill>
              </a:rPr>
              <a:t>familles</a:t>
            </a:r>
            <a:endParaRPr lang="cs-CZ" sz="2400" dirty="0" smtClean="0">
              <a:solidFill>
                <a:srgbClr val="008000"/>
              </a:solidFill>
            </a:endParaRPr>
          </a:p>
          <a:p>
            <a:pPr algn="ctr"/>
            <a:r>
              <a:rPr lang="cs-CZ" sz="2400" dirty="0" smtClean="0">
                <a:solidFill>
                  <a:schemeClr val="accent2"/>
                </a:solidFill>
              </a:rPr>
              <a:t>…</a:t>
            </a:r>
            <a:r>
              <a:rPr lang="cs-CZ" sz="2400" dirty="0" err="1" smtClean="0">
                <a:solidFill>
                  <a:schemeClr val="accent2"/>
                </a:solidFill>
              </a:rPr>
              <a:t>mais</a:t>
            </a:r>
            <a:r>
              <a:rPr lang="cs-CZ" sz="2400" dirty="0" smtClean="0">
                <a:solidFill>
                  <a:schemeClr val="accent2"/>
                </a:solidFill>
              </a:rPr>
              <a:t> </a:t>
            </a:r>
            <a:r>
              <a:rPr lang="cs-CZ" sz="2400" dirty="0" err="1" smtClean="0">
                <a:solidFill>
                  <a:schemeClr val="accent2"/>
                </a:solidFill>
              </a:rPr>
              <a:t>il</a:t>
            </a:r>
            <a:r>
              <a:rPr lang="cs-CZ" sz="2400" dirty="0" smtClean="0">
                <a:solidFill>
                  <a:schemeClr val="accent2"/>
                </a:solidFill>
              </a:rPr>
              <a:t> reste 6 “</a:t>
            </a:r>
            <a:r>
              <a:rPr lang="cs-CZ" sz="2400" dirty="0" err="1">
                <a:solidFill>
                  <a:schemeClr val="accent2"/>
                </a:solidFill>
              </a:rPr>
              <a:t>p</a:t>
            </a:r>
            <a:r>
              <a:rPr lang="cs-CZ" sz="2400" dirty="0" err="1" smtClean="0">
                <a:solidFill>
                  <a:schemeClr val="accent2"/>
                </a:solidFill>
              </a:rPr>
              <a:t>arias</a:t>
            </a:r>
            <a:r>
              <a:rPr lang="cs-CZ" sz="2400" dirty="0" smtClean="0">
                <a:solidFill>
                  <a:schemeClr val="accent2"/>
                </a:solidFill>
              </a:rPr>
              <a:t>“ !</a:t>
            </a:r>
            <a:endParaRPr lang="cs-CZ" sz="2400" dirty="0">
              <a:solidFill>
                <a:schemeClr val="accent2"/>
              </a:solidFill>
            </a:endParaRPr>
          </a:p>
          <a:p>
            <a:endParaRPr lang="cs-CZ" dirty="0">
              <a:solidFill>
                <a:srgbClr val="FF0000"/>
              </a:solidFill>
            </a:endParaRPr>
          </a:p>
        </p:txBody>
      </p:sp>
      <p:sp>
        <p:nvSpPr>
          <p:cNvPr id="2" name="Espace réservé de la date 1"/>
          <p:cNvSpPr>
            <a:spLocks noGrp="1"/>
          </p:cNvSpPr>
          <p:nvPr>
            <p:ph type="dt" sz="half" idx="10"/>
          </p:nvPr>
        </p:nvSpPr>
        <p:spPr/>
        <p:txBody>
          <a:bodyPr/>
          <a:lstStyle/>
          <a:p>
            <a:r>
              <a:rPr lang="fr-FR" smtClean="0"/>
              <a:t>Fleurance, 6 août 2016</a:t>
            </a:r>
            <a:endParaRPr lang="fr-FR"/>
          </a:p>
        </p:txBody>
      </p:sp>
      <p:sp>
        <p:nvSpPr>
          <p:cNvPr id="3" name="Espace réservé du pied de page 2"/>
          <p:cNvSpPr>
            <a:spLocks noGrp="1"/>
          </p:cNvSpPr>
          <p:nvPr>
            <p:ph type="ftr" sz="quarter" idx="11"/>
          </p:nvPr>
        </p:nvSpPr>
        <p:spPr/>
        <p:txBody>
          <a:bodyPr/>
          <a:lstStyle/>
          <a:p>
            <a:r>
              <a:rPr lang="fr-FR" smtClean="0"/>
              <a:t>JMLL, Des ordres et désordres</a:t>
            </a:r>
            <a:endParaRPr lang="fr-FR"/>
          </a:p>
        </p:txBody>
      </p:sp>
      <p:sp>
        <p:nvSpPr>
          <p:cNvPr id="5" name="Espace réservé du numéro de diapositive 4"/>
          <p:cNvSpPr>
            <a:spLocks noGrp="1"/>
          </p:cNvSpPr>
          <p:nvPr>
            <p:ph type="sldNum" sz="quarter" idx="12"/>
          </p:nvPr>
        </p:nvSpPr>
        <p:spPr/>
        <p:txBody>
          <a:bodyPr/>
          <a:lstStyle/>
          <a:p>
            <a:fld id="{D624A760-436F-A34E-9FEA-B2A746CDE049}" type="slidenum">
              <a:rPr lang="fr-FR" smtClean="0"/>
              <a:t>19</a:t>
            </a:fld>
            <a:endParaRPr lang="fr-FR" dirty="0"/>
          </a:p>
        </p:txBody>
      </p:sp>
      <p:sp>
        <p:nvSpPr>
          <p:cNvPr id="6" name="Rectangle 2"/>
          <p:cNvSpPr txBox="1">
            <a:spLocks noChangeArrowheads="1"/>
          </p:cNvSpPr>
          <p:nvPr/>
        </p:nvSpPr>
        <p:spPr>
          <a:xfrm>
            <a:off x="0" y="-213316"/>
            <a:ext cx="9144000" cy="2130578"/>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dirty="0" smtClean="0">
                <a:solidFill>
                  <a:schemeClr val="accent2"/>
                </a:solidFill>
              </a:rPr>
              <a:t/>
            </a:r>
            <a:br>
              <a:rPr lang="fr-FR" dirty="0" smtClean="0">
                <a:solidFill>
                  <a:schemeClr val="accent2"/>
                </a:solidFill>
              </a:rPr>
            </a:br>
            <a:r>
              <a:rPr lang="fr-FR" dirty="0" smtClean="0">
                <a:solidFill>
                  <a:schemeClr val="accent2"/>
                </a:solidFill>
              </a:rPr>
              <a:t>         		       </a:t>
            </a:r>
            <a:r>
              <a:rPr lang="fr-FR" sz="17600" dirty="0" smtClean="0">
                <a:solidFill>
                  <a:srgbClr val="000090"/>
                </a:solidFill>
              </a:rPr>
              <a:t>Du côté des mathématiques</a:t>
            </a:r>
            <a:r>
              <a:rPr lang="fr-FR" sz="14700" dirty="0" smtClean="0">
                <a:solidFill>
                  <a:srgbClr val="000090"/>
                </a:solidFill>
              </a:rPr>
              <a:t/>
            </a:r>
            <a:br>
              <a:rPr lang="fr-FR" sz="14700" dirty="0" smtClean="0">
                <a:solidFill>
                  <a:srgbClr val="000090"/>
                </a:solidFill>
              </a:rPr>
            </a:br>
            <a:r>
              <a:rPr lang="fr-FR" sz="7300" dirty="0" smtClean="0">
                <a:solidFill>
                  <a:srgbClr val="000090"/>
                </a:solidFill>
              </a:rPr>
              <a:t/>
            </a:r>
            <a:br>
              <a:rPr lang="fr-FR" sz="7300" dirty="0" smtClean="0">
                <a:solidFill>
                  <a:srgbClr val="000090"/>
                </a:solidFill>
              </a:rPr>
            </a:br>
            <a:r>
              <a:rPr lang="fr-FR" sz="12800" dirty="0" smtClean="0">
                <a:solidFill>
                  <a:srgbClr val="000090"/>
                </a:solidFill>
              </a:rPr>
              <a:t>III. L’ordre des structures</a:t>
            </a:r>
            <a:br>
              <a:rPr lang="fr-FR" sz="12800" dirty="0" smtClean="0">
                <a:solidFill>
                  <a:srgbClr val="000090"/>
                </a:solidFill>
              </a:rPr>
            </a:br>
            <a:r>
              <a:rPr lang="fr-FR" sz="12800" dirty="0" smtClean="0">
                <a:solidFill>
                  <a:srgbClr val="000090"/>
                </a:solidFill>
              </a:rPr>
              <a:t>	b) Groupes finis simples</a:t>
            </a:r>
            <a:endParaRPr lang="fr-FR" sz="7100" dirty="0">
              <a:solidFill>
                <a:schemeClr val="accent2"/>
              </a:solidFill>
            </a:endParaRPr>
          </a:p>
        </p:txBody>
      </p:sp>
    </p:spTree>
    <p:extLst>
      <p:ext uri="{BB962C8B-B14F-4D97-AF65-F5344CB8AC3E}">
        <p14:creationId xmlns:p14="http://schemas.microsoft.com/office/powerpoint/2010/main" val="378928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20</a:t>
            </a:fld>
            <a:endParaRPr lang="fr-FR"/>
          </a:p>
        </p:txBody>
      </p:sp>
      <p:pic>
        <p:nvPicPr>
          <p:cNvPr id="7" name="Image 6"/>
          <p:cNvPicPr>
            <a:picLocks noChangeAspect="1"/>
          </p:cNvPicPr>
          <p:nvPr/>
        </p:nvPicPr>
        <p:blipFill>
          <a:blip r:embed="rId2"/>
          <a:stretch>
            <a:fillRect/>
          </a:stretch>
        </p:blipFill>
        <p:spPr>
          <a:xfrm>
            <a:off x="782393" y="1050517"/>
            <a:ext cx="7904407" cy="5305833"/>
          </a:xfrm>
          <a:prstGeom prst="rect">
            <a:avLst/>
          </a:prstGeom>
          <a:ln>
            <a:solidFill>
              <a:srgbClr val="4F81BD"/>
            </a:solidFill>
          </a:ln>
        </p:spPr>
      </p:pic>
      <p:sp>
        <p:nvSpPr>
          <p:cNvPr id="8" name="ZoneTexte 7"/>
          <p:cNvSpPr txBox="1"/>
          <p:nvPr/>
        </p:nvSpPr>
        <p:spPr>
          <a:xfrm>
            <a:off x="2089487" y="188743"/>
            <a:ext cx="4802517" cy="861774"/>
          </a:xfrm>
          <a:prstGeom prst="rect">
            <a:avLst/>
          </a:prstGeom>
          <a:noFill/>
        </p:spPr>
        <p:txBody>
          <a:bodyPr wrap="none" rtlCol="0">
            <a:spAutoFit/>
          </a:bodyPr>
          <a:lstStyle/>
          <a:p>
            <a:r>
              <a:rPr lang="fr-FR" sz="3200" dirty="0">
                <a:solidFill>
                  <a:srgbClr val="008000"/>
                </a:solidFill>
              </a:rPr>
              <a:t>Les 26 groupes sporadiques</a:t>
            </a:r>
            <a:endParaRPr lang="fr-FR" sz="3200" b="1" dirty="0"/>
          </a:p>
          <a:p>
            <a:endParaRPr lang="fr-FR" dirty="0"/>
          </a:p>
        </p:txBody>
      </p:sp>
    </p:spTree>
    <p:extLst>
      <p:ext uri="{BB962C8B-B14F-4D97-AF65-F5344CB8AC3E}">
        <p14:creationId xmlns:p14="http://schemas.microsoft.com/office/powerpoint/2010/main" val="14411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21</a:t>
            </a:fld>
            <a:endParaRPr lang="fr-FR"/>
          </a:p>
        </p:txBody>
      </p:sp>
      <p:sp>
        <p:nvSpPr>
          <p:cNvPr id="7" name="Rectangle 2"/>
          <p:cNvSpPr txBox="1">
            <a:spLocks noChangeArrowheads="1"/>
          </p:cNvSpPr>
          <p:nvPr/>
        </p:nvSpPr>
        <p:spPr>
          <a:xfrm>
            <a:off x="0" y="-213316"/>
            <a:ext cx="9144000" cy="2130578"/>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dirty="0" smtClean="0">
                <a:solidFill>
                  <a:schemeClr val="accent2"/>
                </a:solidFill>
              </a:rPr>
              <a:t/>
            </a:r>
            <a:br>
              <a:rPr lang="fr-FR" dirty="0" smtClean="0">
                <a:solidFill>
                  <a:schemeClr val="accent2"/>
                </a:solidFill>
              </a:rPr>
            </a:br>
            <a:r>
              <a:rPr lang="fr-FR" dirty="0" smtClean="0">
                <a:solidFill>
                  <a:schemeClr val="accent2"/>
                </a:solidFill>
              </a:rPr>
              <a:t>         		       </a:t>
            </a:r>
            <a:r>
              <a:rPr lang="fr-FR" sz="17600" dirty="0" smtClean="0">
                <a:solidFill>
                  <a:srgbClr val="000090"/>
                </a:solidFill>
              </a:rPr>
              <a:t>Du côté des mathématiques</a:t>
            </a:r>
            <a:r>
              <a:rPr lang="fr-FR" sz="14700" dirty="0" smtClean="0">
                <a:solidFill>
                  <a:srgbClr val="000090"/>
                </a:solidFill>
              </a:rPr>
              <a:t/>
            </a:r>
            <a:br>
              <a:rPr lang="fr-FR" sz="14700" dirty="0" smtClean="0">
                <a:solidFill>
                  <a:srgbClr val="000090"/>
                </a:solidFill>
              </a:rPr>
            </a:br>
            <a:r>
              <a:rPr lang="fr-FR" sz="7300" dirty="0" smtClean="0">
                <a:solidFill>
                  <a:srgbClr val="000090"/>
                </a:solidFill>
              </a:rPr>
              <a:t/>
            </a:r>
            <a:br>
              <a:rPr lang="fr-FR" sz="7300" dirty="0" smtClean="0">
                <a:solidFill>
                  <a:srgbClr val="000090"/>
                </a:solidFill>
              </a:rPr>
            </a:br>
            <a:r>
              <a:rPr lang="fr-FR" sz="12800" dirty="0" smtClean="0">
                <a:solidFill>
                  <a:srgbClr val="000090"/>
                </a:solidFill>
              </a:rPr>
              <a:t>III. L’ordre des structures</a:t>
            </a:r>
            <a:br>
              <a:rPr lang="fr-FR" sz="12800" dirty="0" smtClean="0">
                <a:solidFill>
                  <a:srgbClr val="000090"/>
                </a:solidFill>
              </a:rPr>
            </a:br>
            <a:r>
              <a:rPr lang="fr-FR" sz="12800" dirty="0" smtClean="0">
                <a:solidFill>
                  <a:srgbClr val="000090"/>
                </a:solidFill>
              </a:rPr>
              <a:t>	c) Suites </a:t>
            </a:r>
            <a:endParaRPr lang="fr-FR" sz="7100" dirty="0">
              <a:solidFill>
                <a:schemeClr val="accent2"/>
              </a:solidFill>
            </a:endParaRPr>
          </a:p>
        </p:txBody>
      </p:sp>
      <p:sp>
        <p:nvSpPr>
          <p:cNvPr id="8" name="ZoneTexte 7"/>
          <p:cNvSpPr txBox="1"/>
          <p:nvPr/>
        </p:nvSpPr>
        <p:spPr>
          <a:xfrm>
            <a:off x="1563008" y="1721901"/>
            <a:ext cx="6540573" cy="4278094"/>
          </a:xfrm>
          <a:prstGeom prst="rect">
            <a:avLst/>
          </a:prstGeom>
          <a:noFill/>
        </p:spPr>
        <p:txBody>
          <a:bodyPr wrap="none" rtlCol="0">
            <a:spAutoFit/>
          </a:bodyPr>
          <a:lstStyle/>
          <a:p>
            <a:r>
              <a:rPr lang="fr-FR" sz="3200" dirty="0" smtClean="0">
                <a:solidFill>
                  <a:srgbClr val="660066"/>
                </a:solidFill>
              </a:rPr>
              <a:t>(1, 2, 3, 4, 5, 6, 7, 8, 9, 10)</a:t>
            </a:r>
            <a:endParaRPr lang="fr-FR" sz="3200" dirty="0">
              <a:solidFill>
                <a:srgbClr val="660066"/>
              </a:solidFill>
            </a:endParaRPr>
          </a:p>
          <a:p>
            <a:endParaRPr lang="fr-FR" sz="800" dirty="0" smtClean="0">
              <a:solidFill>
                <a:srgbClr val="660066"/>
              </a:solidFill>
            </a:endParaRPr>
          </a:p>
          <a:p>
            <a:r>
              <a:rPr lang="fr-FR" sz="3200" dirty="0" smtClean="0">
                <a:solidFill>
                  <a:srgbClr val="660066"/>
                </a:solidFill>
              </a:rPr>
              <a:t>(10, 9, 8, 7, 6, 5, 4, 3, 2, 1)</a:t>
            </a:r>
          </a:p>
          <a:p>
            <a:endParaRPr lang="fr-FR" sz="800" dirty="0">
              <a:solidFill>
                <a:srgbClr val="660066"/>
              </a:solidFill>
            </a:endParaRPr>
          </a:p>
          <a:p>
            <a:r>
              <a:rPr lang="fr-FR" sz="3200" dirty="0" smtClean="0">
                <a:solidFill>
                  <a:srgbClr val="660066"/>
                </a:solidFill>
              </a:rPr>
              <a:t>(1, 3, 5, 7, 9, 2, 4, 6, 8, 10)</a:t>
            </a:r>
          </a:p>
          <a:p>
            <a:endParaRPr lang="fr-FR" sz="800" dirty="0">
              <a:solidFill>
                <a:srgbClr val="660066"/>
              </a:solidFill>
            </a:endParaRPr>
          </a:p>
          <a:p>
            <a:r>
              <a:rPr lang="fr-FR" sz="3200" dirty="0" smtClean="0">
                <a:solidFill>
                  <a:srgbClr val="660066"/>
                </a:solidFill>
              </a:rPr>
              <a:t>(4, 5, 3, 9, 7, 1, 10, 2, 8, 6)</a:t>
            </a:r>
          </a:p>
          <a:p>
            <a:endParaRPr lang="fr-FR" sz="800" dirty="0">
              <a:solidFill>
                <a:srgbClr val="660066"/>
              </a:solidFill>
            </a:endParaRPr>
          </a:p>
          <a:p>
            <a:r>
              <a:rPr lang="fr-FR" sz="3200" dirty="0" smtClean="0">
                <a:solidFill>
                  <a:srgbClr val="660066"/>
                </a:solidFill>
              </a:rPr>
              <a:t>(5, 2, 10, 8, 9, 4, 7, 6, 3, 1)</a:t>
            </a:r>
          </a:p>
          <a:p>
            <a:endParaRPr lang="fr-FR" sz="1600" dirty="0">
              <a:solidFill>
                <a:srgbClr val="660066"/>
              </a:solidFill>
            </a:endParaRPr>
          </a:p>
          <a:p>
            <a:r>
              <a:rPr lang="fr-FR" sz="3200" dirty="0" smtClean="0">
                <a:solidFill>
                  <a:schemeClr val="accent3">
                    <a:lumMod val="50000"/>
                  </a:schemeClr>
                </a:solidFill>
              </a:rPr>
              <a:t>		Quelle est la plus désordonnée ?</a:t>
            </a:r>
          </a:p>
          <a:p>
            <a:r>
              <a:rPr lang="fr-FR" sz="3200" dirty="0" smtClean="0">
                <a:solidFill>
                  <a:schemeClr val="accent3">
                    <a:lumMod val="50000"/>
                  </a:schemeClr>
                </a:solidFill>
              </a:rPr>
              <a:t>		Peut-on mesurer le désordre ?</a:t>
            </a:r>
          </a:p>
        </p:txBody>
      </p:sp>
    </p:spTree>
    <p:extLst>
      <p:ext uri="{BB962C8B-B14F-4D97-AF65-F5344CB8AC3E}">
        <p14:creationId xmlns:p14="http://schemas.microsoft.com/office/powerpoint/2010/main" val="304942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22</a:t>
            </a:fld>
            <a:endParaRPr lang="fr-FR"/>
          </a:p>
        </p:txBody>
      </p:sp>
      <p:sp>
        <p:nvSpPr>
          <p:cNvPr id="8" name="ZoneTexte 7"/>
          <p:cNvSpPr txBox="1"/>
          <p:nvPr/>
        </p:nvSpPr>
        <p:spPr>
          <a:xfrm>
            <a:off x="457200" y="456455"/>
            <a:ext cx="4477909" cy="5632310"/>
          </a:xfrm>
          <a:prstGeom prst="rect">
            <a:avLst/>
          </a:prstGeom>
          <a:noFill/>
        </p:spPr>
        <p:txBody>
          <a:bodyPr wrap="none" rtlCol="0">
            <a:spAutoFit/>
          </a:bodyPr>
          <a:lstStyle/>
          <a:p>
            <a:r>
              <a:rPr lang="fr-FR" sz="3200" dirty="0" smtClean="0">
                <a:solidFill>
                  <a:srgbClr val="660066"/>
                </a:solidFill>
              </a:rPr>
              <a:t>(1, 2, 3, 4, 5, 6, 7, 8, 9, 10)</a:t>
            </a:r>
          </a:p>
          <a:p>
            <a:endParaRPr lang="fr-FR" sz="2400" dirty="0">
              <a:solidFill>
                <a:srgbClr val="660066"/>
              </a:solidFill>
            </a:endParaRPr>
          </a:p>
          <a:p>
            <a:endParaRPr lang="fr-FR" sz="2400" dirty="0" smtClean="0">
              <a:solidFill>
                <a:srgbClr val="660066"/>
              </a:solidFill>
            </a:endParaRPr>
          </a:p>
          <a:p>
            <a:r>
              <a:rPr lang="fr-FR" sz="3200" dirty="0" smtClean="0">
                <a:solidFill>
                  <a:srgbClr val="660066"/>
                </a:solidFill>
              </a:rPr>
              <a:t>(10, 9, 8, 7, 6, 5, 4, 3, 2, 1)</a:t>
            </a:r>
          </a:p>
          <a:p>
            <a:endParaRPr lang="fr-FR" sz="2400" dirty="0" smtClean="0">
              <a:solidFill>
                <a:srgbClr val="660066"/>
              </a:solidFill>
            </a:endParaRPr>
          </a:p>
          <a:p>
            <a:endParaRPr lang="fr-FR" sz="3200" dirty="0">
              <a:solidFill>
                <a:srgbClr val="660066"/>
              </a:solidFill>
            </a:endParaRPr>
          </a:p>
          <a:p>
            <a:r>
              <a:rPr lang="fr-FR" sz="3200" dirty="0" smtClean="0">
                <a:solidFill>
                  <a:srgbClr val="660066"/>
                </a:solidFill>
              </a:rPr>
              <a:t>(1, 3, 5, 7, 9, 2, 4, 6, 8, 10)</a:t>
            </a:r>
          </a:p>
          <a:p>
            <a:endParaRPr lang="fr-FR" sz="2400" dirty="0" smtClean="0">
              <a:solidFill>
                <a:srgbClr val="660066"/>
              </a:solidFill>
            </a:endParaRPr>
          </a:p>
          <a:p>
            <a:endParaRPr lang="fr-FR" sz="2400" dirty="0">
              <a:solidFill>
                <a:srgbClr val="660066"/>
              </a:solidFill>
            </a:endParaRPr>
          </a:p>
          <a:p>
            <a:r>
              <a:rPr lang="fr-FR" sz="3200" dirty="0" smtClean="0">
                <a:solidFill>
                  <a:srgbClr val="660066"/>
                </a:solidFill>
              </a:rPr>
              <a:t>(4, 5, 3, 9, 7, 1, 10, 2, 8, 6)</a:t>
            </a:r>
          </a:p>
          <a:p>
            <a:pPr algn="r"/>
            <a:r>
              <a:rPr lang="fr-FR" sz="2400" dirty="0" smtClean="0">
                <a:solidFill>
                  <a:srgbClr val="660066"/>
                </a:solidFill>
              </a:rPr>
              <a:t>							</a:t>
            </a:r>
            <a:endParaRPr lang="fr-FR" sz="2400" dirty="0" smtClean="0">
              <a:solidFill>
                <a:srgbClr val="800000"/>
              </a:solidFill>
            </a:endParaRPr>
          </a:p>
          <a:p>
            <a:endParaRPr lang="fr-FR" sz="2400" dirty="0">
              <a:solidFill>
                <a:srgbClr val="660066"/>
              </a:solidFill>
            </a:endParaRPr>
          </a:p>
          <a:p>
            <a:r>
              <a:rPr lang="fr-FR" sz="3200" dirty="0" smtClean="0">
                <a:solidFill>
                  <a:srgbClr val="660066"/>
                </a:solidFill>
              </a:rPr>
              <a:t>(5, 2, 10, 8, 9, 4, 7, 6, 3, 1) </a:t>
            </a:r>
            <a:endParaRPr lang="fr-FR" sz="2400" dirty="0">
              <a:solidFill>
                <a:srgbClr val="800000"/>
              </a:solidFill>
            </a:endParaRPr>
          </a:p>
        </p:txBody>
      </p:sp>
      <p:graphicFrame>
        <p:nvGraphicFramePr>
          <p:cNvPr id="9" name="Graphique 8"/>
          <p:cNvGraphicFramePr/>
          <p:nvPr>
            <p:extLst>
              <p:ext uri="{D42A27DB-BD31-4B8C-83A1-F6EECF244321}">
                <p14:modId xmlns:p14="http://schemas.microsoft.com/office/powerpoint/2010/main" val="1322353812"/>
              </p:ext>
            </p:extLst>
          </p:nvPr>
        </p:nvGraphicFramePr>
        <p:xfrm>
          <a:off x="4975565" y="259188"/>
          <a:ext cx="2133600" cy="1071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p:nvPr>
            <p:extLst>
              <p:ext uri="{D42A27DB-BD31-4B8C-83A1-F6EECF244321}">
                <p14:modId xmlns:p14="http://schemas.microsoft.com/office/powerpoint/2010/main" val="892065596"/>
              </p:ext>
            </p:extLst>
          </p:nvPr>
        </p:nvGraphicFramePr>
        <p:xfrm>
          <a:off x="4998130" y="1412489"/>
          <a:ext cx="2111035" cy="11188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p:nvPr>
            <p:extLst>
              <p:ext uri="{D42A27DB-BD31-4B8C-83A1-F6EECF244321}">
                <p14:modId xmlns:p14="http://schemas.microsoft.com/office/powerpoint/2010/main" val="2446135562"/>
              </p:ext>
            </p:extLst>
          </p:nvPr>
        </p:nvGraphicFramePr>
        <p:xfrm>
          <a:off x="4975565" y="2531332"/>
          <a:ext cx="2111035" cy="11441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phique 11"/>
          <p:cNvGraphicFramePr/>
          <p:nvPr>
            <p:extLst>
              <p:ext uri="{D42A27DB-BD31-4B8C-83A1-F6EECF244321}">
                <p14:modId xmlns:p14="http://schemas.microsoft.com/office/powerpoint/2010/main" val="2893531892"/>
              </p:ext>
            </p:extLst>
          </p:nvPr>
        </p:nvGraphicFramePr>
        <p:xfrm>
          <a:off x="5161181" y="3756995"/>
          <a:ext cx="1823508" cy="11233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phique 12"/>
          <p:cNvGraphicFramePr/>
          <p:nvPr>
            <p:extLst>
              <p:ext uri="{D42A27DB-BD31-4B8C-83A1-F6EECF244321}">
                <p14:modId xmlns:p14="http://schemas.microsoft.com/office/powerpoint/2010/main" val="1551682171"/>
              </p:ext>
            </p:extLst>
          </p:nvPr>
        </p:nvGraphicFramePr>
        <p:xfrm>
          <a:off x="4998130" y="4880325"/>
          <a:ext cx="2111035" cy="1208440"/>
        </p:xfrm>
        <a:graphic>
          <a:graphicData uri="http://schemas.openxmlformats.org/drawingml/2006/chart">
            <c:chart xmlns:c="http://schemas.openxmlformats.org/drawingml/2006/chart" xmlns:r="http://schemas.openxmlformats.org/officeDocument/2006/relationships" r:id="rId6"/>
          </a:graphicData>
        </a:graphic>
      </p:graphicFrame>
      <p:sp>
        <p:nvSpPr>
          <p:cNvPr id="2" name="ZoneTexte 1"/>
          <p:cNvSpPr txBox="1"/>
          <p:nvPr/>
        </p:nvSpPr>
        <p:spPr>
          <a:xfrm>
            <a:off x="7109165" y="4194429"/>
            <a:ext cx="2034835" cy="1661993"/>
          </a:xfrm>
          <a:prstGeom prst="rect">
            <a:avLst/>
          </a:prstGeom>
          <a:noFill/>
        </p:spPr>
        <p:txBody>
          <a:bodyPr wrap="square" rtlCol="0">
            <a:spAutoFit/>
          </a:bodyPr>
          <a:lstStyle/>
          <a:p>
            <a:r>
              <a:rPr lang="fr-FR" sz="2400" dirty="0">
                <a:solidFill>
                  <a:srgbClr val="800000"/>
                </a:solidFill>
              </a:rPr>
              <a:t>a</a:t>
            </a:r>
            <a:r>
              <a:rPr lang="fr-FR" sz="2400" dirty="0" smtClean="0">
                <a:solidFill>
                  <a:srgbClr val="800000"/>
                </a:solidFill>
              </a:rPr>
              <a:t>léatoire</a:t>
            </a:r>
          </a:p>
          <a:p>
            <a:endParaRPr lang="fr-FR" dirty="0" smtClean="0"/>
          </a:p>
          <a:p>
            <a:endParaRPr lang="fr-FR" dirty="0" smtClean="0"/>
          </a:p>
          <a:p>
            <a:endParaRPr lang="fr-FR" dirty="0" smtClean="0"/>
          </a:p>
          <a:p>
            <a:r>
              <a:rPr lang="fr-FR" sz="2400" dirty="0">
                <a:solidFill>
                  <a:srgbClr val="800000"/>
                </a:solidFill>
              </a:rPr>
              <a:t>n</a:t>
            </a:r>
            <a:r>
              <a:rPr lang="fr-FR" sz="2400" dirty="0" smtClean="0">
                <a:solidFill>
                  <a:srgbClr val="800000"/>
                </a:solidFill>
              </a:rPr>
              <a:t>on aléatoire !</a:t>
            </a:r>
            <a:endParaRPr lang="fr-FR" sz="2400" dirty="0">
              <a:solidFill>
                <a:srgbClr val="800000"/>
              </a:solidFill>
            </a:endParaRPr>
          </a:p>
        </p:txBody>
      </p:sp>
    </p:spTree>
    <p:extLst>
      <p:ext uri="{BB962C8B-B14F-4D97-AF65-F5344CB8AC3E}">
        <p14:creationId xmlns:p14="http://schemas.microsoft.com/office/powerpoint/2010/main" val="37208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23</a:t>
            </a:fld>
            <a:endParaRPr lang="fr-FR"/>
          </a:p>
        </p:txBody>
      </p:sp>
      <p:sp>
        <p:nvSpPr>
          <p:cNvPr id="7" name="Rectangle 2"/>
          <p:cNvSpPr txBox="1">
            <a:spLocks noChangeArrowheads="1"/>
          </p:cNvSpPr>
          <p:nvPr/>
        </p:nvSpPr>
        <p:spPr>
          <a:xfrm>
            <a:off x="0" y="-213316"/>
            <a:ext cx="9144000" cy="2130578"/>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dirty="0" smtClean="0">
                <a:solidFill>
                  <a:schemeClr val="accent2"/>
                </a:solidFill>
              </a:rPr>
              <a:t/>
            </a:r>
            <a:br>
              <a:rPr lang="fr-FR" dirty="0" smtClean="0">
                <a:solidFill>
                  <a:schemeClr val="accent2"/>
                </a:solidFill>
              </a:rPr>
            </a:br>
            <a:r>
              <a:rPr lang="fr-FR" dirty="0" smtClean="0">
                <a:solidFill>
                  <a:schemeClr val="accent2"/>
                </a:solidFill>
              </a:rPr>
              <a:t>         		       </a:t>
            </a:r>
            <a:r>
              <a:rPr lang="fr-FR" sz="17600" dirty="0" smtClean="0">
                <a:solidFill>
                  <a:srgbClr val="000090"/>
                </a:solidFill>
              </a:rPr>
              <a:t>Du côté des mathématiques</a:t>
            </a:r>
            <a:r>
              <a:rPr lang="fr-FR" sz="14700" dirty="0" smtClean="0">
                <a:solidFill>
                  <a:srgbClr val="000090"/>
                </a:solidFill>
              </a:rPr>
              <a:t/>
            </a:r>
            <a:br>
              <a:rPr lang="fr-FR" sz="14700" dirty="0" smtClean="0">
                <a:solidFill>
                  <a:srgbClr val="000090"/>
                </a:solidFill>
              </a:rPr>
            </a:br>
            <a:r>
              <a:rPr lang="fr-FR" sz="7300" dirty="0" smtClean="0">
                <a:solidFill>
                  <a:srgbClr val="000090"/>
                </a:solidFill>
              </a:rPr>
              <a:t/>
            </a:r>
            <a:br>
              <a:rPr lang="fr-FR" sz="7300" dirty="0" smtClean="0">
                <a:solidFill>
                  <a:srgbClr val="000090"/>
                </a:solidFill>
              </a:rPr>
            </a:br>
            <a:r>
              <a:rPr lang="fr-FR" sz="12800" dirty="0" smtClean="0">
                <a:solidFill>
                  <a:srgbClr val="000090"/>
                </a:solidFill>
              </a:rPr>
              <a:t>III. L’ordre des structures</a:t>
            </a:r>
            <a:br>
              <a:rPr lang="fr-FR" sz="12800" dirty="0" smtClean="0">
                <a:solidFill>
                  <a:srgbClr val="000090"/>
                </a:solidFill>
              </a:rPr>
            </a:br>
            <a:r>
              <a:rPr lang="fr-FR" sz="12800" dirty="0" smtClean="0">
                <a:solidFill>
                  <a:srgbClr val="000090"/>
                </a:solidFill>
              </a:rPr>
              <a:t>	c) Suites </a:t>
            </a:r>
            <a:endParaRPr lang="fr-FR" sz="7100" dirty="0">
              <a:solidFill>
                <a:schemeClr val="accent2"/>
              </a:solidFill>
            </a:endParaRPr>
          </a:p>
        </p:txBody>
      </p:sp>
      <p:sp>
        <p:nvSpPr>
          <p:cNvPr id="8" name="ZoneTexte 7"/>
          <p:cNvSpPr txBox="1"/>
          <p:nvPr/>
        </p:nvSpPr>
        <p:spPr>
          <a:xfrm>
            <a:off x="313765" y="1696810"/>
            <a:ext cx="8373035" cy="6001642"/>
          </a:xfrm>
          <a:prstGeom prst="rect">
            <a:avLst/>
          </a:prstGeom>
          <a:noFill/>
        </p:spPr>
        <p:txBody>
          <a:bodyPr wrap="square" rtlCol="0">
            <a:spAutoFit/>
          </a:bodyPr>
          <a:lstStyle/>
          <a:p>
            <a:r>
              <a:rPr lang="fr-FR" sz="3200" dirty="0" smtClean="0">
                <a:solidFill>
                  <a:schemeClr val="accent3">
                    <a:lumMod val="50000"/>
                  </a:schemeClr>
                </a:solidFill>
              </a:rPr>
              <a:t>Peut-on mesurer le désordre d’une suite ?</a:t>
            </a:r>
            <a:endParaRPr lang="fr-FR" sz="3200" dirty="0">
              <a:solidFill>
                <a:schemeClr val="accent3">
                  <a:lumMod val="50000"/>
                </a:schemeClr>
              </a:solidFill>
            </a:endParaRPr>
          </a:p>
          <a:p>
            <a:endParaRPr lang="fr-FR" sz="3200" dirty="0" smtClean="0">
              <a:solidFill>
                <a:schemeClr val="accent3">
                  <a:lumMod val="50000"/>
                </a:schemeClr>
              </a:solidFill>
            </a:endParaRPr>
          </a:p>
          <a:p>
            <a:r>
              <a:rPr lang="fr-FR" sz="3200" dirty="0" smtClean="0">
                <a:solidFill>
                  <a:schemeClr val="accent3">
                    <a:lumMod val="50000"/>
                  </a:schemeClr>
                </a:solidFill>
              </a:rPr>
              <a:t>Deux idées :</a:t>
            </a:r>
          </a:p>
          <a:p>
            <a:r>
              <a:rPr lang="fr-FR" sz="3200" dirty="0" smtClean="0">
                <a:solidFill>
                  <a:schemeClr val="accent3">
                    <a:lumMod val="50000"/>
                  </a:schemeClr>
                </a:solidFill>
              </a:rPr>
              <a:t>— par la difficulté de leur remise en ordre :</a:t>
            </a:r>
          </a:p>
          <a:p>
            <a:pPr algn="r"/>
            <a:r>
              <a:rPr lang="fr-FR" sz="2400" dirty="0">
                <a:solidFill>
                  <a:schemeClr val="accent3">
                    <a:lumMod val="50000"/>
                  </a:schemeClr>
                </a:solidFill>
              </a:rPr>
              <a:t>a</a:t>
            </a:r>
            <a:r>
              <a:rPr lang="fr-FR" sz="2400" dirty="0" smtClean="0">
                <a:solidFill>
                  <a:schemeClr val="accent3">
                    <a:lumMod val="50000"/>
                  </a:schemeClr>
                </a:solidFill>
              </a:rPr>
              <a:t>lgorithmes de tri—&gt; durée du processus ?</a:t>
            </a:r>
          </a:p>
          <a:p>
            <a:r>
              <a:rPr lang="fr-FR" sz="3200" dirty="0" smtClean="0">
                <a:solidFill>
                  <a:schemeClr val="accent3">
                    <a:lumMod val="50000"/>
                  </a:schemeClr>
                </a:solidFill>
              </a:rPr>
              <a:t>— par une « distance » bien choisie entre la suite finale et la suite initiale : </a:t>
            </a:r>
          </a:p>
          <a:p>
            <a:pPr algn="r"/>
            <a:r>
              <a:rPr lang="fr-FR" sz="2400" dirty="0" smtClean="0">
                <a:solidFill>
                  <a:schemeClr val="accent3">
                    <a:lumMod val="50000"/>
                  </a:schemeClr>
                </a:solidFill>
              </a:rPr>
              <a:t>somme des écarts entre items initialement voisins ?</a:t>
            </a:r>
          </a:p>
          <a:p>
            <a:r>
              <a:rPr lang="fr-FR" sz="2400" dirty="0" smtClean="0">
                <a:solidFill>
                  <a:srgbClr val="660066"/>
                </a:solidFill>
              </a:rPr>
              <a:t>	(1</a:t>
            </a:r>
            <a:r>
              <a:rPr lang="fr-FR" sz="2400" dirty="0">
                <a:solidFill>
                  <a:srgbClr val="660066"/>
                </a:solidFill>
              </a:rPr>
              <a:t>, 2, 3, 4, 5, 6, 7, 8, 9, </a:t>
            </a:r>
            <a:r>
              <a:rPr lang="fr-FR" sz="2400" dirty="0" smtClean="0">
                <a:solidFill>
                  <a:srgbClr val="660066"/>
                </a:solidFill>
              </a:rPr>
              <a:t>10)</a:t>
            </a:r>
            <a:r>
              <a:rPr lang="fr-FR" sz="2400" dirty="0">
                <a:solidFill>
                  <a:srgbClr val="660066"/>
                </a:solidFill>
              </a:rPr>
              <a:t>	</a:t>
            </a:r>
            <a:r>
              <a:rPr lang="fr-FR" sz="2400" dirty="0" smtClean="0">
                <a:solidFill>
                  <a:srgbClr val="660066"/>
                </a:solidFill>
              </a:rPr>
              <a:t>	</a:t>
            </a:r>
            <a:r>
              <a:rPr lang="fr-FR" sz="2400" dirty="0" smtClean="0">
                <a:solidFill>
                  <a:srgbClr val="000090"/>
                </a:solidFill>
              </a:rPr>
              <a:t>1+1+1+1+1+1+1+1+1=9</a:t>
            </a:r>
            <a:r>
              <a:rPr lang="fr-FR" sz="2400" dirty="0" smtClean="0">
                <a:solidFill>
                  <a:srgbClr val="660066"/>
                </a:solidFill>
              </a:rPr>
              <a:t>	</a:t>
            </a:r>
            <a:r>
              <a:rPr lang="fr-FR" sz="800" dirty="0" smtClean="0">
                <a:solidFill>
                  <a:srgbClr val="660066"/>
                </a:solidFill>
              </a:rPr>
              <a:t>	</a:t>
            </a:r>
            <a:r>
              <a:rPr lang="fr-FR" sz="2400" dirty="0" smtClean="0">
                <a:solidFill>
                  <a:srgbClr val="660066"/>
                </a:solidFill>
              </a:rPr>
              <a:t>	(4</a:t>
            </a:r>
            <a:r>
              <a:rPr lang="fr-FR" sz="2400" dirty="0">
                <a:solidFill>
                  <a:srgbClr val="660066"/>
                </a:solidFill>
              </a:rPr>
              <a:t>, 5, 3, 9, 7, 1, 10, 2, 8, </a:t>
            </a:r>
            <a:r>
              <a:rPr lang="fr-FR" sz="2400" dirty="0" smtClean="0">
                <a:solidFill>
                  <a:srgbClr val="660066"/>
                </a:solidFill>
              </a:rPr>
              <a:t>6)   	</a:t>
            </a:r>
            <a:r>
              <a:rPr lang="fr-FR" sz="2400" dirty="0" smtClean="0">
                <a:solidFill>
                  <a:srgbClr val="000090"/>
                </a:solidFill>
              </a:rPr>
              <a:t>2+5+2+1+8+5+4+5+3=35</a:t>
            </a:r>
          </a:p>
          <a:p>
            <a:r>
              <a:rPr lang="fr-FR" sz="2400" dirty="0">
                <a:solidFill>
                  <a:srgbClr val="660066"/>
                </a:solidFill>
              </a:rPr>
              <a:t>	</a:t>
            </a:r>
            <a:r>
              <a:rPr lang="fr-FR" sz="2400" dirty="0" smtClean="0">
                <a:solidFill>
                  <a:srgbClr val="660066"/>
                </a:solidFill>
              </a:rPr>
              <a:t>											</a:t>
            </a:r>
            <a:r>
              <a:rPr lang="fr-FR" sz="2400" dirty="0" smtClean="0">
                <a:solidFill>
                  <a:schemeClr val="accent3">
                    <a:lumMod val="50000"/>
                  </a:schemeClr>
                </a:solidFill>
              </a:rPr>
              <a:t>distance : </a:t>
            </a:r>
            <a:r>
              <a:rPr lang="fr-FR" sz="2400" dirty="0" smtClean="0">
                <a:solidFill>
                  <a:srgbClr val="000090"/>
                </a:solidFill>
              </a:rPr>
              <a:t>35-9=26</a:t>
            </a:r>
            <a:endParaRPr lang="fr-FR" sz="2400" dirty="0">
              <a:solidFill>
                <a:srgbClr val="000090"/>
              </a:solidFill>
            </a:endParaRPr>
          </a:p>
          <a:p>
            <a:pPr algn="r"/>
            <a:endParaRPr lang="fr-FR" sz="2400" dirty="0">
              <a:solidFill>
                <a:srgbClr val="660066"/>
              </a:solidFill>
            </a:endParaRPr>
          </a:p>
          <a:p>
            <a:pPr algn="r"/>
            <a:endParaRPr lang="fr-FR" sz="2400" dirty="0">
              <a:solidFill>
                <a:schemeClr val="accent3">
                  <a:lumMod val="50000"/>
                </a:schemeClr>
              </a:solidFill>
            </a:endParaRPr>
          </a:p>
          <a:p>
            <a:pPr algn="r"/>
            <a:endParaRPr lang="fr-FR" sz="2400" dirty="0" smtClean="0">
              <a:solidFill>
                <a:schemeClr val="accent3">
                  <a:lumMod val="50000"/>
                </a:schemeClr>
              </a:solidFill>
            </a:endParaRPr>
          </a:p>
        </p:txBody>
      </p:sp>
    </p:spTree>
    <p:extLst>
      <p:ext uri="{BB962C8B-B14F-4D97-AF65-F5344CB8AC3E}">
        <p14:creationId xmlns:p14="http://schemas.microsoft.com/office/powerpoint/2010/main" val="102647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24</a:t>
            </a:fld>
            <a:endParaRPr lang="fr-FR"/>
          </a:p>
        </p:txBody>
      </p:sp>
      <p:sp>
        <p:nvSpPr>
          <p:cNvPr id="7" name="Rectangle 2"/>
          <p:cNvSpPr txBox="1">
            <a:spLocks noChangeArrowheads="1"/>
          </p:cNvSpPr>
          <p:nvPr/>
        </p:nvSpPr>
        <p:spPr>
          <a:xfrm>
            <a:off x="0" y="3464208"/>
            <a:ext cx="9144000" cy="2130578"/>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dirty="0" smtClean="0">
                <a:solidFill>
                  <a:schemeClr val="accent2"/>
                </a:solidFill>
              </a:rPr>
              <a:t/>
            </a:r>
            <a:br>
              <a:rPr lang="fr-FR" dirty="0" smtClean="0">
                <a:solidFill>
                  <a:schemeClr val="accent2"/>
                </a:solidFill>
              </a:rPr>
            </a:br>
            <a:r>
              <a:rPr lang="fr-FR" dirty="0" smtClean="0">
                <a:solidFill>
                  <a:schemeClr val="accent2"/>
                </a:solidFill>
              </a:rPr>
              <a:t>         		       </a:t>
            </a:r>
            <a:r>
              <a:rPr lang="fr-FR" sz="17600" dirty="0" smtClean="0">
                <a:solidFill>
                  <a:srgbClr val="000090"/>
                </a:solidFill>
              </a:rPr>
              <a:t>Du côté des mathématiques</a:t>
            </a:r>
            <a:r>
              <a:rPr lang="fr-FR" sz="14700" dirty="0" smtClean="0">
                <a:solidFill>
                  <a:srgbClr val="000090"/>
                </a:solidFill>
              </a:rPr>
              <a:t/>
            </a:r>
            <a:br>
              <a:rPr lang="fr-FR" sz="14700" dirty="0" smtClean="0">
                <a:solidFill>
                  <a:srgbClr val="000090"/>
                </a:solidFill>
              </a:rPr>
            </a:br>
            <a:r>
              <a:rPr lang="fr-FR" sz="7300" dirty="0" smtClean="0">
                <a:solidFill>
                  <a:srgbClr val="000090"/>
                </a:solidFill>
              </a:rPr>
              <a:t/>
            </a:r>
            <a:br>
              <a:rPr lang="fr-FR" sz="7300" dirty="0" smtClean="0">
                <a:solidFill>
                  <a:srgbClr val="000090"/>
                </a:solidFill>
              </a:rPr>
            </a:br>
            <a:r>
              <a:rPr lang="fr-FR" sz="12800" dirty="0" smtClean="0">
                <a:solidFill>
                  <a:srgbClr val="000090"/>
                </a:solidFill>
              </a:rPr>
              <a:t>III. L’ordre des structures</a:t>
            </a:r>
            <a:br>
              <a:rPr lang="fr-FR" sz="12800" dirty="0" smtClean="0">
                <a:solidFill>
                  <a:srgbClr val="000090"/>
                </a:solidFill>
              </a:rPr>
            </a:br>
            <a:r>
              <a:rPr lang="fr-FR" sz="12800" dirty="0" smtClean="0">
                <a:solidFill>
                  <a:srgbClr val="000090"/>
                </a:solidFill>
              </a:rPr>
              <a:t>	c) Suites </a:t>
            </a:r>
          </a:p>
          <a:p>
            <a:pPr algn="l"/>
            <a:r>
              <a:rPr lang="fr-FR" sz="12800" dirty="0">
                <a:solidFill>
                  <a:srgbClr val="000090"/>
                </a:solidFill>
              </a:rPr>
              <a:t>	 </a:t>
            </a:r>
            <a:r>
              <a:rPr lang="fr-FR" sz="12800" dirty="0" smtClean="0">
                <a:solidFill>
                  <a:srgbClr val="000090"/>
                </a:solidFill>
              </a:rPr>
              <a:t>   Quelques mesures du désordre*</a:t>
            </a:r>
          </a:p>
          <a:p>
            <a:pPr algn="l"/>
            <a:endParaRPr lang="fr-FR" sz="12800" dirty="0">
              <a:solidFill>
                <a:srgbClr val="000090"/>
              </a:solidFill>
            </a:endParaRPr>
          </a:p>
          <a:p>
            <a:pPr algn="l"/>
            <a:endParaRPr lang="fr-FR" sz="12800" dirty="0" smtClean="0">
              <a:solidFill>
                <a:srgbClr val="000090"/>
              </a:solidFill>
            </a:endParaRPr>
          </a:p>
          <a:p>
            <a:pPr algn="l"/>
            <a:endParaRPr lang="fr-FR" sz="12800" dirty="0">
              <a:solidFill>
                <a:srgbClr val="000090"/>
              </a:solidFill>
            </a:endParaRPr>
          </a:p>
          <a:p>
            <a:pPr algn="l"/>
            <a:endParaRPr lang="fr-FR" sz="12800" dirty="0" smtClean="0">
              <a:solidFill>
                <a:srgbClr val="000090"/>
              </a:solidFill>
            </a:endParaRPr>
          </a:p>
          <a:p>
            <a:pPr algn="l"/>
            <a:endParaRPr lang="fr-FR" sz="12800" dirty="0">
              <a:solidFill>
                <a:srgbClr val="000090"/>
              </a:solidFill>
            </a:endParaRPr>
          </a:p>
          <a:p>
            <a:pPr algn="l"/>
            <a:endParaRPr lang="fr-FR" sz="12800" dirty="0" smtClean="0">
              <a:solidFill>
                <a:srgbClr val="000090"/>
              </a:solidFill>
            </a:endParaRPr>
          </a:p>
          <a:p>
            <a:pPr algn="r"/>
            <a:endParaRPr lang="fr-FR" sz="12800" dirty="0">
              <a:solidFill>
                <a:srgbClr val="000090"/>
              </a:solidFill>
            </a:endParaRPr>
          </a:p>
          <a:p>
            <a:pPr algn="r"/>
            <a:endParaRPr lang="fr-FR" sz="12800" dirty="0">
              <a:solidFill>
                <a:srgbClr val="000090"/>
              </a:solidFill>
            </a:endParaRPr>
          </a:p>
          <a:p>
            <a:pPr algn="l"/>
            <a:r>
              <a:rPr lang="fr-FR" sz="12800" dirty="0">
                <a:solidFill>
                  <a:srgbClr val="000090"/>
                </a:solidFill>
              </a:rPr>
              <a:t>	</a:t>
            </a:r>
            <a:r>
              <a:rPr lang="fr-FR" sz="12800" dirty="0" smtClean="0">
                <a:solidFill>
                  <a:srgbClr val="000090"/>
                </a:solidFill>
              </a:rPr>
              <a:t>															</a:t>
            </a:r>
            <a:r>
              <a:rPr lang="fr-FR" sz="9600" dirty="0" smtClean="0">
                <a:solidFill>
                  <a:srgbClr val="800000"/>
                </a:solidFill>
              </a:rPr>
              <a:t>* Merci Léo !</a:t>
            </a:r>
          </a:p>
          <a:p>
            <a:pPr algn="l"/>
            <a:endParaRPr lang="fr-FR" sz="12800" dirty="0">
              <a:solidFill>
                <a:srgbClr val="000090"/>
              </a:solidFill>
            </a:endParaRPr>
          </a:p>
          <a:p>
            <a:pPr algn="l"/>
            <a:endParaRPr lang="fr-FR" sz="12800" dirty="0" smtClean="0">
              <a:solidFill>
                <a:srgbClr val="000090"/>
              </a:solidFill>
            </a:endParaRPr>
          </a:p>
          <a:p>
            <a:pPr algn="l"/>
            <a:endParaRPr lang="fr-FR" sz="12800" dirty="0">
              <a:solidFill>
                <a:srgbClr val="000090"/>
              </a:solidFill>
            </a:endParaRPr>
          </a:p>
          <a:p>
            <a:pPr algn="l"/>
            <a:endParaRPr lang="fr-FR" sz="12800" dirty="0" smtClean="0">
              <a:solidFill>
                <a:srgbClr val="000090"/>
              </a:solidFill>
            </a:endParaRPr>
          </a:p>
          <a:p>
            <a:pPr algn="l"/>
            <a:endParaRPr lang="fr-FR" sz="12800" dirty="0">
              <a:solidFill>
                <a:srgbClr val="000090"/>
              </a:solidFill>
            </a:endParaRPr>
          </a:p>
          <a:p>
            <a:pPr algn="l"/>
            <a:endParaRPr lang="fr-FR" sz="12800" dirty="0" smtClean="0">
              <a:solidFill>
                <a:srgbClr val="000090"/>
              </a:solidFill>
            </a:endParaRPr>
          </a:p>
          <a:p>
            <a:pPr algn="l"/>
            <a:endParaRPr lang="fr-FR" sz="12800" dirty="0">
              <a:solidFill>
                <a:srgbClr val="000090"/>
              </a:solidFill>
            </a:endParaRPr>
          </a:p>
          <a:p>
            <a:pPr algn="l"/>
            <a:endParaRPr lang="fr-FR" sz="12800" dirty="0" smtClean="0">
              <a:solidFill>
                <a:srgbClr val="000090"/>
              </a:solidFill>
            </a:endParaRPr>
          </a:p>
          <a:p>
            <a:pPr algn="l"/>
            <a:endParaRPr lang="fr-FR" sz="12800" dirty="0">
              <a:solidFill>
                <a:srgbClr val="000090"/>
              </a:solidFill>
            </a:endParaRPr>
          </a:p>
          <a:p>
            <a:pPr algn="l"/>
            <a:endParaRPr lang="fr-FR" sz="7100" dirty="0">
              <a:solidFill>
                <a:schemeClr val="accent2"/>
              </a:solidFill>
            </a:endParaRPr>
          </a:p>
        </p:txBody>
      </p:sp>
      <p:pic>
        <p:nvPicPr>
          <p:cNvPr id="9" name="Image 8" descr="Tableau.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6503"/>
            <a:ext cx="9144000" cy="2702155"/>
          </a:xfrm>
          <a:prstGeom prst="rect">
            <a:avLst/>
          </a:prstGeom>
          <a:ln>
            <a:solidFill>
              <a:srgbClr val="000090"/>
            </a:solidFill>
          </a:ln>
        </p:spPr>
      </p:pic>
      <p:sp>
        <p:nvSpPr>
          <p:cNvPr id="10" name="ZoneTexte 9"/>
          <p:cNvSpPr txBox="1"/>
          <p:nvPr/>
        </p:nvSpPr>
        <p:spPr>
          <a:xfrm>
            <a:off x="3124200" y="5150092"/>
            <a:ext cx="3225387" cy="1200329"/>
          </a:xfrm>
          <a:prstGeom prst="rect">
            <a:avLst/>
          </a:prstGeom>
          <a:noFill/>
        </p:spPr>
        <p:txBody>
          <a:bodyPr wrap="none" rtlCol="0">
            <a:spAutoFit/>
          </a:bodyPr>
          <a:lstStyle/>
          <a:p>
            <a:pPr algn="ctr"/>
            <a:r>
              <a:rPr lang="fr-FR" sz="3600" dirty="0" smtClean="0">
                <a:solidFill>
                  <a:schemeClr val="accent3">
                    <a:lumMod val="50000"/>
                  </a:schemeClr>
                </a:solidFill>
              </a:rPr>
              <a:t>Peu concluant…</a:t>
            </a:r>
          </a:p>
          <a:p>
            <a:pPr algn="ctr"/>
            <a:r>
              <a:rPr lang="fr-FR" sz="3600" dirty="0" smtClean="0">
                <a:solidFill>
                  <a:schemeClr val="accent3">
                    <a:lumMod val="50000"/>
                  </a:schemeClr>
                </a:solidFill>
              </a:rPr>
              <a:t>Trouver mieux ?</a:t>
            </a:r>
            <a:endParaRPr lang="fr-FR" sz="3600" dirty="0">
              <a:solidFill>
                <a:schemeClr val="accent3">
                  <a:lumMod val="50000"/>
                </a:schemeClr>
              </a:solidFill>
            </a:endParaRPr>
          </a:p>
        </p:txBody>
      </p:sp>
    </p:spTree>
    <p:extLst>
      <p:ext uri="{BB962C8B-B14F-4D97-AF65-F5344CB8AC3E}">
        <p14:creationId xmlns:p14="http://schemas.microsoft.com/office/powerpoint/2010/main" val="32105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25</a:t>
            </a:fld>
            <a:endParaRPr lang="fr-FR"/>
          </a:p>
        </p:txBody>
      </p:sp>
      <p:sp>
        <p:nvSpPr>
          <p:cNvPr id="7" name="Rectangle 2"/>
          <p:cNvSpPr txBox="1">
            <a:spLocks noChangeArrowheads="1"/>
          </p:cNvSpPr>
          <p:nvPr/>
        </p:nvSpPr>
        <p:spPr>
          <a:xfrm>
            <a:off x="0" y="0"/>
            <a:ext cx="9144000" cy="2130578"/>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dirty="0" smtClean="0">
                <a:solidFill>
                  <a:schemeClr val="accent2"/>
                </a:solidFill>
              </a:rPr>
              <a:t/>
            </a:r>
            <a:br>
              <a:rPr lang="fr-FR" dirty="0" smtClean="0">
                <a:solidFill>
                  <a:schemeClr val="accent2"/>
                </a:solidFill>
              </a:rPr>
            </a:br>
            <a:r>
              <a:rPr lang="fr-FR" dirty="0" smtClean="0">
                <a:solidFill>
                  <a:schemeClr val="accent2"/>
                </a:solidFill>
              </a:rPr>
              <a:t>         		       </a:t>
            </a:r>
            <a:r>
              <a:rPr lang="fr-FR" sz="17600" dirty="0" smtClean="0">
                <a:solidFill>
                  <a:srgbClr val="000090"/>
                </a:solidFill>
              </a:rPr>
              <a:t>Du côté des mathématiques</a:t>
            </a:r>
            <a:r>
              <a:rPr lang="fr-FR" sz="14700" dirty="0" smtClean="0">
                <a:solidFill>
                  <a:srgbClr val="000090"/>
                </a:solidFill>
              </a:rPr>
              <a:t/>
            </a:r>
            <a:br>
              <a:rPr lang="fr-FR" sz="14700" dirty="0" smtClean="0">
                <a:solidFill>
                  <a:srgbClr val="000090"/>
                </a:solidFill>
              </a:rPr>
            </a:br>
            <a:r>
              <a:rPr lang="fr-FR" sz="7300" dirty="0" smtClean="0">
                <a:solidFill>
                  <a:srgbClr val="000090"/>
                </a:solidFill>
              </a:rPr>
              <a:t/>
            </a:r>
            <a:br>
              <a:rPr lang="fr-FR" sz="7300" dirty="0" smtClean="0">
                <a:solidFill>
                  <a:srgbClr val="000090"/>
                </a:solidFill>
              </a:rPr>
            </a:br>
            <a:r>
              <a:rPr lang="fr-FR" sz="12800" dirty="0" smtClean="0">
                <a:solidFill>
                  <a:srgbClr val="000090"/>
                </a:solidFill>
              </a:rPr>
              <a:t>III. L’ordre des structures</a:t>
            </a:r>
            <a:br>
              <a:rPr lang="fr-FR" sz="12800" dirty="0" smtClean="0">
                <a:solidFill>
                  <a:srgbClr val="000090"/>
                </a:solidFill>
              </a:rPr>
            </a:br>
            <a:r>
              <a:rPr lang="fr-FR" sz="12800" dirty="0" smtClean="0">
                <a:solidFill>
                  <a:srgbClr val="000090"/>
                </a:solidFill>
              </a:rPr>
              <a:t>	c) Suites </a:t>
            </a:r>
          </a:p>
          <a:p>
            <a:pPr algn="l"/>
            <a:r>
              <a:rPr lang="fr-FR" sz="12800" dirty="0">
                <a:solidFill>
                  <a:srgbClr val="000090"/>
                </a:solidFill>
              </a:rPr>
              <a:t>	 </a:t>
            </a:r>
            <a:r>
              <a:rPr lang="fr-FR" sz="12800" dirty="0" smtClean="0">
                <a:solidFill>
                  <a:srgbClr val="000090"/>
                </a:solidFill>
              </a:rPr>
              <a:t>   Quelques mesures du désordre</a:t>
            </a:r>
            <a:endParaRPr lang="fr-FR" sz="7100" dirty="0">
              <a:solidFill>
                <a:schemeClr val="accent2"/>
              </a:solidFill>
            </a:endParaRPr>
          </a:p>
        </p:txBody>
      </p:sp>
      <p:sp>
        <p:nvSpPr>
          <p:cNvPr id="10" name="ZoneTexte 9"/>
          <p:cNvSpPr txBox="1"/>
          <p:nvPr/>
        </p:nvSpPr>
        <p:spPr>
          <a:xfrm>
            <a:off x="729539" y="2253916"/>
            <a:ext cx="7958842" cy="3785652"/>
          </a:xfrm>
          <a:prstGeom prst="rect">
            <a:avLst/>
          </a:prstGeom>
          <a:noFill/>
        </p:spPr>
        <p:txBody>
          <a:bodyPr wrap="square" rtlCol="0">
            <a:spAutoFit/>
          </a:bodyPr>
          <a:lstStyle/>
          <a:p>
            <a:pPr algn="ctr"/>
            <a:r>
              <a:rPr lang="fr-FR" sz="3200" dirty="0" smtClean="0">
                <a:solidFill>
                  <a:schemeClr val="accent3">
                    <a:lumMod val="50000"/>
                  </a:schemeClr>
                </a:solidFill>
              </a:rPr>
              <a:t>Peu concluant… Peut-on trouver mieux ?</a:t>
            </a:r>
          </a:p>
          <a:p>
            <a:pPr algn="ctr"/>
            <a:endParaRPr lang="fr-FR" sz="2400" dirty="0">
              <a:solidFill>
                <a:schemeClr val="accent3">
                  <a:lumMod val="50000"/>
                </a:schemeClr>
              </a:solidFill>
            </a:endParaRPr>
          </a:p>
          <a:p>
            <a:pPr algn="ctr"/>
            <a:r>
              <a:rPr lang="fr-FR" sz="3200" dirty="0" smtClean="0">
                <a:solidFill>
                  <a:schemeClr val="accent3">
                    <a:lumMod val="50000"/>
                  </a:schemeClr>
                </a:solidFill>
              </a:rPr>
              <a:t>Oui, pour des suites très grandes</a:t>
            </a:r>
          </a:p>
          <a:p>
            <a:pPr algn="ctr"/>
            <a:r>
              <a:rPr lang="fr-FR" sz="3200" dirty="0" smtClean="0">
                <a:solidFill>
                  <a:schemeClr val="accent3">
                    <a:lumMod val="50000"/>
                  </a:schemeClr>
                </a:solidFill>
              </a:rPr>
              <a:t>(complexité de Kolmogorov)</a:t>
            </a:r>
          </a:p>
          <a:p>
            <a:pPr algn="ctr"/>
            <a:endParaRPr lang="fr-FR" sz="2400" dirty="0">
              <a:solidFill>
                <a:schemeClr val="accent3">
                  <a:lumMod val="50000"/>
                </a:schemeClr>
              </a:solidFill>
            </a:endParaRPr>
          </a:p>
          <a:p>
            <a:pPr algn="ctr"/>
            <a:r>
              <a:rPr lang="fr-FR" sz="3200" dirty="0" smtClean="0">
                <a:solidFill>
                  <a:schemeClr val="accent3">
                    <a:lumMod val="50000"/>
                  </a:schemeClr>
                </a:solidFill>
              </a:rPr>
              <a:t>Mais ce qui est difficile à mesurer, c’est le “petit désordre” —  à l’échelle humaine</a:t>
            </a:r>
          </a:p>
          <a:p>
            <a:pPr algn="ctr"/>
            <a:r>
              <a:rPr lang="fr-FR" sz="3200" dirty="0">
                <a:solidFill>
                  <a:schemeClr val="accent3">
                    <a:lumMod val="50000"/>
                  </a:schemeClr>
                </a:solidFill>
              </a:rPr>
              <a:t>(</a:t>
            </a:r>
            <a:r>
              <a:rPr lang="fr-FR" sz="3200" dirty="0" smtClean="0">
                <a:solidFill>
                  <a:schemeClr val="accent3">
                    <a:lumMod val="50000"/>
                  </a:schemeClr>
                </a:solidFill>
              </a:rPr>
              <a:t>« seul à nous intéresser », selon Bergson ?).</a:t>
            </a:r>
            <a:endParaRPr lang="fr-FR" sz="3200" dirty="0">
              <a:solidFill>
                <a:schemeClr val="accent3">
                  <a:lumMod val="50000"/>
                </a:schemeClr>
              </a:solidFill>
            </a:endParaRPr>
          </a:p>
        </p:txBody>
      </p:sp>
    </p:spTree>
    <p:extLst>
      <p:ext uri="{BB962C8B-B14F-4D97-AF65-F5344CB8AC3E}">
        <p14:creationId xmlns:p14="http://schemas.microsoft.com/office/powerpoint/2010/main" val="70753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26</a:t>
            </a:fld>
            <a:endParaRPr lang="fr-FR"/>
          </a:p>
        </p:txBody>
      </p:sp>
      <p:sp>
        <p:nvSpPr>
          <p:cNvPr id="7" name="ZoneTexte 6"/>
          <p:cNvSpPr txBox="1"/>
          <p:nvPr/>
        </p:nvSpPr>
        <p:spPr>
          <a:xfrm>
            <a:off x="2269129" y="1099899"/>
            <a:ext cx="4284071" cy="769441"/>
          </a:xfrm>
          <a:prstGeom prst="rect">
            <a:avLst/>
          </a:prstGeom>
          <a:noFill/>
        </p:spPr>
        <p:txBody>
          <a:bodyPr wrap="none" rtlCol="0">
            <a:spAutoFit/>
          </a:bodyPr>
          <a:lstStyle/>
          <a:p>
            <a:r>
              <a:rPr lang="fr-FR" sz="4400" dirty="0" smtClean="0">
                <a:solidFill>
                  <a:srgbClr val="000090"/>
                </a:solidFill>
              </a:rPr>
              <a:t>Retour aux lettres</a:t>
            </a:r>
            <a:endParaRPr lang="fr-FR" sz="4400" dirty="0">
              <a:solidFill>
                <a:srgbClr val="000090"/>
              </a:solidFill>
            </a:endParaRPr>
          </a:p>
        </p:txBody>
      </p:sp>
    </p:spTree>
    <p:extLst>
      <p:ext uri="{BB962C8B-B14F-4D97-AF65-F5344CB8AC3E}">
        <p14:creationId xmlns:p14="http://schemas.microsoft.com/office/powerpoint/2010/main" val="2356733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27</a:t>
            </a:fld>
            <a:endParaRPr lang="fr-FR"/>
          </a:p>
        </p:txBody>
      </p:sp>
      <p:sp>
        <p:nvSpPr>
          <p:cNvPr id="7" name="Rectangle 6"/>
          <p:cNvSpPr/>
          <p:nvPr/>
        </p:nvSpPr>
        <p:spPr>
          <a:xfrm>
            <a:off x="232327" y="1033263"/>
            <a:ext cx="5787473" cy="3785652"/>
          </a:xfrm>
          <a:prstGeom prst="rect">
            <a:avLst/>
          </a:prstGeom>
          <a:noFill/>
        </p:spPr>
        <p:txBody>
          <a:bodyPr wrap="square">
            <a:spAutoFit/>
          </a:bodyPr>
          <a:lstStyle/>
          <a:p>
            <a:r>
              <a:rPr lang="fr-FR" sz="3200" dirty="0" smtClean="0">
                <a:solidFill>
                  <a:schemeClr val="accent3">
                    <a:lumMod val="50000"/>
                  </a:schemeClr>
                </a:solidFill>
              </a:rPr>
              <a:t>« C’est l’amour de la science qui a répandu le désordre dans le monde (…)</a:t>
            </a:r>
          </a:p>
          <a:p>
            <a:r>
              <a:rPr lang="fr-FR" sz="3200" dirty="0" smtClean="0">
                <a:solidFill>
                  <a:schemeClr val="accent3">
                    <a:lumMod val="50000"/>
                  </a:schemeClr>
                </a:solidFill>
              </a:rPr>
              <a:t>Ce sont les professeurs qui ont mis le désordre dans le monde. »</a:t>
            </a:r>
          </a:p>
          <a:p>
            <a:endParaRPr lang="fr-FR" sz="1600" dirty="0" smtClean="0">
              <a:solidFill>
                <a:schemeClr val="accent3">
                  <a:lumMod val="50000"/>
                </a:schemeClr>
              </a:solidFill>
            </a:endParaRPr>
          </a:p>
          <a:p>
            <a:pPr algn="r"/>
            <a:r>
              <a:rPr lang="fr-FR" sz="3200" dirty="0" err="1" smtClean="0">
                <a:solidFill>
                  <a:schemeClr val="accent3">
                    <a:lumMod val="50000"/>
                  </a:schemeClr>
                </a:solidFill>
              </a:rPr>
              <a:t>Zhuang</a:t>
            </a:r>
            <a:r>
              <a:rPr lang="fr-FR" sz="3200" dirty="0" smtClean="0">
                <a:solidFill>
                  <a:schemeClr val="accent3">
                    <a:lumMod val="50000"/>
                  </a:schemeClr>
                </a:solidFill>
              </a:rPr>
              <a:t> Zhou </a:t>
            </a:r>
            <a:r>
              <a:rPr lang="fr-FR" sz="3200" dirty="0">
                <a:solidFill>
                  <a:schemeClr val="accent3">
                    <a:lumMod val="50000"/>
                  </a:schemeClr>
                </a:solidFill>
              </a:rPr>
              <a:t>[</a:t>
            </a:r>
            <a:r>
              <a:rPr lang="fr-FR" sz="3200" dirty="0" smtClean="0">
                <a:solidFill>
                  <a:schemeClr val="accent3">
                    <a:lumMod val="50000"/>
                  </a:schemeClr>
                </a:solidFill>
              </a:rPr>
              <a:t>Tchouang-Tseu]</a:t>
            </a:r>
          </a:p>
          <a:p>
            <a:pPr algn="r"/>
            <a:r>
              <a:rPr lang="fr-FR" sz="3200" dirty="0" smtClean="0">
                <a:solidFill>
                  <a:schemeClr val="accent3">
                    <a:lumMod val="50000"/>
                  </a:schemeClr>
                </a:solidFill>
              </a:rPr>
              <a:t> (IVe siècle AEC)</a:t>
            </a:r>
          </a:p>
        </p:txBody>
      </p:sp>
      <p:pic>
        <p:nvPicPr>
          <p:cNvPr id="2" name="Image 1"/>
          <p:cNvPicPr>
            <a:picLocks noChangeAspect="1"/>
          </p:cNvPicPr>
          <p:nvPr/>
        </p:nvPicPr>
        <p:blipFill>
          <a:blip r:embed="rId2"/>
          <a:stretch>
            <a:fillRect/>
          </a:stretch>
        </p:blipFill>
        <p:spPr>
          <a:xfrm>
            <a:off x="6124968" y="1076458"/>
            <a:ext cx="2899087" cy="3742457"/>
          </a:xfrm>
          <a:prstGeom prst="rect">
            <a:avLst/>
          </a:prstGeom>
          <a:ln>
            <a:solidFill>
              <a:schemeClr val="accent3">
                <a:lumMod val="50000"/>
              </a:schemeClr>
            </a:solidFill>
          </a:ln>
        </p:spPr>
      </p:pic>
    </p:spTree>
    <p:extLst>
      <p:ext uri="{BB962C8B-B14F-4D97-AF65-F5344CB8AC3E}">
        <p14:creationId xmlns:p14="http://schemas.microsoft.com/office/powerpoint/2010/main" val="429326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28</a:t>
            </a:fld>
            <a:endParaRPr lang="fr-FR"/>
          </a:p>
        </p:txBody>
      </p:sp>
      <p:sp>
        <p:nvSpPr>
          <p:cNvPr id="3" name="ZoneTexte 2"/>
          <p:cNvSpPr txBox="1"/>
          <p:nvPr/>
        </p:nvSpPr>
        <p:spPr>
          <a:xfrm>
            <a:off x="457296" y="1383810"/>
            <a:ext cx="5333807" cy="2708434"/>
          </a:xfrm>
          <a:prstGeom prst="rect">
            <a:avLst/>
          </a:prstGeom>
          <a:noFill/>
        </p:spPr>
        <p:txBody>
          <a:bodyPr wrap="square" rtlCol="0">
            <a:spAutoFit/>
          </a:bodyPr>
          <a:lstStyle/>
          <a:p>
            <a:r>
              <a:rPr lang="fr-FR" sz="3200" dirty="0" smtClean="0">
                <a:solidFill>
                  <a:srgbClr val="4F6228"/>
                </a:solidFill>
              </a:rPr>
              <a:t>« Il est des entreprises pour lesquelles la vraie méthode est un désordre intentionnel. »</a:t>
            </a:r>
          </a:p>
          <a:p>
            <a:endParaRPr lang="fr-FR" sz="1000" dirty="0" smtClean="0">
              <a:solidFill>
                <a:srgbClr val="4F6228"/>
              </a:solidFill>
            </a:endParaRPr>
          </a:p>
          <a:p>
            <a:pPr algn="r"/>
            <a:r>
              <a:rPr lang="fr-FR" sz="3200" dirty="0" smtClean="0">
                <a:solidFill>
                  <a:srgbClr val="4F6228"/>
                </a:solidFill>
              </a:rPr>
              <a:t>Hermann Melville, </a:t>
            </a:r>
          </a:p>
          <a:p>
            <a:pPr algn="r"/>
            <a:r>
              <a:rPr lang="fr-FR" sz="3200" i="1" dirty="0" err="1" smtClean="0">
                <a:solidFill>
                  <a:srgbClr val="4F6228"/>
                </a:solidFill>
              </a:rPr>
              <a:t>Moby</a:t>
            </a:r>
            <a:r>
              <a:rPr lang="fr-FR" sz="3200" i="1" dirty="0" smtClean="0">
                <a:solidFill>
                  <a:srgbClr val="4F6228"/>
                </a:solidFill>
              </a:rPr>
              <a:t> Dick </a:t>
            </a:r>
            <a:r>
              <a:rPr lang="fr-FR" sz="3200" dirty="0" smtClean="0">
                <a:solidFill>
                  <a:srgbClr val="4F6228"/>
                </a:solidFill>
              </a:rPr>
              <a:t>(1851)</a:t>
            </a:r>
            <a:endParaRPr lang="fr-FR" sz="3200" dirty="0">
              <a:solidFill>
                <a:srgbClr val="4F6228"/>
              </a:solidFill>
            </a:endParaRPr>
          </a:p>
        </p:txBody>
      </p:sp>
      <p:pic>
        <p:nvPicPr>
          <p:cNvPr id="8" name="Image 7"/>
          <p:cNvPicPr>
            <a:picLocks noChangeAspect="1"/>
          </p:cNvPicPr>
          <p:nvPr/>
        </p:nvPicPr>
        <p:blipFill>
          <a:blip r:embed="rId2"/>
          <a:stretch>
            <a:fillRect/>
          </a:stretch>
        </p:blipFill>
        <p:spPr>
          <a:xfrm>
            <a:off x="6019800" y="1383810"/>
            <a:ext cx="2847970" cy="2847970"/>
          </a:xfrm>
          <a:prstGeom prst="rect">
            <a:avLst/>
          </a:prstGeom>
        </p:spPr>
      </p:pic>
    </p:spTree>
    <p:extLst>
      <p:ext uri="{BB962C8B-B14F-4D97-AF65-F5344CB8AC3E}">
        <p14:creationId xmlns:p14="http://schemas.microsoft.com/office/powerpoint/2010/main" val="172845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2</a:t>
            </a:fld>
            <a:endParaRPr lang="fr-FR"/>
          </a:p>
        </p:txBody>
      </p:sp>
      <p:sp>
        <p:nvSpPr>
          <p:cNvPr id="7" name="ZoneTexte 6"/>
          <p:cNvSpPr txBox="1"/>
          <p:nvPr/>
        </p:nvSpPr>
        <p:spPr>
          <a:xfrm>
            <a:off x="457201" y="739995"/>
            <a:ext cx="8418414" cy="4985980"/>
          </a:xfrm>
          <a:prstGeom prst="rect">
            <a:avLst/>
          </a:prstGeom>
          <a:noFill/>
        </p:spPr>
        <p:txBody>
          <a:bodyPr wrap="square" rtlCol="0">
            <a:spAutoFit/>
          </a:bodyPr>
          <a:lstStyle/>
          <a:p>
            <a:endParaRPr lang="fr-FR" sz="1000" dirty="0" smtClean="0">
              <a:solidFill>
                <a:srgbClr val="008000"/>
              </a:solidFill>
            </a:endParaRPr>
          </a:p>
          <a:p>
            <a:r>
              <a:rPr lang="fr-FR" sz="2400" dirty="0" smtClean="0">
                <a:solidFill>
                  <a:srgbClr val="008000"/>
                </a:solidFill>
              </a:rPr>
              <a:t>« L'idée </a:t>
            </a:r>
            <a:r>
              <a:rPr lang="fr-FR" sz="2400" dirty="0">
                <a:solidFill>
                  <a:srgbClr val="008000"/>
                </a:solidFill>
              </a:rPr>
              <a:t>d'une suppression de tout ordre, c'est-à-dire d'un désordre absolu, enveloppe alors une contradiction véritable, </a:t>
            </a:r>
            <a:r>
              <a:rPr lang="fr-FR" sz="2400" dirty="0" smtClean="0">
                <a:solidFill>
                  <a:srgbClr val="008000"/>
                </a:solidFill>
              </a:rPr>
              <a:t>puisqu'elle consiste </a:t>
            </a:r>
            <a:r>
              <a:rPr lang="fr-FR" sz="2400" dirty="0">
                <a:solidFill>
                  <a:srgbClr val="008000"/>
                </a:solidFill>
              </a:rPr>
              <a:t>à ne plus laisser qu'une seule face à l'opération qui, par hypothèse, en comprenait deux. </a:t>
            </a:r>
            <a:r>
              <a:rPr lang="fr-FR" sz="2400" dirty="0" smtClean="0">
                <a:solidFill>
                  <a:srgbClr val="008000"/>
                </a:solidFill>
              </a:rPr>
              <a:t>(…) Ce </a:t>
            </a:r>
            <a:r>
              <a:rPr lang="fr-FR" sz="2400" dirty="0">
                <a:solidFill>
                  <a:srgbClr val="008000"/>
                </a:solidFill>
              </a:rPr>
              <a:t>qui revient à dire que la conception d'un ordre venant se surajouter à une “</a:t>
            </a:r>
            <a:r>
              <a:rPr lang="fr-FR" sz="2400" dirty="0" smtClean="0">
                <a:solidFill>
                  <a:srgbClr val="008000"/>
                </a:solidFill>
              </a:rPr>
              <a:t>absence d'ordre</a:t>
            </a:r>
            <a:r>
              <a:rPr lang="fr-FR" sz="2400" dirty="0">
                <a:solidFill>
                  <a:srgbClr val="008000"/>
                </a:solidFill>
              </a:rPr>
              <a:t>”</a:t>
            </a:r>
            <a:r>
              <a:rPr lang="fr-FR" sz="2400" dirty="0" smtClean="0">
                <a:solidFill>
                  <a:srgbClr val="008000"/>
                </a:solidFill>
              </a:rPr>
              <a:t> </a:t>
            </a:r>
            <a:r>
              <a:rPr lang="fr-FR" sz="2400" dirty="0">
                <a:solidFill>
                  <a:srgbClr val="008000"/>
                </a:solidFill>
              </a:rPr>
              <a:t>implique une absurdité, et que le problème s'évanouit</a:t>
            </a:r>
            <a:r>
              <a:rPr lang="fr-FR" sz="2400" dirty="0" smtClean="0">
                <a:solidFill>
                  <a:srgbClr val="008000"/>
                </a:solidFill>
              </a:rPr>
              <a:t>.</a:t>
            </a:r>
          </a:p>
          <a:p>
            <a:endParaRPr lang="fr-FR" sz="1000" dirty="0">
              <a:solidFill>
                <a:srgbClr val="008000"/>
              </a:solidFill>
            </a:endParaRPr>
          </a:p>
          <a:p>
            <a:r>
              <a:rPr lang="fr-FR" sz="2400" dirty="0" smtClean="0">
                <a:solidFill>
                  <a:srgbClr val="008000"/>
                </a:solidFill>
              </a:rPr>
              <a:t>[C’est une illusion de] croire </a:t>
            </a:r>
            <a:r>
              <a:rPr lang="fr-FR" sz="2400" dirty="0">
                <a:solidFill>
                  <a:srgbClr val="008000"/>
                </a:solidFill>
              </a:rPr>
              <a:t>qu'il y a moins </a:t>
            </a:r>
            <a:r>
              <a:rPr lang="fr-FR" sz="2400" dirty="0" smtClean="0">
                <a:solidFill>
                  <a:srgbClr val="008000"/>
                </a:solidFill>
              </a:rPr>
              <a:t>(…) dans </a:t>
            </a:r>
            <a:r>
              <a:rPr lang="fr-FR" sz="2400" dirty="0">
                <a:solidFill>
                  <a:srgbClr val="008000"/>
                </a:solidFill>
              </a:rPr>
              <a:t>le concept de désordre que dans celui d'ordre. En réalité, il y a plus de contenu intellectuel dans </a:t>
            </a:r>
            <a:r>
              <a:rPr lang="fr-FR" sz="2400" dirty="0" smtClean="0">
                <a:solidFill>
                  <a:srgbClr val="008000"/>
                </a:solidFill>
              </a:rPr>
              <a:t>l’idée de désordre (…) parce qu'elle implique </a:t>
            </a:r>
            <a:r>
              <a:rPr lang="fr-FR" sz="2400" dirty="0">
                <a:solidFill>
                  <a:srgbClr val="008000"/>
                </a:solidFill>
              </a:rPr>
              <a:t>plusieurs </a:t>
            </a:r>
            <a:r>
              <a:rPr lang="fr-FR" sz="2400" dirty="0" smtClean="0">
                <a:solidFill>
                  <a:srgbClr val="008000"/>
                </a:solidFill>
              </a:rPr>
              <a:t>ordres et</a:t>
            </a:r>
            <a:r>
              <a:rPr lang="fr-FR" sz="2400" dirty="0">
                <a:solidFill>
                  <a:srgbClr val="008000"/>
                </a:solidFill>
              </a:rPr>
              <a:t>, en outre, un jeu de l'esprit qui jongle inconsciemment avec eux</a:t>
            </a:r>
            <a:r>
              <a:rPr lang="fr-FR" sz="2400" dirty="0" smtClean="0">
                <a:solidFill>
                  <a:srgbClr val="008000"/>
                </a:solidFill>
              </a:rPr>
              <a:t>. »</a:t>
            </a:r>
            <a:endParaRPr lang="fr-FR" sz="2400" dirty="0">
              <a:solidFill>
                <a:srgbClr val="008000"/>
              </a:solidFill>
            </a:endParaRPr>
          </a:p>
        </p:txBody>
      </p:sp>
    </p:spTree>
    <p:extLst>
      <p:ext uri="{BB962C8B-B14F-4D97-AF65-F5344CB8AC3E}">
        <p14:creationId xmlns:p14="http://schemas.microsoft.com/office/powerpoint/2010/main" val="139720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29</a:t>
            </a:fld>
            <a:endParaRPr lang="fr-FR"/>
          </a:p>
        </p:txBody>
      </p:sp>
      <p:sp>
        <p:nvSpPr>
          <p:cNvPr id="7" name="Rectangle 6"/>
          <p:cNvSpPr/>
          <p:nvPr/>
        </p:nvSpPr>
        <p:spPr>
          <a:xfrm>
            <a:off x="218128" y="1908556"/>
            <a:ext cx="5166672" cy="2339102"/>
          </a:xfrm>
          <a:prstGeom prst="rect">
            <a:avLst/>
          </a:prstGeom>
        </p:spPr>
        <p:txBody>
          <a:bodyPr wrap="square">
            <a:spAutoFit/>
          </a:bodyPr>
          <a:lstStyle/>
          <a:p>
            <a:r>
              <a:rPr lang="fr-FR" sz="3200" dirty="0" smtClean="0">
                <a:solidFill>
                  <a:srgbClr val="4F6228"/>
                </a:solidFill>
              </a:rPr>
              <a:t>« On a beau intervertir l'ordre des facteurs, le courrier n'arrive pas plus vite. » </a:t>
            </a:r>
          </a:p>
          <a:p>
            <a:pPr algn="r"/>
            <a:r>
              <a:rPr lang="fr-FR" sz="3200" dirty="0" smtClean="0">
                <a:solidFill>
                  <a:srgbClr val="4F6228"/>
                </a:solidFill>
              </a:rPr>
              <a:t>Pierre Dac</a:t>
            </a:r>
          </a:p>
          <a:p>
            <a:endParaRPr lang="fr-FR" b="1" dirty="0"/>
          </a:p>
        </p:txBody>
      </p:sp>
      <p:pic>
        <p:nvPicPr>
          <p:cNvPr id="9" name="Image 8"/>
          <p:cNvPicPr>
            <a:picLocks noChangeAspect="1"/>
          </p:cNvPicPr>
          <p:nvPr/>
        </p:nvPicPr>
        <p:blipFill>
          <a:blip r:embed="rId2"/>
          <a:stretch>
            <a:fillRect/>
          </a:stretch>
        </p:blipFill>
        <p:spPr>
          <a:xfrm>
            <a:off x="5778500" y="1214290"/>
            <a:ext cx="2908300" cy="3873500"/>
          </a:xfrm>
          <a:prstGeom prst="rect">
            <a:avLst/>
          </a:prstGeom>
        </p:spPr>
      </p:pic>
    </p:spTree>
    <p:extLst>
      <p:ext uri="{BB962C8B-B14F-4D97-AF65-F5344CB8AC3E}">
        <p14:creationId xmlns:p14="http://schemas.microsoft.com/office/powerpoint/2010/main" val="264234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30</a:t>
            </a:fld>
            <a:endParaRPr lang="fr-FR"/>
          </a:p>
        </p:txBody>
      </p:sp>
      <p:sp>
        <p:nvSpPr>
          <p:cNvPr id="2" name="ZoneTexte 1"/>
          <p:cNvSpPr txBox="1"/>
          <p:nvPr/>
        </p:nvSpPr>
        <p:spPr>
          <a:xfrm>
            <a:off x="321162" y="874690"/>
            <a:ext cx="5236955" cy="4524315"/>
          </a:xfrm>
          <a:prstGeom prst="rect">
            <a:avLst/>
          </a:prstGeom>
          <a:noFill/>
        </p:spPr>
        <p:txBody>
          <a:bodyPr wrap="square" rtlCol="0">
            <a:spAutoFit/>
          </a:bodyPr>
          <a:lstStyle/>
          <a:p>
            <a:r>
              <a:rPr lang="fr-FR" sz="2400" dirty="0" smtClean="0">
                <a:solidFill>
                  <a:schemeClr val="accent3">
                    <a:lumMod val="50000"/>
                  </a:schemeClr>
                </a:solidFill>
              </a:rPr>
              <a:t>« Quand il y a abondance, c’est plus difficile de mettre de l’ordre.  </a:t>
            </a:r>
          </a:p>
          <a:p>
            <a:r>
              <a:rPr lang="fr-FR" sz="2400" dirty="0" smtClean="0">
                <a:solidFill>
                  <a:schemeClr val="accent3">
                    <a:lumMod val="50000"/>
                  </a:schemeClr>
                </a:solidFill>
              </a:rPr>
              <a:t>Et pourquoi ? Tenez, moi, quand je viens de faire une vente, les gros billets, les pièces de dix, les pièces de cinq, tout ça se mélange dans ma poche. </a:t>
            </a:r>
          </a:p>
          <a:p>
            <a:r>
              <a:rPr lang="fr-FR" sz="2400" dirty="0" smtClean="0">
                <a:solidFill>
                  <a:schemeClr val="accent3">
                    <a:lumMod val="50000"/>
                  </a:schemeClr>
                </a:solidFill>
              </a:rPr>
              <a:t>Mais si je suis fauché, peut-être que je n’aurai qu’un billet et une pièce de dix, et alors, comment voulez-vous qu’on les retrouve en désordre ? »</a:t>
            </a:r>
          </a:p>
          <a:p>
            <a:pPr algn="r"/>
            <a:r>
              <a:rPr lang="fr-FR" sz="2400" dirty="0" smtClean="0">
                <a:solidFill>
                  <a:schemeClr val="accent3">
                    <a:lumMod val="50000"/>
                  </a:schemeClr>
                </a:solidFill>
              </a:rPr>
              <a:t>Bertolt Brecht, </a:t>
            </a:r>
            <a:r>
              <a:rPr lang="fr-FR" sz="2400" i="1" dirty="0" err="1" smtClean="0">
                <a:solidFill>
                  <a:schemeClr val="accent3">
                    <a:lumMod val="50000"/>
                  </a:schemeClr>
                </a:solidFill>
              </a:rPr>
              <a:t>Schweyk</a:t>
            </a:r>
            <a:r>
              <a:rPr lang="fr-FR" sz="2400" i="1" dirty="0" smtClean="0">
                <a:solidFill>
                  <a:schemeClr val="accent3">
                    <a:lumMod val="50000"/>
                  </a:schemeClr>
                </a:solidFill>
              </a:rPr>
              <a:t> dans </a:t>
            </a:r>
          </a:p>
          <a:p>
            <a:pPr algn="r"/>
            <a:r>
              <a:rPr lang="fr-FR" sz="2400" i="1" dirty="0" smtClean="0">
                <a:solidFill>
                  <a:schemeClr val="accent3">
                    <a:lumMod val="50000"/>
                  </a:schemeClr>
                </a:solidFill>
              </a:rPr>
              <a:t>la deuxième guerre mondiale</a:t>
            </a:r>
            <a:r>
              <a:rPr lang="fr-FR" sz="2400" dirty="0" smtClean="0">
                <a:solidFill>
                  <a:schemeClr val="accent3">
                    <a:lumMod val="50000"/>
                  </a:schemeClr>
                </a:solidFill>
              </a:rPr>
              <a:t>, 1943</a:t>
            </a:r>
            <a:endParaRPr lang="fr-FR" sz="2400" dirty="0">
              <a:solidFill>
                <a:schemeClr val="accent3">
                  <a:lumMod val="50000"/>
                </a:schemeClr>
              </a:solidFill>
            </a:endParaRPr>
          </a:p>
        </p:txBody>
      </p:sp>
      <p:pic>
        <p:nvPicPr>
          <p:cNvPr id="3" name="Image 2"/>
          <p:cNvPicPr>
            <a:picLocks noChangeAspect="1"/>
          </p:cNvPicPr>
          <p:nvPr/>
        </p:nvPicPr>
        <p:blipFill>
          <a:blip r:embed="rId2"/>
          <a:stretch>
            <a:fillRect/>
          </a:stretch>
        </p:blipFill>
        <p:spPr>
          <a:xfrm>
            <a:off x="5675137" y="874690"/>
            <a:ext cx="3447945" cy="4524315"/>
          </a:xfrm>
          <a:prstGeom prst="rect">
            <a:avLst/>
          </a:prstGeom>
        </p:spPr>
      </p:pic>
    </p:spTree>
    <p:extLst>
      <p:ext uri="{BB962C8B-B14F-4D97-AF65-F5344CB8AC3E}">
        <p14:creationId xmlns:p14="http://schemas.microsoft.com/office/powerpoint/2010/main" val="247542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31</a:t>
            </a:fld>
            <a:endParaRPr lang="fr-FR"/>
          </a:p>
        </p:txBody>
      </p:sp>
      <p:pic>
        <p:nvPicPr>
          <p:cNvPr id="8" name="Image 7"/>
          <p:cNvPicPr>
            <a:picLocks noChangeAspect="1"/>
          </p:cNvPicPr>
          <p:nvPr/>
        </p:nvPicPr>
        <p:blipFill>
          <a:blip r:embed="rId2"/>
          <a:stretch>
            <a:fillRect/>
          </a:stretch>
        </p:blipFill>
        <p:spPr>
          <a:xfrm>
            <a:off x="5753100" y="650315"/>
            <a:ext cx="6781800" cy="4362958"/>
          </a:xfrm>
          <a:prstGeom prst="rect">
            <a:avLst/>
          </a:prstGeom>
        </p:spPr>
      </p:pic>
      <p:sp>
        <p:nvSpPr>
          <p:cNvPr id="7" name="Rectangle 6"/>
          <p:cNvSpPr/>
          <p:nvPr/>
        </p:nvSpPr>
        <p:spPr>
          <a:xfrm>
            <a:off x="134471" y="1652570"/>
            <a:ext cx="5437094" cy="3046988"/>
          </a:xfrm>
          <a:prstGeom prst="rect">
            <a:avLst/>
          </a:prstGeom>
        </p:spPr>
        <p:txBody>
          <a:bodyPr wrap="square">
            <a:spAutoFit/>
          </a:bodyPr>
          <a:lstStyle/>
          <a:p>
            <a:r>
              <a:rPr lang="fr-FR" sz="3200" dirty="0">
                <a:solidFill>
                  <a:schemeClr val="accent3">
                    <a:lumMod val="50000"/>
                  </a:schemeClr>
                </a:solidFill>
              </a:rPr>
              <a:t>« Entre l'ordre et le désordre règne un moment délicieux. » </a:t>
            </a:r>
            <a:endParaRPr lang="fr-FR" sz="3200" dirty="0" smtClean="0">
              <a:solidFill>
                <a:schemeClr val="accent3">
                  <a:lumMod val="50000"/>
                </a:schemeClr>
              </a:solidFill>
            </a:endParaRPr>
          </a:p>
          <a:p>
            <a:endParaRPr lang="fr-FR" sz="1600" dirty="0">
              <a:solidFill>
                <a:schemeClr val="accent3">
                  <a:lumMod val="50000"/>
                </a:schemeClr>
              </a:solidFill>
            </a:endParaRPr>
          </a:p>
          <a:p>
            <a:pPr algn="r"/>
            <a:r>
              <a:rPr lang="fr-FR" sz="3200" dirty="0">
                <a:solidFill>
                  <a:schemeClr val="accent3">
                    <a:lumMod val="50000"/>
                  </a:schemeClr>
                </a:solidFill>
              </a:rPr>
              <a:t>Paul Valéry (Préface aux </a:t>
            </a:r>
            <a:endParaRPr lang="fr-FR" sz="3200" dirty="0" smtClean="0">
              <a:solidFill>
                <a:schemeClr val="accent3">
                  <a:lumMod val="50000"/>
                </a:schemeClr>
              </a:solidFill>
            </a:endParaRPr>
          </a:p>
          <a:p>
            <a:pPr algn="r"/>
            <a:r>
              <a:rPr lang="fr-FR" sz="3200" i="1" dirty="0" smtClean="0">
                <a:solidFill>
                  <a:schemeClr val="accent3">
                    <a:lumMod val="50000"/>
                  </a:schemeClr>
                </a:solidFill>
              </a:rPr>
              <a:t>Lettres </a:t>
            </a:r>
            <a:r>
              <a:rPr lang="fr-FR" sz="3200" i="1" dirty="0">
                <a:solidFill>
                  <a:schemeClr val="accent3">
                    <a:lumMod val="50000"/>
                  </a:schemeClr>
                </a:solidFill>
              </a:rPr>
              <a:t>persanes</a:t>
            </a:r>
            <a:r>
              <a:rPr lang="fr-FR" sz="3200" dirty="0">
                <a:solidFill>
                  <a:schemeClr val="accent3">
                    <a:lumMod val="50000"/>
                  </a:schemeClr>
                </a:solidFill>
              </a:rPr>
              <a:t>, 1926)</a:t>
            </a:r>
          </a:p>
          <a:p>
            <a:pPr algn="ctr"/>
            <a:endParaRPr lang="fr-FR" sz="3200" dirty="0">
              <a:solidFill>
                <a:srgbClr val="008000"/>
              </a:solidFill>
            </a:endParaRPr>
          </a:p>
          <a:p>
            <a:pPr algn="ctr"/>
            <a:endParaRPr lang="fr-FR" sz="1600" dirty="0">
              <a:solidFill>
                <a:srgbClr val="008000"/>
              </a:solidFill>
            </a:endParaRPr>
          </a:p>
        </p:txBody>
      </p:sp>
    </p:spTree>
    <p:extLst>
      <p:ext uri="{BB962C8B-B14F-4D97-AF65-F5344CB8AC3E}">
        <p14:creationId xmlns:p14="http://schemas.microsoft.com/office/powerpoint/2010/main" val="259040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70373" y="151552"/>
            <a:ext cx="8843912" cy="6401754"/>
          </a:xfrm>
          <a:prstGeom prst="rect">
            <a:avLst/>
          </a:prstGeom>
          <a:solidFill>
            <a:schemeClr val="accent1">
              <a:lumMod val="20000"/>
              <a:lumOff val="80000"/>
            </a:schemeClr>
          </a:solidFill>
        </p:spPr>
        <p:txBody>
          <a:bodyPr wrap="square" rtlCol="0">
            <a:spAutoFit/>
          </a:bodyPr>
          <a:lstStyle/>
          <a:p>
            <a:r>
              <a:rPr lang="fr-FR" sz="2400" dirty="0" smtClean="0">
                <a:solidFill>
                  <a:schemeClr val="accent3">
                    <a:lumMod val="50000"/>
                  </a:schemeClr>
                </a:solidFill>
              </a:rPr>
              <a:t>Alfred Jarry, </a:t>
            </a:r>
            <a:r>
              <a:rPr lang="fr-FR" sz="2400" i="1" dirty="0" smtClean="0">
                <a:solidFill>
                  <a:schemeClr val="accent3">
                    <a:lumMod val="50000"/>
                  </a:schemeClr>
                </a:solidFill>
              </a:rPr>
              <a:t>Ubu-Roi </a:t>
            </a:r>
            <a:r>
              <a:rPr lang="fr-FR" sz="2400" dirty="0" smtClean="0">
                <a:solidFill>
                  <a:schemeClr val="accent3">
                    <a:lumMod val="50000"/>
                  </a:schemeClr>
                </a:solidFill>
              </a:rPr>
              <a:t>(Acte I, scène 2)</a:t>
            </a:r>
          </a:p>
          <a:p>
            <a:endParaRPr lang="fr-FR" sz="1000" dirty="0">
              <a:solidFill>
                <a:schemeClr val="accent3">
                  <a:lumMod val="50000"/>
                </a:schemeClr>
              </a:solidFill>
            </a:endParaRPr>
          </a:p>
          <a:p>
            <a:r>
              <a:rPr lang="fr-FR" b="1" dirty="0" smtClean="0">
                <a:solidFill>
                  <a:schemeClr val="accent3">
                    <a:lumMod val="50000"/>
                  </a:schemeClr>
                </a:solidFill>
              </a:rPr>
              <a:t>Les </a:t>
            </a:r>
            <a:r>
              <a:rPr lang="fr-FR" b="1" dirty="0">
                <a:solidFill>
                  <a:schemeClr val="accent3">
                    <a:lumMod val="50000"/>
                  </a:schemeClr>
                </a:solidFill>
              </a:rPr>
              <a:t>Trois Hommes </a:t>
            </a:r>
            <a:r>
              <a:rPr lang="fr-FR" b="1" dirty="0" smtClean="0">
                <a:solidFill>
                  <a:schemeClr val="accent3">
                    <a:lumMod val="50000"/>
                  </a:schemeClr>
                </a:solidFill>
              </a:rPr>
              <a:t>libres</a:t>
            </a:r>
            <a:r>
              <a:rPr lang="fr-FR" dirty="0" smtClean="0">
                <a:solidFill>
                  <a:schemeClr val="accent3">
                    <a:lumMod val="50000"/>
                  </a:schemeClr>
                </a:solidFill>
              </a:rPr>
              <a:t>. Nous </a:t>
            </a:r>
            <a:r>
              <a:rPr lang="fr-FR" dirty="0">
                <a:solidFill>
                  <a:schemeClr val="accent3">
                    <a:lumMod val="50000"/>
                  </a:schemeClr>
                </a:solidFill>
              </a:rPr>
              <a:t>sommes les hommes libres, et voici notre caporal. — Vive la liberté, la liberté, la liberté </a:t>
            </a:r>
            <a:r>
              <a:rPr lang="fr-FR" dirty="0" smtClean="0">
                <a:solidFill>
                  <a:schemeClr val="accent3">
                    <a:lumMod val="50000"/>
                  </a:schemeClr>
                </a:solidFill>
              </a:rPr>
              <a:t>! Notre </a:t>
            </a:r>
            <a:r>
              <a:rPr lang="fr-FR" dirty="0">
                <a:solidFill>
                  <a:schemeClr val="accent3">
                    <a:lumMod val="50000"/>
                  </a:schemeClr>
                </a:solidFill>
              </a:rPr>
              <a:t>devoir, c’est d’être libres. Allons moins vite, nous arriverions à l’heure. La liberté, c’est de n’arriver jamais à l’heure — jamais, jamais ! </a:t>
            </a:r>
            <a:r>
              <a:rPr lang="fr-FR" dirty="0" smtClean="0">
                <a:solidFill>
                  <a:schemeClr val="accent3">
                    <a:lumMod val="50000"/>
                  </a:schemeClr>
                </a:solidFill>
              </a:rPr>
              <a:t>— pour </a:t>
            </a:r>
            <a:r>
              <a:rPr lang="fr-FR" dirty="0">
                <a:solidFill>
                  <a:schemeClr val="accent3">
                    <a:lumMod val="50000"/>
                  </a:schemeClr>
                </a:solidFill>
              </a:rPr>
              <a:t>nos exercices de liberté. Désobéissons avec ensemble… Non ! pas ensemble : une, deux, trois </a:t>
            </a:r>
            <a:r>
              <a:rPr lang="fr-FR" dirty="0" smtClean="0">
                <a:solidFill>
                  <a:schemeClr val="accent3">
                    <a:lumMod val="50000"/>
                  </a:schemeClr>
                </a:solidFill>
              </a:rPr>
              <a:t>! Le </a:t>
            </a:r>
            <a:r>
              <a:rPr lang="fr-FR" dirty="0">
                <a:solidFill>
                  <a:schemeClr val="accent3">
                    <a:lumMod val="50000"/>
                  </a:schemeClr>
                </a:solidFill>
              </a:rPr>
              <a:t>premier à un, le deuxième à deux, le troisième à trois. </a:t>
            </a:r>
            <a:r>
              <a:rPr lang="fr-FR" dirty="0" smtClean="0">
                <a:solidFill>
                  <a:schemeClr val="accent3">
                    <a:lumMod val="50000"/>
                  </a:schemeClr>
                </a:solidFill>
              </a:rPr>
              <a:t>Voilà </a:t>
            </a:r>
            <a:r>
              <a:rPr lang="fr-FR" dirty="0">
                <a:solidFill>
                  <a:schemeClr val="accent3">
                    <a:lumMod val="50000"/>
                  </a:schemeClr>
                </a:solidFill>
              </a:rPr>
              <a:t>toute la différence. Inventons chacun un temps différent, quoique ce soit bien fatigant. Désobéissons </a:t>
            </a:r>
            <a:r>
              <a:rPr lang="fr-FR" dirty="0" smtClean="0">
                <a:solidFill>
                  <a:schemeClr val="accent3">
                    <a:lumMod val="50000"/>
                  </a:schemeClr>
                </a:solidFill>
              </a:rPr>
              <a:t>individuellement.</a:t>
            </a:r>
          </a:p>
          <a:p>
            <a:endParaRPr lang="fr-FR" sz="800" dirty="0" smtClean="0">
              <a:solidFill>
                <a:schemeClr val="accent3">
                  <a:lumMod val="50000"/>
                </a:schemeClr>
              </a:solidFill>
            </a:endParaRPr>
          </a:p>
          <a:p>
            <a:r>
              <a:rPr lang="fr-FR" b="1" dirty="0" smtClean="0">
                <a:solidFill>
                  <a:schemeClr val="accent3">
                    <a:lumMod val="50000"/>
                  </a:schemeClr>
                </a:solidFill>
              </a:rPr>
              <a:t>Le Caporal</a:t>
            </a:r>
            <a:r>
              <a:rPr lang="fr-FR" dirty="0" smtClean="0">
                <a:solidFill>
                  <a:schemeClr val="accent3">
                    <a:lumMod val="50000"/>
                  </a:schemeClr>
                </a:solidFill>
              </a:rPr>
              <a:t>. Rassemblement</a:t>
            </a:r>
            <a:r>
              <a:rPr lang="fr-FR" dirty="0">
                <a:solidFill>
                  <a:schemeClr val="accent3">
                    <a:lumMod val="50000"/>
                  </a:schemeClr>
                </a:solidFill>
              </a:rPr>
              <a:t> !</a:t>
            </a:r>
          </a:p>
          <a:p>
            <a:r>
              <a:rPr lang="fr-FR" i="1" dirty="0">
                <a:solidFill>
                  <a:schemeClr val="accent3">
                    <a:lumMod val="50000"/>
                  </a:schemeClr>
                </a:solidFill>
              </a:rPr>
              <a:t>(Ils se </a:t>
            </a:r>
            <a:r>
              <a:rPr lang="fr-FR" i="1" dirty="0" smtClean="0">
                <a:solidFill>
                  <a:schemeClr val="accent3">
                    <a:lumMod val="50000"/>
                  </a:schemeClr>
                </a:solidFill>
              </a:rPr>
              <a:t>dispersent) </a:t>
            </a:r>
            <a:endParaRPr lang="fr-FR" i="1" dirty="0">
              <a:solidFill>
                <a:schemeClr val="accent3">
                  <a:lumMod val="50000"/>
                </a:schemeClr>
              </a:solidFill>
            </a:endParaRPr>
          </a:p>
          <a:p>
            <a:r>
              <a:rPr lang="fr-FR" dirty="0">
                <a:solidFill>
                  <a:schemeClr val="accent3">
                    <a:lumMod val="50000"/>
                  </a:schemeClr>
                </a:solidFill>
              </a:rPr>
              <a:t>Vous, l’homme libre numéro trois, vous me ferez deux jours de salle de police, pour vous être mis, avec le numéro deux, en rang. La théorie dit : Soyez libres ! — Exercices individuels de désobéissance… L’indiscipline aveugle et de tous les instants fait la force principale des hommes libres. — Portez… arme </a:t>
            </a:r>
            <a:r>
              <a:rPr lang="fr-FR" dirty="0" smtClean="0">
                <a:solidFill>
                  <a:schemeClr val="accent3">
                    <a:lumMod val="50000"/>
                  </a:schemeClr>
                </a:solidFill>
              </a:rPr>
              <a:t>!</a:t>
            </a:r>
            <a:endParaRPr lang="fr-FR" sz="800" dirty="0" smtClean="0">
              <a:solidFill>
                <a:schemeClr val="accent3">
                  <a:lumMod val="50000"/>
                </a:schemeClr>
              </a:solidFill>
            </a:endParaRPr>
          </a:p>
          <a:p>
            <a:endParaRPr lang="fr-FR" sz="800" dirty="0">
              <a:solidFill>
                <a:schemeClr val="accent3">
                  <a:lumMod val="50000"/>
                </a:schemeClr>
              </a:solidFill>
            </a:endParaRPr>
          </a:p>
          <a:p>
            <a:r>
              <a:rPr lang="fr-FR" b="1" dirty="0">
                <a:solidFill>
                  <a:schemeClr val="accent3">
                    <a:lumMod val="50000"/>
                  </a:schemeClr>
                </a:solidFill>
              </a:rPr>
              <a:t>Les Trois Hommes </a:t>
            </a:r>
            <a:r>
              <a:rPr lang="fr-FR" b="1" dirty="0" smtClean="0">
                <a:solidFill>
                  <a:schemeClr val="accent3">
                    <a:lumMod val="50000"/>
                  </a:schemeClr>
                </a:solidFill>
              </a:rPr>
              <a:t>libres</a:t>
            </a:r>
            <a:r>
              <a:rPr lang="fr-FR" dirty="0" smtClean="0">
                <a:solidFill>
                  <a:schemeClr val="accent3">
                    <a:lumMod val="50000"/>
                  </a:schemeClr>
                </a:solidFill>
              </a:rPr>
              <a:t>. </a:t>
            </a:r>
            <a:r>
              <a:rPr lang="fr-FR" dirty="0">
                <a:solidFill>
                  <a:schemeClr val="accent3">
                    <a:lumMod val="50000"/>
                  </a:schemeClr>
                </a:solidFill>
              </a:rPr>
              <a:t>Désobéissons. — Le premier à un, le deuxième à deux, le troisième à trois. — Une, deux, trois </a:t>
            </a:r>
            <a:r>
              <a:rPr lang="fr-FR" dirty="0" smtClean="0">
                <a:solidFill>
                  <a:schemeClr val="accent3">
                    <a:lumMod val="50000"/>
                  </a:schemeClr>
                </a:solidFill>
              </a:rPr>
              <a:t>!</a:t>
            </a:r>
          </a:p>
          <a:p>
            <a:endParaRPr lang="fr-FR" sz="800" dirty="0">
              <a:solidFill>
                <a:schemeClr val="accent3">
                  <a:lumMod val="50000"/>
                </a:schemeClr>
              </a:solidFill>
            </a:endParaRPr>
          </a:p>
          <a:p>
            <a:r>
              <a:rPr lang="fr-FR" b="1" dirty="0">
                <a:solidFill>
                  <a:schemeClr val="accent3">
                    <a:lumMod val="50000"/>
                  </a:schemeClr>
                </a:solidFill>
              </a:rPr>
              <a:t>Le </a:t>
            </a:r>
            <a:r>
              <a:rPr lang="fr-FR" b="1" dirty="0" smtClean="0">
                <a:solidFill>
                  <a:schemeClr val="accent3">
                    <a:lumMod val="50000"/>
                  </a:schemeClr>
                </a:solidFill>
              </a:rPr>
              <a:t>Caporal</a:t>
            </a:r>
            <a:r>
              <a:rPr lang="fr-FR" dirty="0" smtClean="0">
                <a:solidFill>
                  <a:schemeClr val="accent3">
                    <a:lumMod val="50000"/>
                  </a:schemeClr>
                </a:solidFill>
              </a:rPr>
              <a:t>. Au </a:t>
            </a:r>
            <a:r>
              <a:rPr lang="fr-FR" dirty="0">
                <a:solidFill>
                  <a:schemeClr val="accent3">
                    <a:lumMod val="50000"/>
                  </a:schemeClr>
                </a:solidFill>
              </a:rPr>
              <a:t>temps ! Numéro un, vous deviez poser l’arme à terre ; numéro deux, la lever la crosse en l’air ; numéro trois, la jeter à six pas derrière et tâcher de prendre ensuite une attitude libertaire. Rompez vos rangs ! Une, deux ! une, deux !</a:t>
            </a:r>
          </a:p>
          <a:p>
            <a:r>
              <a:rPr lang="fr-FR" i="1" dirty="0">
                <a:solidFill>
                  <a:schemeClr val="accent3">
                    <a:lumMod val="50000"/>
                  </a:schemeClr>
                </a:solidFill>
              </a:rPr>
              <a:t>(Ils se rassemblent et sortent en évitant de marcher au </a:t>
            </a:r>
            <a:r>
              <a:rPr lang="fr-FR" i="1" dirty="0" smtClean="0">
                <a:solidFill>
                  <a:schemeClr val="accent3">
                    <a:lumMod val="50000"/>
                  </a:schemeClr>
                </a:solidFill>
              </a:rPr>
              <a:t>pas) </a:t>
            </a:r>
            <a:endParaRPr lang="fr-FR" i="1" dirty="0">
              <a:solidFill>
                <a:schemeClr val="accent3">
                  <a:lumMod val="50000"/>
                </a:schemeClr>
              </a:solidFill>
            </a:endParaRPr>
          </a:p>
        </p:txBody>
      </p:sp>
      <p:sp>
        <p:nvSpPr>
          <p:cNvPr id="4" name="Espace réservé de la date 3"/>
          <p:cNvSpPr>
            <a:spLocks noGrp="1"/>
          </p:cNvSpPr>
          <p:nvPr>
            <p:ph type="dt" sz="half" idx="10"/>
          </p:nvPr>
        </p:nvSpPr>
        <p:spPr/>
        <p:txBody>
          <a:bodyPr/>
          <a:lstStyle/>
          <a:p>
            <a:r>
              <a:rPr lang="fr-FR" smtClean="0"/>
              <a:t>Fleurance, 6 août 2016</a:t>
            </a:r>
            <a:endParaRPr lang="fr-FR"/>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32</a:t>
            </a:fld>
            <a:endParaRPr lang="fr-FR"/>
          </a:p>
        </p:txBody>
      </p:sp>
      <p:pic>
        <p:nvPicPr>
          <p:cNvPr id="8" name="Image 7"/>
          <p:cNvPicPr>
            <a:picLocks noChangeAspect="1"/>
          </p:cNvPicPr>
          <p:nvPr/>
        </p:nvPicPr>
        <p:blipFill>
          <a:blip r:embed="rId2">
            <a:alphaModFix amt="11000"/>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7000" contrast="-4000"/>
                    </a14:imgEffect>
                  </a14:imgLayer>
                </a14:imgProps>
              </a:ext>
            </a:extLst>
          </a:blip>
          <a:stretch>
            <a:fillRect/>
          </a:stretch>
        </p:blipFill>
        <p:spPr>
          <a:xfrm>
            <a:off x="4269468" y="0"/>
            <a:ext cx="4417332" cy="6858000"/>
          </a:xfrm>
          <a:prstGeom prst="rect">
            <a:avLst/>
          </a:prstGeom>
          <a:solidFill>
            <a:schemeClr val="accent1">
              <a:lumMod val="20000"/>
              <a:lumOff val="80000"/>
              <a:alpha val="0"/>
            </a:schemeClr>
          </a:solidFill>
        </p:spPr>
      </p:pic>
    </p:spTree>
    <p:extLst>
      <p:ext uri="{BB962C8B-B14F-4D97-AF65-F5344CB8AC3E}">
        <p14:creationId xmlns:p14="http://schemas.microsoft.com/office/powerpoint/2010/main" val="3988680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Fleurance, 6 août 2016</a:t>
            </a:r>
            <a:endParaRPr lang="fr-FR"/>
          </a:p>
        </p:txBody>
      </p:sp>
      <p:sp>
        <p:nvSpPr>
          <p:cNvPr id="3" name="Espace réservé du pied de page 2"/>
          <p:cNvSpPr>
            <a:spLocks noGrp="1"/>
          </p:cNvSpPr>
          <p:nvPr>
            <p:ph type="ftr" sz="quarter" idx="11"/>
          </p:nvPr>
        </p:nvSpPr>
        <p:spPr/>
        <p:txBody>
          <a:bodyPr/>
          <a:lstStyle/>
          <a:p>
            <a:r>
              <a:rPr lang="fr-FR" smtClean="0"/>
              <a:t>JMLL, Des ordres et désordres</a:t>
            </a:r>
            <a:endParaRPr lang="fr-FR"/>
          </a:p>
        </p:txBody>
      </p:sp>
      <p:sp>
        <p:nvSpPr>
          <p:cNvPr id="4" name="Espace réservé du numéro de diapositive 3"/>
          <p:cNvSpPr>
            <a:spLocks noGrp="1"/>
          </p:cNvSpPr>
          <p:nvPr>
            <p:ph type="sldNum" sz="quarter" idx="12"/>
          </p:nvPr>
        </p:nvSpPr>
        <p:spPr/>
        <p:txBody>
          <a:bodyPr/>
          <a:lstStyle/>
          <a:p>
            <a:fld id="{D624A760-436F-A34E-9FEA-B2A746CDE049}" type="slidenum">
              <a:rPr lang="fr-FR" smtClean="0"/>
              <a:t>3</a:t>
            </a:fld>
            <a:endParaRPr lang="fr-FR"/>
          </a:p>
        </p:txBody>
      </p:sp>
      <p:sp>
        <p:nvSpPr>
          <p:cNvPr id="5" name="ZoneTexte 4"/>
          <p:cNvSpPr txBox="1"/>
          <p:nvPr/>
        </p:nvSpPr>
        <p:spPr>
          <a:xfrm>
            <a:off x="310768" y="267255"/>
            <a:ext cx="8608783" cy="4893647"/>
          </a:xfrm>
          <a:prstGeom prst="rect">
            <a:avLst/>
          </a:prstGeom>
          <a:noFill/>
        </p:spPr>
        <p:txBody>
          <a:bodyPr wrap="square" rtlCol="0">
            <a:spAutoFit/>
          </a:bodyPr>
          <a:lstStyle/>
          <a:p>
            <a:endParaRPr lang="fr-FR" sz="2400" dirty="0" smtClean="0">
              <a:solidFill>
                <a:srgbClr val="000090"/>
              </a:solidFill>
            </a:endParaRPr>
          </a:p>
          <a:p>
            <a:pPr algn="ctr"/>
            <a:r>
              <a:rPr lang="fr-FR" sz="3600" dirty="0" smtClean="0">
                <a:solidFill>
                  <a:srgbClr val="000090"/>
                </a:solidFill>
              </a:rPr>
              <a:t>Pas de désordre sans ordre !</a:t>
            </a:r>
          </a:p>
          <a:p>
            <a:pPr algn="ctr"/>
            <a:endParaRPr lang="fr-FR" sz="3200" dirty="0">
              <a:solidFill>
                <a:srgbClr val="000090"/>
              </a:solidFill>
            </a:endParaRPr>
          </a:p>
          <a:p>
            <a:pPr algn="ctr"/>
            <a:r>
              <a:rPr lang="fr-FR" sz="2400" dirty="0">
                <a:solidFill>
                  <a:srgbClr val="000090"/>
                </a:solidFill>
              </a:rPr>
              <a:t>m</a:t>
            </a:r>
            <a:r>
              <a:rPr lang="fr-FR" sz="2400" dirty="0" smtClean="0">
                <a:solidFill>
                  <a:srgbClr val="000090"/>
                </a:solidFill>
              </a:rPr>
              <a:t>ieux :</a:t>
            </a:r>
          </a:p>
          <a:p>
            <a:pPr algn="ctr"/>
            <a:endParaRPr lang="fr-FR" sz="3200" dirty="0">
              <a:solidFill>
                <a:srgbClr val="000090"/>
              </a:solidFill>
            </a:endParaRPr>
          </a:p>
          <a:p>
            <a:pPr algn="ctr"/>
            <a:r>
              <a:rPr lang="fr-FR" sz="3600" dirty="0" smtClean="0">
                <a:solidFill>
                  <a:srgbClr val="000090"/>
                </a:solidFill>
              </a:rPr>
              <a:t>Pas de désordre sans des ordres</a:t>
            </a:r>
          </a:p>
          <a:p>
            <a:pPr algn="ctr"/>
            <a:r>
              <a:rPr lang="fr-FR" sz="3200" dirty="0">
                <a:solidFill>
                  <a:srgbClr val="000090"/>
                </a:solidFill>
              </a:rPr>
              <a:t>	</a:t>
            </a:r>
            <a:r>
              <a:rPr lang="fr-FR" sz="3200" dirty="0" smtClean="0">
                <a:solidFill>
                  <a:srgbClr val="000090"/>
                </a:solidFill>
              </a:rPr>
              <a:t>																												</a:t>
            </a:r>
            <a:r>
              <a:rPr lang="fr-FR" sz="3200" dirty="0" smtClean="0">
                <a:solidFill>
                  <a:srgbClr val="800000"/>
                </a:solidFill>
              </a:rPr>
              <a:t>divers</a:t>
            </a:r>
          </a:p>
          <a:p>
            <a:pPr algn="ctr"/>
            <a:r>
              <a:rPr lang="fr-FR" sz="3200" dirty="0">
                <a:solidFill>
                  <a:srgbClr val="800000"/>
                </a:solidFill>
              </a:rPr>
              <a:t>	</a:t>
            </a:r>
            <a:r>
              <a:rPr lang="fr-FR" sz="3200" dirty="0" smtClean="0">
                <a:solidFill>
                  <a:srgbClr val="800000"/>
                </a:solidFill>
              </a:rPr>
              <a:t>																										         cachés</a:t>
            </a:r>
          </a:p>
          <a:p>
            <a:pPr algn="ctr"/>
            <a:r>
              <a:rPr lang="fr-FR" sz="3200" dirty="0">
                <a:solidFill>
                  <a:srgbClr val="800000"/>
                </a:solidFill>
              </a:rPr>
              <a:t>	</a:t>
            </a:r>
            <a:r>
              <a:rPr lang="fr-FR" sz="3200" dirty="0" smtClean="0">
                <a:solidFill>
                  <a:srgbClr val="800000"/>
                </a:solidFill>
              </a:rPr>
              <a:t>																										         relatifs</a:t>
            </a:r>
          </a:p>
          <a:p>
            <a:pPr algn="ctr"/>
            <a:r>
              <a:rPr lang="fr-FR" sz="3200" dirty="0" smtClean="0">
                <a:solidFill>
                  <a:srgbClr val="800000"/>
                </a:solidFill>
              </a:rPr>
              <a:t>																										    etc.</a:t>
            </a:r>
          </a:p>
        </p:txBody>
      </p:sp>
    </p:spTree>
    <p:extLst>
      <p:ext uri="{BB962C8B-B14F-4D97-AF65-F5344CB8AC3E}">
        <p14:creationId xmlns:p14="http://schemas.microsoft.com/office/powerpoint/2010/main" val="28864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24818" y="2510032"/>
            <a:ext cx="5878699" cy="1200329"/>
          </a:xfrm>
          <a:prstGeom prst="rect">
            <a:avLst/>
          </a:prstGeom>
          <a:noFill/>
        </p:spPr>
        <p:txBody>
          <a:bodyPr wrap="square" numCol="1" rtlCol="0">
            <a:spAutoFit/>
          </a:bodyPr>
          <a:lstStyle/>
          <a:p>
            <a:pPr algn="ctr"/>
            <a:r>
              <a:rPr lang="fr-FR" sz="3600" dirty="0" smtClean="0">
                <a:solidFill>
                  <a:srgbClr val="008000"/>
                </a:solidFill>
              </a:rPr>
              <a:t>A E F H I K L M N </a:t>
            </a:r>
            <a:r>
              <a:rPr lang="fr-FR" sz="3600" dirty="0" err="1" smtClean="0">
                <a:solidFill>
                  <a:srgbClr val="008000"/>
                </a:solidFill>
              </a:rPr>
              <a:t>T</a:t>
            </a:r>
            <a:r>
              <a:rPr lang="fr-FR" sz="3600" dirty="0" smtClean="0">
                <a:solidFill>
                  <a:srgbClr val="008000"/>
                </a:solidFill>
              </a:rPr>
              <a:t> V W X Y Z </a:t>
            </a:r>
          </a:p>
          <a:p>
            <a:pPr algn="ctr"/>
            <a:r>
              <a:rPr lang="fr-FR" sz="3600" dirty="0" smtClean="0">
                <a:solidFill>
                  <a:srgbClr val="008000"/>
                </a:solidFill>
              </a:rPr>
              <a:t>B C D G J O P Q R S U </a:t>
            </a:r>
          </a:p>
        </p:txBody>
      </p:sp>
      <p:sp>
        <p:nvSpPr>
          <p:cNvPr id="5" name="ZoneTexte 4"/>
          <p:cNvSpPr txBox="1"/>
          <p:nvPr/>
        </p:nvSpPr>
        <p:spPr>
          <a:xfrm>
            <a:off x="2472783" y="346327"/>
            <a:ext cx="4322643" cy="1046440"/>
          </a:xfrm>
          <a:prstGeom prst="rect">
            <a:avLst/>
          </a:prstGeom>
          <a:noFill/>
        </p:spPr>
        <p:txBody>
          <a:bodyPr wrap="none" rtlCol="0">
            <a:spAutoFit/>
          </a:bodyPr>
          <a:lstStyle/>
          <a:p>
            <a:r>
              <a:rPr lang="fr-FR" sz="4400" dirty="0" smtClean="0">
                <a:solidFill>
                  <a:srgbClr val="000090"/>
                </a:solidFill>
              </a:rPr>
              <a:t>Des ordres cachés</a:t>
            </a:r>
          </a:p>
          <a:p>
            <a:endParaRPr lang="fr-FR" dirty="0"/>
          </a:p>
        </p:txBody>
      </p:sp>
      <p:sp>
        <p:nvSpPr>
          <p:cNvPr id="2" name="Espace réservé de la date 1"/>
          <p:cNvSpPr>
            <a:spLocks noGrp="1"/>
          </p:cNvSpPr>
          <p:nvPr>
            <p:ph type="dt" sz="half" idx="10"/>
          </p:nvPr>
        </p:nvSpPr>
        <p:spPr/>
        <p:txBody>
          <a:bodyPr/>
          <a:lstStyle/>
          <a:p>
            <a:r>
              <a:rPr lang="fr-FR" smtClean="0"/>
              <a:t>Fleurance, 6 août 2016</a:t>
            </a:r>
            <a:endParaRPr lang="fr-FR"/>
          </a:p>
        </p:txBody>
      </p:sp>
      <p:sp>
        <p:nvSpPr>
          <p:cNvPr id="3" name="Espace réservé du pied de page 2"/>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4</a:t>
            </a:fld>
            <a:endParaRPr lang="fr-FR"/>
          </a:p>
        </p:txBody>
      </p:sp>
    </p:spTree>
    <p:extLst>
      <p:ext uri="{BB962C8B-B14F-4D97-AF65-F5344CB8AC3E}">
        <p14:creationId xmlns:p14="http://schemas.microsoft.com/office/powerpoint/2010/main" val="388556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95671" y="1690673"/>
            <a:ext cx="8828423" cy="3323987"/>
          </a:xfrm>
          <a:prstGeom prst="rect">
            <a:avLst/>
          </a:prstGeom>
          <a:noFill/>
        </p:spPr>
        <p:txBody>
          <a:bodyPr wrap="square" numCol="1" rtlCol="0">
            <a:spAutoFit/>
          </a:bodyPr>
          <a:lstStyle/>
          <a:p>
            <a:r>
              <a:rPr lang="fr-FR" sz="3200" dirty="0" smtClean="0">
                <a:solidFill>
                  <a:srgbClr val="008000"/>
                </a:solidFill>
              </a:rPr>
              <a:t>Z U D </a:t>
            </a:r>
            <a:r>
              <a:rPr lang="fr-FR" sz="3200" dirty="0" err="1" smtClean="0">
                <a:solidFill>
                  <a:srgbClr val="008000"/>
                </a:solidFill>
              </a:rPr>
              <a:t>T</a:t>
            </a:r>
            <a:r>
              <a:rPr lang="fr-FR" sz="3200" dirty="0" smtClean="0">
                <a:solidFill>
                  <a:srgbClr val="008000"/>
                </a:solidFill>
              </a:rPr>
              <a:t> Q C S S H N … </a:t>
            </a:r>
          </a:p>
          <a:p>
            <a:endParaRPr lang="fr-FR" sz="1600" dirty="0">
              <a:solidFill>
                <a:srgbClr val="008000"/>
              </a:solidFill>
            </a:endParaRPr>
          </a:p>
          <a:p>
            <a:r>
              <a:rPr lang="fr-FR" sz="3200" dirty="0" smtClean="0">
                <a:solidFill>
                  <a:srgbClr val="008000"/>
                </a:solidFill>
              </a:rPr>
              <a:t>Z U D </a:t>
            </a:r>
            <a:r>
              <a:rPr lang="fr-FR" sz="3200" dirty="0" err="1" smtClean="0">
                <a:solidFill>
                  <a:srgbClr val="008000"/>
                </a:solidFill>
              </a:rPr>
              <a:t>T</a:t>
            </a:r>
            <a:r>
              <a:rPr lang="fr-FR" sz="3200" dirty="0" smtClean="0">
                <a:solidFill>
                  <a:srgbClr val="008000"/>
                </a:solidFill>
              </a:rPr>
              <a:t> Q C S S H N D O D </a:t>
            </a:r>
            <a:r>
              <a:rPr lang="fr-FR" sz="3200" dirty="0" err="1" smtClean="0">
                <a:solidFill>
                  <a:srgbClr val="008000"/>
                </a:solidFill>
              </a:rPr>
              <a:t>T</a:t>
            </a:r>
            <a:r>
              <a:rPr lang="fr-FR" sz="3200" dirty="0" smtClean="0">
                <a:solidFill>
                  <a:srgbClr val="008000"/>
                </a:solidFill>
              </a:rPr>
              <a:t> Q Q S D D D …</a:t>
            </a:r>
          </a:p>
          <a:p>
            <a:endParaRPr lang="fr-FR" sz="1600" dirty="0">
              <a:solidFill>
                <a:srgbClr val="008000"/>
              </a:solidFill>
            </a:endParaRPr>
          </a:p>
          <a:p>
            <a:r>
              <a:rPr lang="fr-FR" sz="3200" dirty="0" smtClean="0">
                <a:solidFill>
                  <a:srgbClr val="008000"/>
                </a:solidFill>
              </a:rPr>
              <a:t>Z U D </a:t>
            </a:r>
            <a:r>
              <a:rPr lang="fr-FR" sz="3200" dirty="0" err="1" smtClean="0">
                <a:solidFill>
                  <a:srgbClr val="008000"/>
                </a:solidFill>
              </a:rPr>
              <a:t>T</a:t>
            </a:r>
            <a:r>
              <a:rPr lang="fr-FR" sz="3200" dirty="0" smtClean="0">
                <a:solidFill>
                  <a:srgbClr val="008000"/>
                </a:solidFill>
              </a:rPr>
              <a:t> Q C S S H N D O D </a:t>
            </a:r>
            <a:r>
              <a:rPr lang="fr-FR" sz="3200" dirty="0" err="1" smtClean="0">
                <a:solidFill>
                  <a:srgbClr val="008000"/>
                </a:solidFill>
              </a:rPr>
              <a:t>T</a:t>
            </a:r>
            <a:r>
              <a:rPr lang="fr-FR" sz="3200" dirty="0" smtClean="0">
                <a:solidFill>
                  <a:srgbClr val="008000"/>
                </a:solidFill>
              </a:rPr>
              <a:t> Q Q S D D D </a:t>
            </a:r>
          </a:p>
          <a:p>
            <a:r>
              <a:rPr lang="fr-FR" sz="3200" dirty="0" smtClean="0">
                <a:solidFill>
                  <a:srgbClr val="008000"/>
                </a:solidFill>
              </a:rPr>
              <a:t>V V V V V V V V V V </a:t>
            </a:r>
            <a:r>
              <a:rPr lang="fr-FR" sz="3200" dirty="0" err="1" smtClean="0">
                <a:solidFill>
                  <a:srgbClr val="008000"/>
                </a:solidFill>
              </a:rPr>
              <a:t>T</a:t>
            </a:r>
            <a:r>
              <a:rPr lang="fr-FR" sz="3200" dirty="0" smtClean="0">
                <a:solidFill>
                  <a:srgbClr val="008000"/>
                </a:solidFill>
              </a:rPr>
              <a:t> </a:t>
            </a:r>
            <a:r>
              <a:rPr lang="fr-FR" sz="3200" dirty="0" err="1" smtClean="0">
                <a:solidFill>
                  <a:srgbClr val="008000"/>
                </a:solidFill>
              </a:rPr>
              <a:t>T</a:t>
            </a:r>
            <a:r>
              <a:rPr lang="fr-FR" sz="3200" dirty="0" smtClean="0">
                <a:solidFill>
                  <a:srgbClr val="008000"/>
                </a:solidFill>
              </a:rPr>
              <a:t> </a:t>
            </a:r>
            <a:r>
              <a:rPr lang="fr-FR" sz="3200" dirty="0" err="1" smtClean="0">
                <a:solidFill>
                  <a:srgbClr val="008000"/>
                </a:solidFill>
              </a:rPr>
              <a:t>T</a:t>
            </a:r>
            <a:r>
              <a:rPr lang="fr-FR" sz="3200" dirty="0" smtClean="0">
                <a:solidFill>
                  <a:srgbClr val="008000"/>
                </a:solidFill>
              </a:rPr>
              <a:t> </a:t>
            </a:r>
            <a:r>
              <a:rPr lang="fr-FR" sz="3200" dirty="0" err="1" smtClean="0">
                <a:solidFill>
                  <a:srgbClr val="008000"/>
                </a:solidFill>
              </a:rPr>
              <a:t>T</a:t>
            </a:r>
            <a:r>
              <a:rPr lang="fr-FR" sz="3200" dirty="0" smtClean="0">
                <a:solidFill>
                  <a:srgbClr val="008000"/>
                </a:solidFill>
              </a:rPr>
              <a:t> </a:t>
            </a:r>
            <a:r>
              <a:rPr lang="fr-FR" sz="3200" dirty="0" err="1" smtClean="0">
                <a:solidFill>
                  <a:srgbClr val="008000"/>
                </a:solidFill>
              </a:rPr>
              <a:t>T</a:t>
            </a:r>
            <a:r>
              <a:rPr lang="fr-FR" sz="3200" dirty="0" smtClean="0">
                <a:solidFill>
                  <a:srgbClr val="008000"/>
                </a:solidFill>
              </a:rPr>
              <a:t> </a:t>
            </a:r>
            <a:r>
              <a:rPr lang="fr-FR" sz="3200" dirty="0" err="1" smtClean="0">
                <a:solidFill>
                  <a:srgbClr val="008000"/>
                </a:solidFill>
              </a:rPr>
              <a:t>T</a:t>
            </a:r>
            <a:r>
              <a:rPr lang="fr-FR" sz="3200" dirty="0" smtClean="0">
                <a:solidFill>
                  <a:srgbClr val="008000"/>
                </a:solidFill>
              </a:rPr>
              <a:t> </a:t>
            </a:r>
            <a:r>
              <a:rPr lang="fr-FR" sz="3200" dirty="0" err="1" smtClean="0">
                <a:solidFill>
                  <a:srgbClr val="008000"/>
                </a:solidFill>
              </a:rPr>
              <a:t>T</a:t>
            </a:r>
            <a:r>
              <a:rPr lang="fr-FR" sz="3200" dirty="0" smtClean="0">
                <a:solidFill>
                  <a:srgbClr val="008000"/>
                </a:solidFill>
              </a:rPr>
              <a:t> </a:t>
            </a:r>
            <a:r>
              <a:rPr lang="fr-FR" sz="3200" dirty="0" err="1" smtClean="0">
                <a:solidFill>
                  <a:srgbClr val="008000"/>
                </a:solidFill>
              </a:rPr>
              <a:t>T</a:t>
            </a:r>
            <a:r>
              <a:rPr lang="fr-FR" sz="3200" dirty="0" smtClean="0">
                <a:solidFill>
                  <a:srgbClr val="008000"/>
                </a:solidFill>
              </a:rPr>
              <a:t> </a:t>
            </a:r>
            <a:r>
              <a:rPr lang="fr-FR" sz="3200" dirty="0" err="1" smtClean="0">
                <a:solidFill>
                  <a:srgbClr val="008000"/>
                </a:solidFill>
              </a:rPr>
              <a:t>T</a:t>
            </a:r>
            <a:r>
              <a:rPr lang="fr-FR" sz="3200" dirty="0" smtClean="0">
                <a:solidFill>
                  <a:srgbClr val="008000"/>
                </a:solidFill>
              </a:rPr>
              <a:t> </a:t>
            </a:r>
            <a:r>
              <a:rPr lang="fr-FR" sz="3200" dirty="0">
                <a:solidFill>
                  <a:srgbClr val="008000"/>
                </a:solidFill>
              </a:rPr>
              <a:t>T</a:t>
            </a:r>
            <a:r>
              <a:rPr lang="fr-FR" sz="3200" dirty="0" smtClean="0">
                <a:solidFill>
                  <a:srgbClr val="008000"/>
                </a:solidFill>
              </a:rPr>
              <a:t> </a:t>
            </a:r>
            <a:endParaRPr lang="fr-FR" sz="3200" dirty="0">
              <a:solidFill>
                <a:srgbClr val="008000"/>
              </a:solidFill>
            </a:endParaRPr>
          </a:p>
          <a:p>
            <a:r>
              <a:rPr lang="fr-FR" sz="3200" dirty="0" smtClean="0">
                <a:solidFill>
                  <a:srgbClr val="008000"/>
                </a:solidFill>
              </a:rPr>
              <a:t>Q Q Q Q Q Q Q Q Q Q C C C C C C C C C C</a:t>
            </a:r>
            <a:r>
              <a:rPr lang="fr-FR" sz="3200" dirty="0">
                <a:solidFill>
                  <a:srgbClr val="008000"/>
                </a:solidFill>
              </a:rPr>
              <a:t> </a:t>
            </a:r>
            <a:r>
              <a:rPr lang="fr-FR" sz="2400" dirty="0" smtClean="0">
                <a:solidFill>
                  <a:srgbClr val="008000"/>
                </a:solidFill>
              </a:rPr>
              <a:t>…</a:t>
            </a:r>
          </a:p>
          <a:p>
            <a:endParaRPr lang="fr-FR" dirty="0" smtClean="0"/>
          </a:p>
        </p:txBody>
      </p:sp>
      <p:sp>
        <p:nvSpPr>
          <p:cNvPr id="5" name="ZoneTexte 4"/>
          <p:cNvSpPr txBox="1"/>
          <p:nvPr/>
        </p:nvSpPr>
        <p:spPr>
          <a:xfrm>
            <a:off x="2472783" y="346327"/>
            <a:ext cx="4322643" cy="1046440"/>
          </a:xfrm>
          <a:prstGeom prst="rect">
            <a:avLst/>
          </a:prstGeom>
          <a:noFill/>
        </p:spPr>
        <p:txBody>
          <a:bodyPr wrap="none" rtlCol="0">
            <a:spAutoFit/>
          </a:bodyPr>
          <a:lstStyle/>
          <a:p>
            <a:r>
              <a:rPr lang="fr-FR" sz="4400" dirty="0" smtClean="0">
                <a:solidFill>
                  <a:srgbClr val="000090"/>
                </a:solidFill>
              </a:rPr>
              <a:t>Des ordres cachés</a:t>
            </a:r>
          </a:p>
          <a:p>
            <a:endParaRPr lang="fr-FR" dirty="0"/>
          </a:p>
        </p:txBody>
      </p:sp>
      <p:sp>
        <p:nvSpPr>
          <p:cNvPr id="2" name="Espace réservé de la date 1"/>
          <p:cNvSpPr>
            <a:spLocks noGrp="1"/>
          </p:cNvSpPr>
          <p:nvPr>
            <p:ph type="dt" sz="half" idx="10"/>
          </p:nvPr>
        </p:nvSpPr>
        <p:spPr/>
        <p:txBody>
          <a:bodyPr/>
          <a:lstStyle/>
          <a:p>
            <a:r>
              <a:rPr lang="fr-FR" smtClean="0"/>
              <a:t>Fleurance, 6 août 2016</a:t>
            </a:r>
            <a:endParaRPr lang="fr-FR"/>
          </a:p>
        </p:txBody>
      </p:sp>
      <p:sp>
        <p:nvSpPr>
          <p:cNvPr id="3" name="Espace réservé du pied de page 2"/>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5</a:t>
            </a:fld>
            <a:endParaRPr lang="fr-FR"/>
          </a:p>
        </p:txBody>
      </p:sp>
    </p:spTree>
    <p:extLst>
      <p:ext uri="{BB962C8B-B14F-4D97-AF65-F5344CB8AC3E}">
        <p14:creationId xmlns:p14="http://schemas.microsoft.com/office/powerpoint/2010/main" val="224273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97786" y="1299334"/>
            <a:ext cx="8360163" cy="4031873"/>
          </a:xfrm>
          <a:prstGeom prst="rect">
            <a:avLst/>
          </a:prstGeom>
          <a:noFill/>
          <a:ln w="57150" cmpd="sng">
            <a:noFill/>
          </a:ln>
        </p:spPr>
        <p:txBody>
          <a:bodyPr wrap="square" numCol="3" rtlCol="0">
            <a:spAutoFit/>
          </a:bodyPr>
          <a:lstStyle/>
          <a:p>
            <a:r>
              <a:rPr lang="fr-FR" sz="3200" dirty="0">
                <a:solidFill>
                  <a:srgbClr val="000090"/>
                </a:solidFill>
              </a:rPr>
              <a:t>h</a:t>
            </a:r>
            <a:r>
              <a:rPr lang="fr-FR" sz="3200" dirty="0" smtClean="0">
                <a:solidFill>
                  <a:srgbClr val="000090"/>
                </a:solidFill>
              </a:rPr>
              <a:t>armonie</a:t>
            </a:r>
          </a:p>
          <a:p>
            <a:r>
              <a:rPr lang="fr-FR" sz="3200" dirty="0">
                <a:solidFill>
                  <a:srgbClr val="000090"/>
                </a:solidFill>
              </a:rPr>
              <a:t>b</a:t>
            </a:r>
            <a:r>
              <a:rPr lang="fr-FR" sz="3200" dirty="0" smtClean="0">
                <a:solidFill>
                  <a:srgbClr val="000090"/>
                </a:solidFill>
              </a:rPr>
              <a:t>eauté</a:t>
            </a:r>
          </a:p>
          <a:p>
            <a:r>
              <a:rPr lang="fr-FR" sz="3200" dirty="0">
                <a:solidFill>
                  <a:srgbClr val="000090"/>
                </a:solidFill>
              </a:rPr>
              <a:t>s</a:t>
            </a:r>
            <a:r>
              <a:rPr lang="fr-FR" sz="3200" dirty="0" smtClean="0">
                <a:solidFill>
                  <a:srgbClr val="000090"/>
                </a:solidFill>
              </a:rPr>
              <a:t>ymétrie</a:t>
            </a:r>
          </a:p>
          <a:p>
            <a:endParaRPr lang="fr-FR" sz="3200" dirty="0" smtClean="0">
              <a:solidFill>
                <a:srgbClr val="000090"/>
              </a:solidFill>
            </a:endParaRPr>
          </a:p>
          <a:p>
            <a:pPr algn="ctr"/>
            <a:endParaRPr lang="fr-FR" sz="3200" dirty="0" smtClean="0">
              <a:solidFill>
                <a:srgbClr val="000090"/>
              </a:solidFill>
            </a:endParaRPr>
          </a:p>
          <a:p>
            <a:pPr algn="ctr"/>
            <a:endParaRPr lang="fr-FR" sz="3200" dirty="0">
              <a:solidFill>
                <a:srgbClr val="000090"/>
              </a:solidFill>
            </a:endParaRPr>
          </a:p>
          <a:p>
            <a:pPr algn="ctr"/>
            <a:endParaRPr lang="fr-FR" sz="3200" dirty="0" smtClean="0">
              <a:solidFill>
                <a:srgbClr val="000090"/>
              </a:solidFill>
            </a:endParaRPr>
          </a:p>
          <a:p>
            <a:pPr algn="ctr"/>
            <a:endParaRPr lang="fr-FR" sz="3200" dirty="0">
              <a:solidFill>
                <a:srgbClr val="000090"/>
              </a:solidFill>
            </a:endParaRPr>
          </a:p>
          <a:p>
            <a:pPr algn="ctr"/>
            <a:r>
              <a:rPr lang="fr-FR" sz="3200" dirty="0" smtClean="0">
                <a:solidFill>
                  <a:srgbClr val="000090"/>
                </a:solidFill>
              </a:rPr>
              <a:t>organisation</a:t>
            </a:r>
          </a:p>
          <a:p>
            <a:pPr algn="ctr"/>
            <a:r>
              <a:rPr lang="fr-FR" sz="3200" dirty="0" smtClean="0">
                <a:solidFill>
                  <a:srgbClr val="000090"/>
                </a:solidFill>
              </a:rPr>
              <a:t>règle</a:t>
            </a:r>
          </a:p>
          <a:p>
            <a:pPr algn="ctr"/>
            <a:r>
              <a:rPr lang="fr-FR" sz="3200" dirty="0" smtClean="0">
                <a:solidFill>
                  <a:srgbClr val="000090"/>
                </a:solidFill>
              </a:rPr>
              <a:t>série</a:t>
            </a:r>
          </a:p>
          <a:p>
            <a:pPr algn="ctr"/>
            <a:endParaRPr lang="fr-FR" sz="3200" dirty="0">
              <a:solidFill>
                <a:srgbClr val="000090"/>
              </a:solidFill>
            </a:endParaRPr>
          </a:p>
          <a:p>
            <a:pPr algn="ctr"/>
            <a:endParaRPr lang="fr-FR" sz="3200" dirty="0" smtClean="0">
              <a:solidFill>
                <a:srgbClr val="000090"/>
              </a:solidFill>
            </a:endParaRPr>
          </a:p>
          <a:p>
            <a:pPr algn="ctr"/>
            <a:endParaRPr lang="fr-FR" sz="3200" dirty="0">
              <a:solidFill>
                <a:srgbClr val="000090"/>
              </a:solidFill>
            </a:endParaRPr>
          </a:p>
          <a:p>
            <a:pPr algn="ctr"/>
            <a:endParaRPr lang="fr-FR" sz="3200" dirty="0">
              <a:solidFill>
                <a:srgbClr val="000090"/>
              </a:solidFill>
            </a:endParaRPr>
          </a:p>
          <a:p>
            <a:pPr algn="ctr"/>
            <a:endParaRPr lang="fr-FR" sz="3200" dirty="0" smtClean="0">
              <a:solidFill>
                <a:srgbClr val="000090"/>
              </a:solidFill>
            </a:endParaRPr>
          </a:p>
          <a:p>
            <a:pPr algn="r"/>
            <a:r>
              <a:rPr lang="fr-FR" sz="3200" dirty="0" smtClean="0">
                <a:solidFill>
                  <a:srgbClr val="000090"/>
                </a:solidFill>
              </a:rPr>
              <a:t>commande</a:t>
            </a:r>
          </a:p>
          <a:p>
            <a:pPr algn="r"/>
            <a:r>
              <a:rPr lang="fr-FR" sz="3200" dirty="0" smtClean="0">
                <a:solidFill>
                  <a:srgbClr val="000090"/>
                </a:solidFill>
              </a:rPr>
              <a:t>contrainte</a:t>
            </a:r>
          </a:p>
          <a:p>
            <a:pPr algn="r"/>
            <a:r>
              <a:rPr lang="fr-FR" sz="3200" dirty="0">
                <a:solidFill>
                  <a:srgbClr val="000090"/>
                </a:solidFill>
              </a:rPr>
              <a:t>h</a:t>
            </a:r>
            <a:r>
              <a:rPr lang="fr-FR" sz="3200" dirty="0" smtClean="0">
                <a:solidFill>
                  <a:srgbClr val="000090"/>
                </a:solidFill>
              </a:rPr>
              <a:t>iérarchie</a:t>
            </a:r>
          </a:p>
        </p:txBody>
      </p:sp>
      <p:sp>
        <p:nvSpPr>
          <p:cNvPr id="2" name="Espace réservé de la date 1"/>
          <p:cNvSpPr>
            <a:spLocks noGrp="1"/>
          </p:cNvSpPr>
          <p:nvPr>
            <p:ph type="dt" sz="half" idx="10"/>
          </p:nvPr>
        </p:nvSpPr>
        <p:spPr/>
        <p:txBody>
          <a:bodyPr/>
          <a:lstStyle/>
          <a:p>
            <a:r>
              <a:rPr lang="fr-FR" smtClean="0"/>
              <a:t>Fleurance, 6 août 2016</a:t>
            </a:r>
            <a:endParaRPr lang="fr-FR"/>
          </a:p>
        </p:txBody>
      </p:sp>
      <p:sp>
        <p:nvSpPr>
          <p:cNvPr id="3" name="Espace réservé du pied de page 2"/>
          <p:cNvSpPr>
            <a:spLocks noGrp="1"/>
          </p:cNvSpPr>
          <p:nvPr>
            <p:ph type="ftr" sz="quarter" idx="11"/>
          </p:nvPr>
        </p:nvSpPr>
        <p:spPr/>
        <p:txBody>
          <a:bodyPr/>
          <a:lstStyle/>
          <a:p>
            <a:r>
              <a:rPr lang="fr-FR" smtClean="0"/>
              <a:t>JMLL, Des ordres et désordres</a:t>
            </a:r>
            <a:endParaRPr lang="fr-FR"/>
          </a:p>
        </p:txBody>
      </p:sp>
      <p:sp>
        <p:nvSpPr>
          <p:cNvPr id="4" name="Espace réservé du numéro de diapositive 3"/>
          <p:cNvSpPr>
            <a:spLocks noGrp="1"/>
          </p:cNvSpPr>
          <p:nvPr>
            <p:ph type="sldNum" sz="quarter" idx="12"/>
          </p:nvPr>
        </p:nvSpPr>
        <p:spPr/>
        <p:txBody>
          <a:bodyPr/>
          <a:lstStyle/>
          <a:p>
            <a:fld id="{D624A760-436F-A34E-9FEA-B2A746CDE049}" type="slidenum">
              <a:rPr lang="fr-FR" smtClean="0"/>
              <a:t>6</a:t>
            </a:fld>
            <a:endParaRPr lang="fr-FR"/>
          </a:p>
        </p:txBody>
      </p:sp>
      <p:sp>
        <p:nvSpPr>
          <p:cNvPr id="6" name="ZoneTexte 5"/>
          <p:cNvSpPr txBox="1"/>
          <p:nvPr/>
        </p:nvSpPr>
        <p:spPr>
          <a:xfrm>
            <a:off x="457200" y="3245511"/>
            <a:ext cx="8360163" cy="3170099"/>
          </a:xfrm>
          <a:prstGeom prst="rect">
            <a:avLst/>
          </a:prstGeom>
          <a:noFill/>
        </p:spPr>
        <p:txBody>
          <a:bodyPr wrap="square" rtlCol="0">
            <a:spAutoFit/>
          </a:bodyPr>
          <a:lstStyle/>
          <a:p>
            <a:r>
              <a:rPr lang="fr-FR" dirty="0">
                <a:solidFill>
                  <a:schemeClr val="accent3">
                    <a:lumMod val="50000"/>
                  </a:schemeClr>
                </a:solidFill>
              </a:rPr>
              <a:t>« Là, tout n’est qu’</a:t>
            </a:r>
            <a:r>
              <a:rPr lang="fr-FR" dirty="0">
                <a:solidFill>
                  <a:srgbClr val="660066"/>
                </a:solidFill>
              </a:rPr>
              <a:t>ordre</a:t>
            </a:r>
            <a:r>
              <a:rPr lang="fr-FR" dirty="0">
                <a:solidFill>
                  <a:schemeClr val="accent3">
                    <a:lumMod val="50000"/>
                  </a:schemeClr>
                </a:solidFill>
              </a:rPr>
              <a:t> et beauté,</a:t>
            </a:r>
          </a:p>
          <a:p>
            <a:r>
              <a:rPr lang="fr-FR" dirty="0">
                <a:solidFill>
                  <a:schemeClr val="accent3">
                    <a:lumMod val="50000"/>
                  </a:schemeClr>
                </a:solidFill>
              </a:rPr>
              <a:t>Luxe, calme et volupté. </a:t>
            </a:r>
            <a:r>
              <a:rPr lang="fr-FR" dirty="0" smtClean="0">
                <a:solidFill>
                  <a:schemeClr val="accent3">
                    <a:lumMod val="50000"/>
                  </a:schemeClr>
                </a:solidFill>
              </a:rPr>
              <a:t>»</a:t>
            </a:r>
          </a:p>
          <a:p>
            <a:r>
              <a:rPr lang="fr-FR" dirty="0" smtClean="0">
                <a:solidFill>
                  <a:schemeClr val="accent3">
                    <a:lumMod val="50000"/>
                  </a:schemeClr>
                </a:solidFill>
              </a:rPr>
              <a:t>Baudelaire, </a:t>
            </a:r>
            <a:r>
              <a:rPr lang="fr-FR" i="1" dirty="0" smtClean="0">
                <a:solidFill>
                  <a:schemeClr val="accent3">
                    <a:lumMod val="50000"/>
                  </a:schemeClr>
                </a:solidFill>
              </a:rPr>
              <a:t>L’invitation au voyage</a:t>
            </a:r>
            <a:r>
              <a:rPr lang="fr-FR" dirty="0" smtClean="0">
                <a:solidFill>
                  <a:schemeClr val="accent3">
                    <a:lumMod val="50000"/>
                  </a:schemeClr>
                </a:solidFill>
              </a:rPr>
              <a:t>, 1857</a:t>
            </a:r>
          </a:p>
          <a:p>
            <a:endParaRPr lang="fr-FR" sz="1000" dirty="0">
              <a:solidFill>
                <a:schemeClr val="accent3">
                  <a:lumMod val="50000"/>
                </a:schemeClr>
              </a:solidFill>
            </a:endParaRPr>
          </a:p>
          <a:p>
            <a:pPr algn="ctr"/>
            <a:r>
              <a:rPr lang="fr-FR" dirty="0">
                <a:solidFill>
                  <a:schemeClr val="accent3">
                    <a:lumMod val="50000"/>
                  </a:schemeClr>
                </a:solidFill>
              </a:rPr>
              <a:t>« Comme un loup qui se lèche après qu’il vient de </a:t>
            </a:r>
            <a:r>
              <a:rPr lang="fr-FR" dirty="0" smtClean="0">
                <a:solidFill>
                  <a:schemeClr val="accent3">
                    <a:lumMod val="50000"/>
                  </a:schemeClr>
                </a:solidFill>
              </a:rPr>
              <a:t>mordre,</a:t>
            </a:r>
          </a:p>
          <a:p>
            <a:pPr algn="ctr"/>
            <a:r>
              <a:rPr lang="fr-FR" dirty="0" smtClean="0">
                <a:solidFill>
                  <a:schemeClr val="accent3">
                    <a:lumMod val="50000"/>
                  </a:schemeClr>
                </a:solidFill>
              </a:rPr>
              <a:t>Caressant sa moustache, il dit : J’ai sauvé l’</a:t>
            </a:r>
            <a:r>
              <a:rPr lang="fr-FR" dirty="0" smtClean="0">
                <a:solidFill>
                  <a:srgbClr val="660066"/>
                </a:solidFill>
              </a:rPr>
              <a:t>ordre</a:t>
            </a:r>
            <a:r>
              <a:rPr lang="fr-FR" dirty="0" smtClean="0">
                <a:solidFill>
                  <a:schemeClr val="accent3">
                    <a:lumMod val="50000"/>
                  </a:schemeClr>
                </a:solidFill>
              </a:rPr>
              <a:t>. »</a:t>
            </a:r>
          </a:p>
          <a:p>
            <a:pPr algn="ctr"/>
            <a:r>
              <a:rPr lang="fr-FR" dirty="0" smtClean="0">
                <a:solidFill>
                  <a:schemeClr val="accent3">
                    <a:lumMod val="50000"/>
                  </a:schemeClr>
                </a:solidFill>
              </a:rPr>
              <a:t>Victor Hugo, </a:t>
            </a:r>
            <a:r>
              <a:rPr lang="fr-FR" i="1" dirty="0" smtClean="0">
                <a:solidFill>
                  <a:schemeClr val="accent3">
                    <a:lumMod val="50000"/>
                  </a:schemeClr>
                </a:solidFill>
              </a:rPr>
              <a:t>Les Châtiments</a:t>
            </a:r>
            <a:r>
              <a:rPr lang="fr-FR" dirty="0" smtClean="0">
                <a:solidFill>
                  <a:schemeClr val="accent3">
                    <a:lumMod val="50000"/>
                  </a:schemeClr>
                </a:solidFill>
              </a:rPr>
              <a:t>, 1853</a:t>
            </a:r>
          </a:p>
          <a:p>
            <a:endParaRPr lang="fr-FR" sz="1000" dirty="0">
              <a:solidFill>
                <a:schemeClr val="accent3">
                  <a:lumMod val="50000"/>
                </a:schemeClr>
              </a:solidFill>
            </a:endParaRPr>
          </a:p>
          <a:p>
            <a:pPr algn="r"/>
            <a:r>
              <a:rPr lang="fr-FR" dirty="0" smtClean="0">
                <a:solidFill>
                  <a:schemeClr val="accent3">
                    <a:lumMod val="50000"/>
                  </a:schemeClr>
                </a:solidFill>
              </a:rPr>
              <a:t>« Vos </a:t>
            </a:r>
            <a:r>
              <a:rPr lang="fr-FR" dirty="0" smtClean="0">
                <a:solidFill>
                  <a:srgbClr val="660066"/>
                </a:solidFill>
              </a:rPr>
              <a:t>ordres</a:t>
            </a:r>
            <a:r>
              <a:rPr lang="fr-FR" dirty="0" smtClean="0">
                <a:solidFill>
                  <a:schemeClr val="accent3">
                    <a:lumMod val="50000"/>
                  </a:schemeClr>
                </a:solidFill>
              </a:rPr>
              <a:t> sont charmants</a:t>
            </a:r>
            <a:r>
              <a:rPr lang="fr-FR" dirty="0">
                <a:solidFill>
                  <a:schemeClr val="accent3">
                    <a:lumMod val="50000"/>
                  </a:schemeClr>
                </a:solidFill>
              </a:rPr>
              <a:t>, </a:t>
            </a:r>
            <a:r>
              <a:rPr lang="fr-FR" dirty="0" smtClean="0">
                <a:solidFill>
                  <a:schemeClr val="accent3">
                    <a:lumMod val="50000"/>
                  </a:schemeClr>
                </a:solidFill>
              </a:rPr>
              <a:t>votre </a:t>
            </a:r>
            <a:r>
              <a:rPr lang="fr-FR" dirty="0">
                <a:solidFill>
                  <a:schemeClr val="accent3">
                    <a:lumMod val="50000"/>
                  </a:schemeClr>
                </a:solidFill>
              </a:rPr>
              <a:t>façon </a:t>
            </a:r>
            <a:endParaRPr lang="fr-FR" dirty="0" smtClean="0">
              <a:solidFill>
                <a:schemeClr val="accent3">
                  <a:lumMod val="50000"/>
                </a:schemeClr>
              </a:solidFill>
            </a:endParaRPr>
          </a:p>
          <a:p>
            <a:pPr algn="r"/>
            <a:r>
              <a:rPr lang="fr-FR" dirty="0" smtClean="0">
                <a:solidFill>
                  <a:schemeClr val="accent3">
                    <a:lumMod val="50000"/>
                  </a:schemeClr>
                </a:solidFill>
              </a:rPr>
              <a:t>de les donner est plus aimable encore. </a:t>
            </a:r>
          </a:p>
          <a:p>
            <a:pPr algn="r"/>
            <a:r>
              <a:rPr lang="fr-FR" dirty="0" smtClean="0">
                <a:solidFill>
                  <a:schemeClr val="accent3">
                    <a:lumMod val="50000"/>
                  </a:schemeClr>
                </a:solidFill>
              </a:rPr>
              <a:t>Vous feriez chérir le despotisme. »</a:t>
            </a:r>
          </a:p>
          <a:p>
            <a:pPr algn="r"/>
            <a:r>
              <a:rPr lang="fr-FR" dirty="0" err="1" smtClean="0">
                <a:solidFill>
                  <a:schemeClr val="accent3">
                    <a:lumMod val="50000"/>
                  </a:schemeClr>
                </a:solidFill>
              </a:rPr>
              <a:t>Choderlos</a:t>
            </a:r>
            <a:r>
              <a:rPr lang="fr-FR" dirty="0" smtClean="0">
                <a:solidFill>
                  <a:schemeClr val="accent3">
                    <a:lumMod val="50000"/>
                  </a:schemeClr>
                </a:solidFill>
              </a:rPr>
              <a:t> de Laclos, </a:t>
            </a:r>
            <a:r>
              <a:rPr lang="fr-FR" i="1" dirty="0" smtClean="0">
                <a:solidFill>
                  <a:schemeClr val="accent3">
                    <a:lumMod val="50000"/>
                  </a:schemeClr>
                </a:solidFill>
              </a:rPr>
              <a:t>Les Liaisons dangereuses</a:t>
            </a:r>
            <a:r>
              <a:rPr lang="fr-FR" dirty="0" smtClean="0">
                <a:solidFill>
                  <a:schemeClr val="accent3">
                    <a:lumMod val="50000"/>
                  </a:schemeClr>
                </a:solidFill>
              </a:rPr>
              <a:t>, 1782</a:t>
            </a:r>
            <a:endParaRPr lang="fr-FR" dirty="0">
              <a:solidFill>
                <a:schemeClr val="accent3">
                  <a:lumMod val="50000"/>
                </a:schemeClr>
              </a:solidFill>
            </a:endParaRPr>
          </a:p>
        </p:txBody>
      </p:sp>
      <p:sp>
        <p:nvSpPr>
          <p:cNvPr id="7" name="ZoneTexte 6"/>
          <p:cNvSpPr txBox="1"/>
          <p:nvPr/>
        </p:nvSpPr>
        <p:spPr>
          <a:xfrm>
            <a:off x="457200" y="160592"/>
            <a:ext cx="8229600" cy="769441"/>
          </a:xfrm>
          <a:prstGeom prst="rect">
            <a:avLst/>
          </a:prstGeom>
          <a:noFill/>
        </p:spPr>
        <p:txBody>
          <a:bodyPr wrap="square" rtlCol="0">
            <a:spAutoFit/>
          </a:bodyPr>
          <a:lstStyle/>
          <a:p>
            <a:pPr algn="ctr"/>
            <a:r>
              <a:rPr lang="fr-FR" sz="4400" dirty="0" smtClean="0">
                <a:solidFill>
                  <a:srgbClr val="000090"/>
                </a:solidFill>
              </a:rPr>
              <a:t>   L’ordre ?</a:t>
            </a:r>
            <a:endParaRPr lang="fr-FR" sz="4400" dirty="0">
              <a:solidFill>
                <a:srgbClr val="000090"/>
              </a:solidFill>
            </a:endParaRPr>
          </a:p>
        </p:txBody>
      </p:sp>
      <p:sp>
        <p:nvSpPr>
          <p:cNvPr id="8" name="Accolade fermante 7"/>
          <p:cNvSpPr/>
          <p:nvPr/>
        </p:nvSpPr>
        <p:spPr>
          <a:xfrm rot="16200000">
            <a:off x="4319794" y="-2976176"/>
            <a:ext cx="634976" cy="8360163"/>
          </a:xfrm>
          <a:prstGeom prst="rightBrace">
            <a:avLst>
              <a:gd name="adj1" fmla="val 8333"/>
              <a:gd name="adj2" fmla="val 50175"/>
            </a:avLst>
          </a:prstGeom>
          <a:ln w="57150" cmpd="sng">
            <a:solidFill>
              <a:srgbClr val="8EB4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chemeClr val="tx2">
                  <a:lumMod val="60000"/>
                  <a:lumOff val="40000"/>
                </a:schemeClr>
              </a:solidFill>
            </a:endParaRPr>
          </a:p>
        </p:txBody>
      </p:sp>
      <p:cxnSp>
        <p:nvCxnSpPr>
          <p:cNvPr id="10" name="Connecteur droit avec flèche 9"/>
          <p:cNvCxnSpPr/>
          <p:nvPr/>
        </p:nvCxnSpPr>
        <p:spPr>
          <a:xfrm>
            <a:off x="1153264" y="2846855"/>
            <a:ext cx="0" cy="398656"/>
          </a:xfrm>
          <a:prstGeom prst="straightConnector1">
            <a:avLst/>
          </a:prstGeom>
          <a:ln w="76200" cmpd="sng">
            <a:solidFill>
              <a:schemeClr val="tx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4677868" y="2799927"/>
            <a:ext cx="0" cy="1550651"/>
          </a:xfrm>
          <a:prstGeom prst="straightConnector1">
            <a:avLst/>
          </a:prstGeom>
          <a:ln w="76200" cmpd="sng">
            <a:solidFill>
              <a:schemeClr val="tx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a:off x="7925105" y="2799927"/>
            <a:ext cx="0" cy="2531280"/>
          </a:xfrm>
          <a:prstGeom prst="straightConnector1">
            <a:avLst/>
          </a:prstGeom>
          <a:ln w="76200" cmpd="sng">
            <a:solidFill>
              <a:schemeClr val="tx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423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build="p"/>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57200" y="1299334"/>
            <a:ext cx="8360163" cy="4031873"/>
          </a:xfrm>
          <a:prstGeom prst="rect">
            <a:avLst/>
          </a:prstGeom>
          <a:noFill/>
          <a:ln w="57150" cmpd="sng">
            <a:noFill/>
          </a:ln>
        </p:spPr>
        <p:txBody>
          <a:bodyPr wrap="square" numCol="3" rtlCol="0">
            <a:spAutoFit/>
          </a:bodyPr>
          <a:lstStyle/>
          <a:p>
            <a:r>
              <a:rPr lang="fr-FR" sz="3200" dirty="0">
                <a:solidFill>
                  <a:srgbClr val="000090"/>
                </a:solidFill>
              </a:rPr>
              <a:t>h</a:t>
            </a:r>
            <a:r>
              <a:rPr lang="fr-FR" sz="3200" dirty="0" smtClean="0">
                <a:solidFill>
                  <a:srgbClr val="000090"/>
                </a:solidFill>
              </a:rPr>
              <a:t>armonie</a:t>
            </a:r>
          </a:p>
          <a:p>
            <a:r>
              <a:rPr lang="fr-FR" sz="3200" dirty="0">
                <a:solidFill>
                  <a:srgbClr val="000090"/>
                </a:solidFill>
              </a:rPr>
              <a:t>s</a:t>
            </a:r>
            <a:r>
              <a:rPr lang="fr-FR" sz="3200" dirty="0" smtClean="0">
                <a:solidFill>
                  <a:srgbClr val="000090"/>
                </a:solidFill>
              </a:rPr>
              <a:t>ymétrie</a:t>
            </a:r>
          </a:p>
          <a:p>
            <a:r>
              <a:rPr lang="fr-FR" sz="3200" dirty="0">
                <a:solidFill>
                  <a:srgbClr val="000090"/>
                </a:solidFill>
              </a:rPr>
              <a:t>b</a:t>
            </a:r>
            <a:r>
              <a:rPr lang="fr-FR" sz="3200" dirty="0" smtClean="0">
                <a:solidFill>
                  <a:srgbClr val="000090"/>
                </a:solidFill>
              </a:rPr>
              <a:t>eauté</a:t>
            </a:r>
          </a:p>
          <a:p>
            <a:endParaRPr lang="fr-FR" sz="3200" dirty="0" smtClean="0">
              <a:solidFill>
                <a:srgbClr val="000090"/>
              </a:solidFill>
            </a:endParaRPr>
          </a:p>
          <a:p>
            <a:pPr algn="ctr"/>
            <a:endParaRPr lang="fr-FR" sz="3200" dirty="0" smtClean="0">
              <a:solidFill>
                <a:srgbClr val="000090"/>
              </a:solidFill>
            </a:endParaRPr>
          </a:p>
          <a:p>
            <a:pPr algn="ctr"/>
            <a:endParaRPr lang="fr-FR" sz="3200" dirty="0" smtClean="0">
              <a:solidFill>
                <a:srgbClr val="000090"/>
              </a:solidFill>
            </a:endParaRPr>
          </a:p>
          <a:p>
            <a:pPr algn="ctr"/>
            <a:endParaRPr lang="fr-FR" sz="3200" dirty="0" smtClean="0">
              <a:solidFill>
                <a:srgbClr val="000090"/>
              </a:solidFill>
            </a:endParaRPr>
          </a:p>
          <a:p>
            <a:pPr algn="ctr"/>
            <a:endParaRPr lang="fr-FR" sz="3200" dirty="0" smtClean="0">
              <a:solidFill>
                <a:srgbClr val="000090"/>
              </a:solidFill>
            </a:endParaRPr>
          </a:p>
          <a:p>
            <a:pPr algn="ctr"/>
            <a:r>
              <a:rPr lang="fr-FR" sz="3200" dirty="0" smtClean="0">
                <a:solidFill>
                  <a:srgbClr val="000090"/>
                </a:solidFill>
              </a:rPr>
              <a:t>organisation</a:t>
            </a:r>
          </a:p>
          <a:p>
            <a:pPr algn="ctr"/>
            <a:r>
              <a:rPr lang="fr-FR" sz="3200" dirty="0" smtClean="0">
                <a:solidFill>
                  <a:srgbClr val="000090"/>
                </a:solidFill>
              </a:rPr>
              <a:t>règle</a:t>
            </a:r>
          </a:p>
          <a:p>
            <a:pPr algn="ctr"/>
            <a:r>
              <a:rPr lang="fr-FR" sz="3200" dirty="0" smtClean="0">
                <a:solidFill>
                  <a:srgbClr val="000090"/>
                </a:solidFill>
              </a:rPr>
              <a:t>série</a:t>
            </a:r>
          </a:p>
          <a:p>
            <a:pPr algn="ctr"/>
            <a:endParaRPr lang="fr-FR" sz="3200" dirty="0">
              <a:solidFill>
                <a:srgbClr val="000090"/>
              </a:solidFill>
            </a:endParaRPr>
          </a:p>
          <a:p>
            <a:pPr algn="ctr"/>
            <a:endParaRPr lang="fr-FR" sz="3200" dirty="0" smtClean="0">
              <a:solidFill>
                <a:srgbClr val="000090"/>
              </a:solidFill>
            </a:endParaRPr>
          </a:p>
          <a:p>
            <a:pPr algn="ctr"/>
            <a:endParaRPr lang="fr-FR" sz="3200" dirty="0">
              <a:solidFill>
                <a:srgbClr val="000090"/>
              </a:solidFill>
            </a:endParaRPr>
          </a:p>
          <a:p>
            <a:pPr algn="ctr"/>
            <a:endParaRPr lang="fr-FR" sz="3200" dirty="0">
              <a:solidFill>
                <a:srgbClr val="000090"/>
              </a:solidFill>
            </a:endParaRPr>
          </a:p>
          <a:p>
            <a:pPr algn="ctr"/>
            <a:endParaRPr lang="fr-FR" sz="3200" dirty="0" smtClean="0">
              <a:solidFill>
                <a:srgbClr val="000090"/>
              </a:solidFill>
            </a:endParaRPr>
          </a:p>
          <a:p>
            <a:pPr algn="r"/>
            <a:r>
              <a:rPr lang="fr-FR" sz="3200" dirty="0" smtClean="0">
                <a:solidFill>
                  <a:srgbClr val="000090"/>
                </a:solidFill>
              </a:rPr>
              <a:t>commande</a:t>
            </a:r>
          </a:p>
          <a:p>
            <a:pPr algn="r"/>
            <a:r>
              <a:rPr lang="fr-FR" sz="3200" dirty="0" smtClean="0">
                <a:solidFill>
                  <a:srgbClr val="000090"/>
                </a:solidFill>
              </a:rPr>
              <a:t>contrainte</a:t>
            </a:r>
          </a:p>
          <a:p>
            <a:pPr algn="r"/>
            <a:r>
              <a:rPr lang="fr-FR" sz="3200" dirty="0">
                <a:solidFill>
                  <a:srgbClr val="000090"/>
                </a:solidFill>
              </a:rPr>
              <a:t>h</a:t>
            </a:r>
            <a:r>
              <a:rPr lang="fr-FR" sz="3200" dirty="0" smtClean="0">
                <a:solidFill>
                  <a:srgbClr val="000090"/>
                </a:solidFill>
              </a:rPr>
              <a:t>iérarchie</a:t>
            </a:r>
          </a:p>
        </p:txBody>
      </p:sp>
      <p:sp>
        <p:nvSpPr>
          <p:cNvPr id="2" name="Espace réservé de la date 1"/>
          <p:cNvSpPr>
            <a:spLocks noGrp="1"/>
          </p:cNvSpPr>
          <p:nvPr>
            <p:ph type="dt" sz="half" idx="10"/>
          </p:nvPr>
        </p:nvSpPr>
        <p:spPr/>
        <p:txBody>
          <a:bodyPr/>
          <a:lstStyle/>
          <a:p>
            <a:r>
              <a:rPr lang="fr-FR" smtClean="0"/>
              <a:t>Fleurance, 6 août 2016</a:t>
            </a:r>
            <a:endParaRPr lang="fr-FR"/>
          </a:p>
        </p:txBody>
      </p:sp>
      <p:sp>
        <p:nvSpPr>
          <p:cNvPr id="3" name="Espace réservé du pied de page 2"/>
          <p:cNvSpPr>
            <a:spLocks noGrp="1"/>
          </p:cNvSpPr>
          <p:nvPr>
            <p:ph type="ftr" sz="quarter" idx="11"/>
          </p:nvPr>
        </p:nvSpPr>
        <p:spPr/>
        <p:txBody>
          <a:bodyPr/>
          <a:lstStyle/>
          <a:p>
            <a:r>
              <a:rPr lang="fr-FR" smtClean="0"/>
              <a:t>JMLL, Des ordres et désordres</a:t>
            </a:r>
            <a:endParaRPr lang="fr-FR"/>
          </a:p>
        </p:txBody>
      </p:sp>
      <p:sp>
        <p:nvSpPr>
          <p:cNvPr id="4" name="Espace réservé du numéro de diapositive 3"/>
          <p:cNvSpPr>
            <a:spLocks noGrp="1"/>
          </p:cNvSpPr>
          <p:nvPr>
            <p:ph type="sldNum" sz="quarter" idx="12"/>
          </p:nvPr>
        </p:nvSpPr>
        <p:spPr/>
        <p:txBody>
          <a:bodyPr/>
          <a:lstStyle/>
          <a:p>
            <a:fld id="{D624A760-436F-A34E-9FEA-B2A746CDE049}" type="slidenum">
              <a:rPr lang="fr-FR" smtClean="0"/>
              <a:t>7</a:t>
            </a:fld>
            <a:endParaRPr lang="fr-FR" dirty="0"/>
          </a:p>
        </p:txBody>
      </p:sp>
      <p:sp>
        <p:nvSpPr>
          <p:cNvPr id="7" name="ZoneTexte 6"/>
          <p:cNvSpPr txBox="1"/>
          <p:nvPr/>
        </p:nvSpPr>
        <p:spPr>
          <a:xfrm>
            <a:off x="457200" y="160592"/>
            <a:ext cx="8229600" cy="769441"/>
          </a:xfrm>
          <a:prstGeom prst="rect">
            <a:avLst/>
          </a:prstGeom>
          <a:noFill/>
        </p:spPr>
        <p:txBody>
          <a:bodyPr wrap="square" rtlCol="0">
            <a:spAutoFit/>
          </a:bodyPr>
          <a:lstStyle/>
          <a:p>
            <a:pPr algn="ctr"/>
            <a:r>
              <a:rPr lang="fr-FR" sz="4400" dirty="0" smtClean="0">
                <a:solidFill>
                  <a:srgbClr val="000090"/>
                </a:solidFill>
              </a:rPr>
              <a:t>  Ordre </a:t>
            </a:r>
            <a:endParaRPr lang="fr-FR" sz="4400" dirty="0">
              <a:solidFill>
                <a:srgbClr val="000090"/>
              </a:solidFill>
            </a:endParaRPr>
          </a:p>
        </p:txBody>
      </p:sp>
      <p:sp>
        <p:nvSpPr>
          <p:cNvPr id="8" name="Accolade fermante 7"/>
          <p:cNvSpPr/>
          <p:nvPr/>
        </p:nvSpPr>
        <p:spPr>
          <a:xfrm rot="16200000">
            <a:off x="4319794" y="-2976176"/>
            <a:ext cx="634976" cy="8360163"/>
          </a:xfrm>
          <a:prstGeom prst="rightBrace">
            <a:avLst>
              <a:gd name="adj1" fmla="val 8333"/>
              <a:gd name="adj2" fmla="val 50175"/>
            </a:avLst>
          </a:prstGeom>
          <a:ln w="57150" cmpd="sng">
            <a:solidFill>
              <a:srgbClr val="8EB4E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chemeClr val="tx2">
                  <a:lumMod val="60000"/>
                  <a:lumOff val="40000"/>
                </a:schemeClr>
              </a:solidFill>
            </a:endParaRPr>
          </a:p>
        </p:txBody>
      </p:sp>
      <p:sp>
        <p:nvSpPr>
          <p:cNvPr id="14" name="ZoneTexte 13"/>
          <p:cNvSpPr txBox="1"/>
          <p:nvPr/>
        </p:nvSpPr>
        <p:spPr>
          <a:xfrm>
            <a:off x="457201" y="2890932"/>
            <a:ext cx="8360164" cy="3170099"/>
          </a:xfrm>
          <a:prstGeom prst="rect">
            <a:avLst/>
          </a:prstGeom>
          <a:noFill/>
          <a:ln w="57150" cmpd="sng">
            <a:noFill/>
          </a:ln>
        </p:spPr>
        <p:txBody>
          <a:bodyPr wrap="square" numCol="3" rtlCol="0">
            <a:spAutoFit/>
          </a:bodyPr>
          <a:lstStyle/>
          <a:p>
            <a:r>
              <a:rPr lang="fr-FR" sz="2400" dirty="0" smtClean="0">
                <a:solidFill>
                  <a:srgbClr val="008000"/>
                </a:solidFill>
              </a:rPr>
              <a:t>ordres</a:t>
            </a:r>
          </a:p>
          <a:p>
            <a:r>
              <a:rPr lang="fr-FR" sz="1600" dirty="0" smtClean="0">
                <a:solidFill>
                  <a:srgbClr val="008000"/>
                </a:solidFill>
              </a:rPr>
              <a:t>(architecture)</a:t>
            </a:r>
          </a:p>
          <a:p>
            <a:endParaRPr lang="fr-FR" sz="3200" dirty="0" smtClean="0">
              <a:solidFill>
                <a:srgbClr val="008000"/>
              </a:solidFill>
            </a:endParaRPr>
          </a:p>
          <a:p>
            <a:pPr algn="ctr"/>
            <a:endParaRPr lang="fr-FR" sz="3200" dirty="0" smtClean="0">
              <a:solidFill>
                <a:srgbClr val="008000"/>
              </a:solidFill>
            </a:endParaRPr>
          </a:p>
          <a:p>
            <a:pPr algn="ctr"/>
            <a:endParaRPr lang="fr-FR" sz="3200" dirty="0" smtClean="0">
              <a:solidFill>
                <a:srgbClr val="008000"/>
              </a:solidFill>
            </a:endParaRPr>
          </a:p>
          <a:p>
            <a:pPr algn="ctr"/>
            <a:endParaRPr lang="fr-FR" sz="3200" dirty="0" smtClean="0">
              <a:solidFill>
                <a:srgbClr val="008000"/>
              </a:solidFill>
            </a:endParaRPr>
          </a:p>
          <a:p>
            <a:pPr algn="ctr"/>
            <a:endParaRPr lang="fr-FR" sz="3200" dirty="0" smtClean="0">
              <a:solidFill>
                <a:srgbClr val="008000"/>
              </a:solidFill>
            </a:endParaRPr>
          </a:p>
          <a:p>
            <a:pPr algn="ctr"/>
            <a:r>
              <a:rPr lang="fr-FR" sz="2400" dirty="0" smtClean="0">
                <a:solidFill>
                  <a:srgbClr val="008000"/>
                </a:solidFill>
              </a:rPr>
              <a:t>ordres</a:t>
            </a:r>
          </a:p>
          <a:p>
            <a:pPr algn="ctr"/>
            <a:r>
              <a:rPr lang="fr-FR" sz="1600" dirty="0" smtClean="0">
                <a:solidFill>
                  <a:srgbClr val="008000"/>
                </a:solidFill>
              </a:rPr>
              <a:t>(“entrer dans les…”, “ordre des médecins”, “ordre du jour”</a:t>
            </a:r>
          </a:p>
          <a:p>
            <a:pPr algn="ctr"/>
            <a:r>
              <a:rPr lang="fr-FR" sz="1600" dirty="0" smtClean="0">
                <a:solidFill>
                  <a:srgbClr val="008000"/>
                </a:solidFill>
              </a:rPr>
              <a:t>“ordre de grandeur”)</a:t>
            </a:r>
          </a:p>
          <a:p>
            <a:pPr algn="ctr"/>
            <a:r>
              <a:rPr lang="fr-FR" sz="2400" dirty="0">
                <a:solidFill>
                  <a:srgbClr val="008000"/>
                </a:solidFill>
              </a:rPr>
              <a:t>o</a:t>
            </a:r>
            <a:r>
              <a:rPr lang="fr-FR" sz="2400" dirty="0" smtClean="0">
                <a:solidFill>
                  <a:srgbClr val="008000"/>
                </a:solidFill>
              </a:rPr>
              <a:t>rdinaire</a:t>
            </a:r>
          </a:p>
          <a:p>
            <a:pPr algn="ctr"/>
            <a:endParaRPr lang="fr-FR" sz="2400" dirty="0">
              <a:solidFill>
                <a:srgbClr val="008000"/>
              </a:solidFill>
            </a:endParaRPr>
          </a:p>
          <a:p>
            <a:pPr algn="ctr"/>
            <a:endParaRPr lang="fr-FR" sz="2400" dirty="0" smtClean="0">
              <a:solidFill>
                <a:srgbClr val="008000"/>
              </a:solidFill>
            </a:endParaRPr>
          </a:p>
          <a:p>
            <a:pPr algn="ctr"/>
            <a:endParaRPr lang="fr-FR" sz="2400" dirty="0">
              <a:solidFill>
                <a:srgbClr val="008000"/>
              </a:solidFill>
            </a:endParaRPr>
          </a:p>
          <a:p>
            <a:pPr algn="ctr"/>
            <a:endParaRPr lang="fr-FR" sz="2400" dirty="0" smtClean="0">
              <a:solidFill>
                <a:srgbClr val="008000"/>
              </a:solidFill>
            </a:endParaRPr>
          </a:p>
          <a:p>
            <a:pPr algn="r"/>
            <a:r>
              <a:rPr lang="fr-FR" sz="2400" dirty="0" smtClean="0">
                <a:solidFill>
                  <a:srgbClr val="008000"/>
                </a:solidFill>
              </a:rPr>
              <a:t>ordres</a:t>
            </a:r>
          </a:p>
          <a:p>
            <a:pPr algn="r"/>
            <a:r>
              <a:rPr lang="fr-FR" sz="1600" dirty="0" smtClean="0">
                <a:solidFill>
                  <a:srgbClr val="008000"/>
                </a:solidFill>
              </a:rPr>
              <a:t>(“donner des…”</a:t>
            </a:r>
          </a:p>
          <a:p>
            <a:pPr algn="r"/>
            <a:r>
              <a:rPr lang="fr-FR" sz="1600" dirty="0" smtClean="0">
                <a:solidFill>
                  <a:srgbClr val="008000"/>
                </a:solidFill>
              </a:rPr>
              <a:t>“mot d’ordre”)</a:t>
            </a:r>
            <a:endParaRPr lang="fr-FR" sz="1600" dirty="0">
              <a:solidFill>
                <a:srgbClr val="008000"/>
              </a:solidFill>
            </a:endParaRPr>
          </a:p>
        </p:txBody>
      </p:sp>
      <p:sp>
        <p:nvSpPr>
          <p:cNvPr id="10" name="Accolade fermante 9"/>
          <p:cNvSpPr/>
          <p:nvPr/>
        </p:nvSpPr>
        <p:spPr>
          <a:xfrm rot="5400000">
            <a:off x="6258559" y="3014430"/>
            <a:ext cx="366633" cy="3430432"/>
          </a:xfrm>
          <a:prstGeom prst="rightBrace">
            <a:avLst>
              <a:gd name="adj1" fmla="val 8333"/>
              <a:gd name="adj2" fmla="val 53053"/>
            </a:avLst>
          </a:prstGeom>
          <a:ln w="5715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 name="ZoneTexte 12"/>
          <p:cNvSpPr txBox="1"/>
          <p:nvPr/>
        </p:nvSpPr>
        <p:spPr>
          <a:xfrm>
            <a:off x="5289674" y="4917803"/>
            <a:ext cx="2043907" cy="1446550"/>
          </a:xfrm>
          <a:prstGeom prst="rect">
            <a:avLst/>
          </a:prstGeom>
          <a:noFill/>
        </p:spPr>
        <p:txBody>
          <a:bodyPr wrap="square" rtlCol="0">
            <a:spAutoFit/>
          </a:bodyPr>
          <a:lstStyle/>
          <a:p>
            <a:pPr algn="ctr"/>
            <a:r>
              <a:rPr lang="fr-FR" sz="1600" dirty="0" smtClean="0">
                <a:solidFill>
                  <a:srgbClr val="008000"/>
                </a:solidFill>
              </a:rPr>
              <a:t>“forces de l’ordre”</a:t>
            </a:r>
          </a:p>
          <a:p>
            <a:pPr algn="ctr"/>
            <a:r>
              <a:rPr lang="fr-FR" sz="2400" dirty="0" smtClean="0">
                <a:solidFill>
                  <a:srgbClr val="008000"/>
                </a:solidFill>
              </a:rPr>
              <a:t>ordonner</a:t>
            </a:r>
            <a:endParaRPr lang="fr-FR" sz="2400" dirty="0">
              <a:solidFill>
                <a:srgbClr val="008000"/>
              </a:solidFill>
            </a:endParaRPr>
          </a:p>
          <a:p>
            <a:pPr algn="ctr"/>
            <a:r>
              <a:rPr lang="fr-FR" sz="2400" dirty="0">
                <a:solidFill>
                  <a:srgbClr val="008000"/>
                </a:solidFill>
              </a:rPr>
              <a:t>ordonnance</a:t>
            </a:r>
          </a:p>
          <a:p>
            <a:pPr algn="ctr"/>
            <a:r>
              <a:rPr lang="fr-FR" sz="2400" dirty="0">
                <a:solidFill>
                  <a:srgbClr val="008000"/>
                </a:solidFill>
              </a:rPr>
              <a:t>ordinateur</a:t>
            </a:r>
          </a:p>
        </p:txBody>
      </p:sp>
    </p:spTree>
    <p:extLst>
      <p:ext uri="{BB962C8B-B14F-4D97-AF65-F5344CB8AC3E}">
        <p14:creationId xmlns:p14="http://schemas.microsoft.com/office/powerpoint/2010/main" val="10579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4" grpId="0"/>
      <p:bldP spid="10"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dirty="0" smtClean="0"/>
              <a:t>Fleurance, 6 août 2016</a:t>
            </a:r>
            <a:endParaRPr lang="fr-FR" dirty="0"/>
          </a:p>
        </p:txBody>
      </p:sp>
      <p:sp>
        <p:nvSpPr>
          <p:cNvPr id="5" name="Espace réservé du pied de page 4"/>
          <p:cNvSpPr>
            <a:spLocks noGrp="1"/>
          </p:cNvSpPr>
          <p:nvPr>
            <p:ph type="ftr" sz="quarter" idx="11"/>
          </p:nvPr>
        </p:nvSpPr>
        <p:spPr/>
        <p:txBody>
          <a:bodyPr/>
          <a:lstStyle/>
          <a:p>
            <a:r>
              <a:rPr lang="fr-FR" smtClean="0"/>
              <a:t>JMLL, Des ordres et désordres</a:t>
            </a:r>
            <a:endParaRPr lang="fr-FR"/>
          </a:p>
        </p:txBody>
      </p:sp>
      <p:sp>
        <p:nvSpPr>
          <p:cNvPr id="6" name="Espace réservé du numéro de diapositive 5"/>
          <p:cNvSpPr>
            <a:spLocks noGrp="1"/>
          </p:cNvSpPr>
          <p:nvPr>
            <p:ph type="sldNum" sz="quarter" idx="12"/>
          </p:nvPr>
        </p:nvSpPr>
        <p:spPr/>
        <p:txBody>
          <a:bodyPr/>
          <a:lstStyle/>
          <a:p>
            <a:fld id="{D624A760-436F-A34E-9FEA-B2A746CDE049}" type="slidenum">
              <a:rPr lang="fr-FR" smtClean="0"/>
              <a:t>8</a:t>
            </a:fld>
            <a:endParaRPr lang="fr-FR"/>
          </a:p>
        </p:txBody>
      </p:sp>
      <p:sp>
        <p:nvSpPr>
          <p:cNvPr id="7" name="Rectangle 6"/>
          <p:cNvSpPr/>
          <p:nvPr/>
        </p:nvSpPr>
        <p:spPr>
          <a:xfrm>
            <a:off x="457200" y="265783"/>
            <a:ext cx="8325364" cy="2400657"/>
          </a:xfrm>
          <a:prstGeom prst="rect">
            <a:avLst/>
          </a:prstGeom>
        </p:spPr>
        <p:txBody>
          <a:bodyPr wrap="square">
            <a:spAutoFit/>
          </a:bodyPr>
          <a:lstStyle/>
          <a:p>
            <a:r>
              <a:rPr lang="fr-FR" sz="2000" dirty="0" smtClean="0">
                <a:solidFill>
                  <a:srgbClr val="660066"/>
                </a:solidFill>
              </a:rPr>
              <a:t>ORDINATEUR</a:t>
            </a:r>
            <a:r>
              <a:rPr lang="fr-FR" sz="2000" dirty="0" smtClean="0">
                <a:solidFill>
                  <a:srgbClr val="000090"/>
                </a:solidFill>
              </a:rPr>
              <a:t>,</a:t>
            </a:r>
            <a:r>
              <a:rPr lang="fr-FR" sz="2000" dirty="0">
                <a:solidFill>
                  <a:srgbClr val="000090"/>
                </a:solidFill>
              </a:rPr>
              <a:t> </a:t>
            </a:r>
            <a:r>
              <a:rPr lang="fr-FR" sz="2000" dirty="0" err="1" smtClean="0">
                <a:solidFill>
                  <a:srgbClr val="000090"/>
                </a:solidFill>
              </a:rPr>
              <a:t>étymol</a:t>
            </a:r>
            <a:r>
              <a:rPr lang="fr-FR" sz="2000" dirty="0" smtClean="0">
                <a:solidFill>
                  <a:srgbClr val="000090"/>
                </a:solidFill>
              </a:rPr>
              <a:t>. </a:t>
            </a:r>
            <a:r>
              <a:rPr lang="fr-FR" sz="2000" dirty="0">
                <a:solidFill>
                  <a:srgbClr val="000090"/>
                </a:solidFill>
              </a:rPr>
              <a:t>e</a:t>
            </a:r>
            <a:r>
              <a:rPr lang="fr-FR" sz="2000" dirty="0" smtClean="0">
                <a:solidFill>
                  <a:srgbClr val="000090"/>
                </a:solidFill>
              </a:rPr>
              <a:t>t hist.</a:t>
            </a:r>
          </a:p>
          <a:p>
            <a:endParaRPr lang="fr-FR" sz="1000" dirty="0" smtClean="0">
              <a:solidFill>
                <a:srgbClr val="000090"/>
              </a:solidFill>
            </a:endParaRPr>
          </a:p>
          <a:p>
            <a:r>
              <a:rPr lang="fr-FR" sz="2000" b="1" dirty="0" smtClean="0">
                <a:solidFill>
                  <a:srgbClr val="000090"/>
                </a:solidFill>
              </a:rPr>
              <a:t>— </a:t>
            </a:r>
            <a:r>
              <a:rPr lang="fr-FR" sz="2000" dirty="0" smtClean="0">
                <a:solidFill>
                  <a:srgbClr val="000090"/>
                </a:solidFill>
              </a:rPr>
              <a:t>XVe, théologie. « Celui qui institue quelque chose » (</a:t>
            </a:r>
            <a:r>
              <a:rPr lang="fr-FR" sz="2000" i="1" dirty="0" smtClean="0">
                <a:solidFill>
                  <a:srgbClr val="000090"/>
                </a:solidFill>
              </a:rPr>
              <a:t>Rom. </a:t>
            </a:r>
            <a:r>
              <a:rPr lang="fr-FR" sz="2000" i="1" dirty="0" err="1" smtClean="0">
                <a:solidFill>
                  <a:srgbClr val="000090"/>
                </a:solidFill>
              </a:rPr>
              <a:t>Forsch</a:t>
            </a:r>
            <a:r>
              <a:rPr lang="fr-FR" sz="2000" i="1" dirty="0" smtClean="0">
                <a:solidFill>
                  <a:srgbClr val="000090"/>
                </a:solidFill>
              </a:rPr>
              <a:t>.</a:t>
            </a:r>
            <a:r>
              <a:rPr lang="fr-FR" sz="2000" dirty="0" smtClean="0">
                <a:solidFill>
                  <a:srgbClr val="000090"/>
                </a:solidFill>
              </a:rPr>
              <a:t>, 32, 117 : “</a:t>
            </a:r>
            <a:r>
              <a:rPr lang="fr-FR" sz="2000" dirty="0" err="1" smtClean="0">
                <a:solidFill>
                  <a:srgbClr val="000090"/>
                </a:solidFill>
              </a:rPr>
              <a:t>Jhesucrist</a:t>
            </a:r>
            <a:r>
              <a:rPr lang="fr-FR" sz="2000" dirty="0" smtClean="0">
                <a:solidFill>
                  <a:srgbClr val="000090"/>
                </a:solidFill>
              </a:rPr>
              <a:t>... </a:t>
            </a:r>
            <a:r>
              <a:rPr lang="fr-FR" sz="2000" dirty="0" err="1" smtClean="0">
                <a:solidFill>
                  <a:srgbClr val="000090"/>
                </a:solidFill>
              </a:rPr>
              <a:t>estoit</a:t>
            </a:r>
            <a:r>
              <a:rPr lang="fr-FR" sz="2000" dirty="0" smtClean="0">
                <a:solidFill>
                  <a:srgbClr val="000090"/>
                </a:solidFill>
              </a:rPr>
              <a:t> le nouvel instituteur et ordinateur du </a:t>
            </a:r>
            <a:r>
              <a:rPr lang="fr-FR" sz="2000" dirty="0" err="1" smtClean="0">
                <a:solidFill>
                  <a:srgbClr val="000090"/>
                </a:solidFill>
              </a:rPr>
              <a:t>baptesme</a:t>
            </a:r>
            <a:r>
              <a:rPr lang="fr-FR" sz="2000" dirty="0">
                <a:solidFill>
                  <a:srgbClr val="000090"/>
                </a:solidFill>
              </a:rPr>
              <a:t>”</a:t>
            </a:r>
            <a:r>
              <a:rPr lang="fr-FR" sz="2000" dirty="0" smtClean="0">
                <a:solidFill>
                  <a:srgbClr val="000090"/>
                </a:solidFill>
              </a:rPr>
              <a:t>).</a:t>
            </a:r>
          </a:p>
          <a:p>
            <a:r>
              <a:rPr lang="fr-FR" sz="2000" dirty="0" smtClean="0">
                <a:solidFill>
                  <a:srgbClr val="000090"/>
                </a:solidFill>
              </a:rPr>
              <a:t>— fin XVIe - début XVIIe, politique. « Celui qui est chargé de régler les affaires publiques » (Pasquier, </a:t>
            </a:r>
            <a:r>
              <a:rPr lang="fr-FR" sz="2000" i="1" dirty="0" smtClean="0">
                <a:solidFill>
                  <a:srgbClr val="000090"/>
                </a:solidFill>
              </a:rPr>
              <a:t>Lettres</a:t>
            </a:r>
            <a:r>
              <a:rPr lang="fr-FR" sz="2000" dirty="0" smtClean="0">
                <a:solidFill>
                  <a:srgbClr val="000090"/>
                </a:solidFill>
              </a:rPr>
              <a:t>, II, 5 </a:t>
            </a:r>
            <a:r>
              <a:rPr lang="fr-FR" sz="2000" dirty="0" err="1" smtClean="0">
                <a:solidFill>
                  <a:srgbClr val="000090"/>
                </a:solidFill>
              </a:rPr>
              <a:t>ds</a:t>
            </a:r>
            <a:r>
              <a:rPr lang="fr-FR" sz="2000" dirty="0" smtClean="0">
                <a:solidFill>
                  <a:srgbClr val="000090"/>
                </a:solidFill>
              </a:rPr>
              <a:t> </a:t>
            </a:r>
            <a:r>
              <a:rPr lang="fr-FR" sz="2000" dirty="0" err="1" smtClean="0">
                <a:solidFill>
                  <a:srgbClr val="000090"/>
                </a:solidFill>
              </a:rPr>
              <a:t>Hug</a:t>
            </a:r>
            <a:r>
              <a:rPr lang="fr-FR" sz="2000" dirty="0" smtClean="0">
                <a:solidFill>
                  <a:srgbClr val="000090"/>
                </a:solidFill>
              </a:rPr>
              <a:t>.). </a:t>
            </a:r>
          </a:p>
          <a:p>
            <a:r>
              <a:rPr lang="fr-FR" sz="2000" dirty="0" smtClean="0">
                <a:solidFill>
                  <a:srgbClr val="000090"/>
                </a:solidFill>
              </a:rPr>
              <a:t>— 1956, informatique. Emprunt au latin d'époque impériale</a:t>
            </a:r>
            <a:r>
              <a:rPr lang="fr-FR" sz="2000" i="1" dirty="0" smtClean="0">
                <a:solidFill>
                  <a:srgbClr val="000090"/>
                </a:solidFill>
              </a:rPr>
              <a:t> </a:t>
            </a:r>
            <a:r>
              <a:rPr lang="fr-FR" sz="2000" i="1" dirty="0" err="1" smtClean="0">
                <a:solidFill>
                  <a:srgbClr val="000090"/>
                </a:solidFill>
              </a:rPr>
              <a:t>ordinator</a:t>
            </a:r>
            <a:r>
              <a:rPr lang="fr-FR" sz="2000" dirty="0">
                <a:solidFill>
                  <a:srgbClr val="000090"/>
                </a:solidFill>
              </a:rPr>
              <a:t> </a:t>
            </a:r>
            <a:r>
              <a:rPr lang="fr-FR" sz="2000" dirty="0" smtClean="0">
                <a:solidFill>
                  <a:srgbClr val="000090"/>
                </a:solidFill>
              </a:rPr>
              <a:t>: « celui qui met en ordre, qui règle ».										</a:t>
            </a:r>
            <a:r>
              <a:rPr lang="fr-FR" dirty="0" smtClean="0">
                <a:solidFill>
                  <a:srgbClr val="000090"/>
                </a:solidFill>
              </a:rPr>
              <a:t>	</a:t>
            </a:r>
            <a:endParaRPr lang="fr-FR" dirty="0">
              <a:solidFill>
                <a:srgbClr val="000090"/>
              </a:solidFill>
            </a:endParaRPr>
          </a:p>
        </p:txBody>
      </p:sp>
      <p:sp>
        <p:nvSpPr>
          <p:cNvPr id="8" name="Rectangle 7"/>
          <p:cNvSpPr/>
          <p:nvPr/>
        </p:nvSpPr>
        <p:spPr>
          <a:xfrm>
            <a:off x="457200" y="2764572"/>
            <a:ext cx="8325365" cy="4093428"/>
          </a:xfrm>
          <a:prstGeom prst="rect">
            <a:avLst/>
          </a:prstGeom>
        </p:spPr>
        <p:txBody>
          <a:bodyPr wrap="square">
            <a:spAutoFit/>
          </a:bodyPr>
          <a:lstStyle/>
          <a:p>
            <a:r>
              <a:rPr lang="fr-FR" sz="2000" dirty="0" smtClean="0">
                <a:solidFill>
                  <a:srgbClr val="000090"/>
                </a:solidFill>
              </a:rPr>
              <a:t>Le 16 avril 1955 : lettre de Jacques Perret, philologue et théologien, professeur à la Sorbonne,</a:t>
            </a:r>
            <a:r>
              <a:rPr lang="fr-FR" sz="2000" dirty="0">
                <a:solidFill>
                  <a:srgbClr val="000090"/>
                </a:solidFill>
              </a:rPr>
              <a:t> </a:t>
            </a:r>
            <a:r>
              <a:rPr lang="fr-FR" sz="2000" dirty="0" smtClean="0">
                <a:solidFill>
                  <a:srgbClr val="000090"/>
                </a:solidFill>
              </a:rPr>
              <a:t>à François Girard, responsable </a:t>
            </a:r>
            <a:r>
              <a:rPr lang="fr-FR" sz="2000" dirty="0">
                <a:solidFill>
                  <a:srgbClr val="000090"/>
                </a:solidFill>
              </a:rPr>
              <a:t>de la publicité </a:t>
            </a:r>
            <a:r>
              <a:rPr lang="fr-FR" sz="2000" dirty="0" smtClean="0">
                <a:solidFill>
                  <a:srgbClr val="000090"/>
                </a:solidFill>
              </a:rPr>
              <a:t>chez IBM-France</a:t>
            </a:r>
          </a:p>
          <a:p>
            <a:pPr marL="285750" indent="-285750">
              <a:buFontTx/>
              <a:buChar char="•"/>
            </a:pPr>
            <a:endParaRPr lang="fr-FR" sz="1000" dirty="0" smtClean="0">
              <a:solidFill>
                <a:srgbClr val="000090"/>
              </a:solidFill>
            </a:endParaRPr>
          </a:p>
          <a:p>
            <a:r>
              <a:rPr lang="fr-FR" sz="2000" i="1" dirty="0" smtClean="0">
                <a:solidFill>
                  <a:srgbClr val="000090"/>
                </a:solidFill>
              </a:rPr>
              <a:t>Cher </a:t>
            </a:r>
            <a:r>
              <a:rPr lang="fr-FR" sz="2000" i="1" dirty="0">
                <a:solidFill>
                  <a:srgbClr val="000090"/>
                </a:solidFill>
              </a:rPr>
              <a:t>Monsieur, </a:t>
            </a:r>
          </a:p>
          <a:p>
            <a:r>
              <a:rPr lang="fr-FR" sz="2000" i="1" dirty="0">
                <a:solidFill>
                  <a:srgbClr val="000090"/>
                </a:solidFill>
              </a:rPr>
              <a:t>Que diriez-vous d’ordinateur? C’est un mot correctement formé, qui se trouve même dans le Littré comme adjectif désignant Dieu qui met de l’</a:t>
            </a:r>
            <a:r>
              <a:rPr lang="fr-FR" sz="2000" i="1" dirty="0">
                <a:solidFill>
                  <a:srgbClr val="660066"/>
                </a:solidFill>
              </a:rPr>
              <a:t>ordre</a:t>
            </a:r>
            <a:r>
              <a:rPr lang="fr-FR" sz="2000" i="1" dirty="0">
                <a:solidFill>
                  <a:srgbClr val="000090"/>
                </a:solidFill>
              </a:rPr>
              <a:t> dans le monde. </a:t>
            </a:r>
            <a:r>
              <a:rPr lang="fr-FR" sz="2000" i="1" dirty="0" smtClean="0">
                <a:solidFill>
                  <a:srgbClr val="000090"/>
                </a:solidFill>
              </a:rPr>
              <a:t>(…)</a:t>
            </a:r>
            <a:endParaRPr lang="fr-FR" sz="2000" i="1" dirty="0">
              <a:solidFill>
                <a:srgbClr val="000090"/>
              </a:solidFill>
            </a:endParaRPr>
          </a:p>
          <a:p>
            <a:r>
              <a:rPr lang="fr-FR" sz="2000" i="1" dirty="0">
                <a:solidFill>
                  <a:srgbClr val="000090"/>
                </a:solidFill>
              </a:rPr>
              <a:t>En relisant les brochures que vous m’avez données, je vois que plusieurs de vos appareils sont désignés par des noms d’agent féminins (trieuse, tabulatrice). Ordinatrice serait parfaitement possible et aurait même l’avantage de séparer plus encore votre machine du vocabulaire de la </a:t>
            </a:r>
            <a:r>
              <a:rPr lang="fr-FR" sz="2000" i="1" dirty="0" smtClean="0">
                <a:solidFill>
                  <a:srgbClr val="000090"/>
                </a:solidFill>
              </a:rPr>
              <a:t>théologie. (…)</a:t>
            </a:r>
            <a:endParaRPr lang="fr-FR" sz="2000" i="1" dirty="0">
              <a:solidFill>
                <a:srgbClr val="000090"/>
              </a:solidFill>
            </a:endParaRPr>
          </a:p>
          <a:p>
            <a:r>
              <a:rPr lang="fr-FR" sz="2000" i="1" dirty="0">
                <a:solidFill>
                  <a:srgbClr val="000090"/>
                </a:solidFill>
              </a:rPr>
              <a:t>Il me semble que je pencherais pour ordinatrice électronique. </a:t>
            </a:r>
            <a:r>
              <a:rPr lang="fr-FR" sz="2000" i="1" dirty="0" smtClean="0">
                <a:solidFill>
                  <a:srgbClr val="000090"/>
                </a:solidFill>
              </a:rPr>
              <a:t>(…)</a:t>
            </a:r>
            <a:endParaRPr lang="fr-FR" sz="2000" i="1" dirty="0">
              <a:solidFill>
                <a:srgbClr val="000090"/>
              </a:solidFill>
            </a:endParaRPr>
          </a:p>
          <a:p>
            <a:r>
              <a:rPr lang="fr-FR" sz="2000" i="1" dirty="0" smtClean="0">
                <a:solidFill>
                  <a:srgbClr val="000090"/>
                </a:solidFill>
              </a:rPr>
              <a:t>		</a:t>
            </a:r>
            <a:r>
              <a:rPr lang="fr-FR" sz="2000" i="1" dirty="0" smtClean="0"/>
              <a:t>												</a:t>
            </a:r>
            <a:endParaRPr lang="fr-FR" sz="2000" dirty="0"/>
          </a:p>
        </p:txBody>
      </p:sp>
    </p:spTree>
    <p:extLst>
      <p:ext uri="{BB962C8B-B14F-4D97-AF65-F5344CB8AC3E}">
        <p14:creationId xmlns:p14="http://schemas.microsoft.com/office/powerpoint/2010/main" val="204594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1878</TotalTime>
  <Words>1287</Words>
  <Application>Microsoft Office PowerPoint</Application>
  <PresentationFormat>Affichage à l'écran (4:3)</PresentationFormat>
  <Paragraphs>471</Paragraphs>
  <Slides>33</Slides>
  <Notes>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35" baseType="lpstr">
      <vt:lpstr>Thème Office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Du côté des mathématiques  II. L’ordre des formes  a) 2-D : polygones réguliers  </vt:lpstr>
      <vt:lpstr>           Du côté des mathématiques  II. L’ordre des formes  b) 3-D : polyèdres réguliers  </vt:lpstr>
      <vt:lpstr>           Du côté des mathématiques  II. L’ordre des formes  b) 4-D : polychores réguliers  </vt:lpstr>
      <vt:lpstr>           Du côté des mathématiques  II. L’ordre des formes  d) N-D : polytopes réguliers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Jean-Marc Lévy-Leblond 2004</dc:creator>
  <cp:lastModifiedBy>BrunoMONFLIER</cp:lastModifiedBy>
  <cp:revision>117</cp:revision>
  <dcterms:created xsi:type="dcterms:W3CDTF">2016-07-25T15:39:46Z</dcterms:created>
  <dcterms:modified xsi:type="dcterms:W3CDTF">2016-08-28T21:41:53Z</dcterms:modified>
</cp:coreProperties>
</file>