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278" r:id="rId21"/>
    <p:sldId id="290" r:id="rId22"/>
    <p:sldId id="291" r:id="rId23"/>
    <p:sldId id="292" r:id="rId24"/>
    <p:sldId id="293" r:id="rId25"/>
    <p:sldId id="294" r:id="rId26"/>
    <p:sldId id="295" r:id="rId27"/>
    <p:sldId id="296"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3846" autoAdjust="0"/>
  </p:normalViewPr>
  <p:slideViewPr>
    <p:cSldViewPr>
      <p:cViewPr varScale="1">
        <p:scale>
          <a:sx n="71" d="100"/>
          <a:sy n="71" d="100"/>
        </p:scale>
        <p:origin x="-13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C08A5-5091-4236-8C03-EFC4C8A0B207}" type="datetimeFigureOut">
              <a:rPr lang="fr-FR" smtClean="0"/>
              <a:t>06/08/2016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D876A-C414-41F6-A344-3154A9667E32}" type="slidenum">
              <a:rPr lang="fr-FR" smtClean="0"/>
              <a:t>‹N°›</a:t>
            </a:fld>
            <a:endParaRPr lang="fr-FR"/>
          </a:p>
        </p:txBody>
      </p:sp>
    </p:spTree>
    <p:extLst>
      <p:ext uri="{BB962C8B-B14F-4D97-AF65-F5344CB8AC3E}">
        <p14:creationId xmlns:p14="http://schemas.microsoft.com/office/powerpoint/2010/main" val="228770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20</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21</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6 septembre : Formation</a:t>
            </a:r>
            <a:r>
              <a:rPr lang="fr-FR" baseline="0" dirty="0" smtClean="0"/>
              <a:t> de la Lune.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30 septembre : Origine de</a:t>
            </a:r>
            <a:r>
              <a:rPr lang="fr-FR" baseline="0" dirty="0" smtClean="0"/>
              <a:t> la vie sur Terre : Très novateur et inattendu pour l’époque ! ;) Apparition des premières cellules.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22</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23</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24</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25</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26</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27</a:t>
            </a:fld>
            <a:endParaRPr lang="fr-FR"/>
          </a:p>
        </p:txBody>
      </p:sp>
    </p:spTree>
    <p:extLst>
      <p:ext uri="{BB962C8B-B14F-4D97-AF65-F5344CB8AC3E}">
        <p14:creationId xmlns:p14="http://schemas.microsoft.com/office/powerpoint/2010/main" val="289975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06/08/2016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61602731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06/08/2016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25265899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06/08/2016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8811243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06/08/2016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1790353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A676187-EEF7-49EF-8387-F131E9467B52}" type="datetimeFigureOut">
              <a:rPr lang="fr-FR" smtClean="0"/>
              <a:t>06/08/2016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41249628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676187-EEF7-49EF-8387-F131E9467B52}" type="datetimeFigureOut">
              <a:rPr lang="fr-FR" smtClean="0"/>
              <a:t>06/08/2016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193145442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676187-EEF7-49EF-8387-F131E9467B52}" type="datetimeFigureOut">
              <a:rPr lang="fr-FR" smtClean="0"/>
              <a:t>06/08/2016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426879081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A676187-EEF7-49EF-8387-F131E9467B52}" type="datetimeFigureOut">
              <a:rPr lang="fr-FR" smtClean="0"/>
              <a:t>06/08/2016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25627810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676187-EEF7-49EF-8387-F131E9467B52}" type="datetimeFigureOut">
              <a:rPr lang="fr-FR" smtClean="0"/>
              <a:t>06/08/2016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85397436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676187-EEF7-49EF-8387-F131E9467B52}" type="datetimeFigureOut">
              <a:rPr lang="fr-FR" smtClean="0"/>
              <a:t>06/08/2016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72777573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676187-EEF7-49EF-8387-F131E9467B52}" type="datetimeFigureOut">
              <a:rPr lang="fr-FR" smtClean="0"/>
              <a:t>06/08/2016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3093172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76187-EEF7-49EF-8387-F131E9467B52}" type="datetimeFigureOut">
              <a:rPr lang="fr-FR" smtClean="0"/>
              <a:t>06/08/2016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6A6D4-209A-4BC5-BD2F-58DBE6271259}" type="slidenum">
              <a:rPr lang="fr-FR" smtClean="0"/>
              <a:t>‹N°›</a:t>
            </a:fld>
            <a:endParaRPr lang="fr-FR"/>
          </a:p>
        </p:txBody>
      </p:sp>
    </p:spTree>
    <p:extLst>
      <p:ext uri="{BB962C8B-B14F-4D97-AF65-F5344CB8AC3E}">
        <p14:creationId xmlns:p14="http://schemas.microsoft.com/office/powerpoint/2010/main" val="36745924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8.jpeg"/><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jpeg"/><Relationship Id="rId7"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45.jpeg"/><Relationship Id="rId4" Type="http://schemas.microsoft.com/office/2007/relationships/hdphoto" Target="../media/hdphoto2.wdp"/><Relationship Id="rId9"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hud2014_1280.jpg"/>
          <p:cNvPicPr>
            <a:picLocks noChangeAspect="1"/>
          </p:cNvPicPr>
          <p:nvPr/>
        </p:nvPicPr>
        <p:blipFill>
          <a:blip r:embed="rId2"/>
          <a:stretch>
            <a:fillRect/>
          </a:stretch>
        </p:blipFill>
        <p:spPr>
          <a:xfrm>
            <a:off x="817406" y="0"/>
            <a:ext cx="7509187" cy="6858000"/>
          </a:xfrm>
          <a:prstGeom prst="rect">
            <a:avLst/>
          </a:prstGeom>
        </p:spPr>
      </p:pic>
      <p:sp>
        <p:nvSpPr>
          <p:cNvPr id="6" name="ZoneTexte 5"/>
          <p:cNvSpPr txBox="1"/>
          <p:nvPr/>
        </p:nvSpPr>
        <p:spPr>
          <a:xfrm>
            <a:off x="1437599" y="188640"/>
            <a:ext cx="6715172" cy="1323439"/>
          </a:xfrm>
          <a:prstGeom prst="rect">
            <a:avLst/>
          </a:prstGeom>
          <a:solidFill>
            <a:schemeClr val="tx1">
              <a:lumMod val="75000"/>
              <a:alpha val="49000"/>
            </a:schemeClr>
          </a:solidFill>
        </p:spPr>
        <p:txBody>
          <a:bodyPr wrap="square" rtlCol="0">
            <a:spAutoFit/>
          </a:bodyPr>
          <a:lstStyle/>
          <a:p>
            <a:pPr algn="ctr"/>
            <a:r>
              <a:rPr lang="fr-FR" sz="4000" dirty="0" smtClean="0">
                <a:solidFill>
                  <a:srgbClr val="FFC000"/>
                </a:solidFill>
                <a:latin typeface="Gabriola" panose="04040605051002020D02" pitchFamily="82" charset="0"/>
              </a:rPr>
              <a:t>Notions de temps et de distances dans l’Univers</a:t>
            </a:r>
            <a:endParaRPr lang="fr-FR" sz="40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92452587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6000"/>
            </a:schemeClr>
          </a:solidFill>
        </p:spPr>
        <p:txBody>
          <a:bodyPr wrap="square" rtlCol="0">
            <a:spAutoFit/>
          </a:bodyPr>
          <a:lstStyle/>
          <a:p>
            <a:pPr algn="ctr"/>
            <a:r>
              <a:rPr lang="fr-FR" sz="3600" dirty="0" smtClean="0">
                <a:solidFill>
                  <a:srgbClr val="CC99FF"/>
                </a:solidFill>
                <a:latin typeface="Gabriola" panose="04040605051002020D02" pitchFamily="82" charset="0"/>
              </a:rPr>
              <a:t>La relation </a:t>
            </a:r>
            <a:r>
              <a:rPr lang="fr-FR" sz="3600" dirty="0" err="1" smtClean="0">
                <a:solidFill>
                  <a:srgbClr val="CC99FF"/>
                </a:solidFill>
                <a:latin typeface="Gabriola" panose="04040605051002020D02" pitchFamily="82" charset="0"/>
              </a:rPr>
              <a:t>Faber</a:t>
            </a:r>
            <a:r>
              <a:rPr lang="fr-FR" sz="3600" dirty="0" smtClean="0">
                <a:solidFill>
                  <a:srgbClr val="CC99FF"/>
                </a:solidFill>
                <a:latin typeface="Gabriola" panose="04040605051002020D02" pitchFamily="82" charset="0"/>
              </a:rPr>
              <a:t> - Jackson </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61555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1976 par les astronomes Sandra M. </a:t>
            </a:r>
            <a:r>
              <a:rPr lang="fr-FR" sz="1700" dirty="0" err="1" smtClean="0">
                <a:solidFill>
                  <a:srgbClr val="FFC000"/>
                </a:solidFill>
                <a:latin typeface="Gabriola" panose="04040605051002020D02" pitchFamily="82" charset="0"/>
              </a:rPr>
              <a:t>Faber</a:t>
            </a:r>
            <a:r>
              <a:rPr lang="fr-FR" sz="1700" dirty="0" smtClean="0">
                <a:solidFill>
                  <a:srgbClr val="FFC000"/>
                </a:solidFill>
                <a:latin typeface="Gabriola" panose="04040605051002020D02" pitchFamily="82" charset="0"/>
              </a:rPr>
              <a:t> et Robert E. Jackson, cette relation empirique établie un lien entre la magnitude absolue et la vitesse des étoiles au sein des galaxies elliptiques</a:t>
            </a:r>
            <a:r>
              <a:rPr lang="fr-FR" sz="1600" dirty="0" smtClean="0">
                <a:solidFill>
                  <a:srgbClr val="FFC000"/>
                </a:solidFill>
              </a:rPr>
              <a:t>.</a:t>
            </a:r>
          </a:p>
        </p:txBody>
      </p:sp>
      <p:pic>
        <p:nvPicPr>
          <p:cNvPr id="6" name="Image 5" descr="8a19ff95cd_galaxie_elliptique_M87_Canada_France_Hawaii_Telescope_J_C_Cuillandre_01.jpg"/>
          <p:cNvPicPr>
            <a:picLocks noChangeAspect="1"/>
          </p:cNvPicPr>
          <p:nvPr/>
        </p:nvPicPr>
        <p:blipFill>
          <a:blip r:embed="rId2"/>
          <a:stretch>
            <a:fillRect/>
          </a:stretch>
        </p:blipFill>
        <p:spPr>
          <a:xfrm>
            <a:off x="1762079" y="2143116"/>
            <a:ext cx="5905541" cy="4429156"/>
          </a:xfrm>
          <a:prstGeom prst="rect">
            <a:avLst/>
          </a:prstGeom>
        </p:spPr>
      </p:pic>
    </p:spTree>
    <p:extLst>
      <p:ext uri="{BB962C8B-B14F-4D97-AF65-F5344CB8AC3E}">
        <p14:creationId xmlns:p14="http://schemas.microsoft.com/office/powerpoint/2010/main" val="30447405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6000"/>
            </a:schemeClr>
          </a:solidFill>
        </p:spPr>
        <p:txBody>
          <a:bodyPr wrap="square" rtlCol="0">
            <a:spAutoFit/>
          </a:bodyPr>
          <a:lstStyle/>
          <a:p>
            <a:pPr algn="ctr"/>
            <a:r>
              <a:rPr lang="fr-FR" sz="3600" dirty="0" smtClean="0">
                <a:solidFill>
                  <a:srgbClr val="CC99FF"/>
                </a:solidFill>
                <a:latin typeface="Gabriola" panose="04040605051002020D02" pitchFamily="82" charset="0"/>
              </a:rPr>
              <a:t>Les supernovae de type </a:t>
            </a:r>
            <a:r>
              <a:rPr lang="fr-FR" sz="3600" dirty="0" err="1" smtClean="0">
                <a:solidFill>
                  <a:srgbClr val="CC99FF"/>
                </a:solidFill>
                <a:latin typeface="Gabriola" panose="04040605051002020D02" pitchFamily="82" charset="0"/>
              </a:rPr>
              <a:t>Ia</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87716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Il s’agit d’explosion d’étoiles qui possède toujours la même luminosité (M = -19.5). Ces étoiles font parties d’un système binaire, dont une naine blanche explose après avoir pris de la matière de sa voisine. Dès qu’une naine blanche atteint la masse de 1.4 masse solaire, elle explose. La luminosité étant liée à la masse.</a:t>
            </a:r>
          </a:p>
        </p:txBody>
      </p:sp>
      <p:pic>
        <p:nvPicPr>
          <p:cNvPr id="5" name="Image 4" descr="fig1a.jpg"/>
          <p:cNvPicPr>
            <a:picLocks noChangeAspect="1"/>
          </p:cNvPicPr>
          <p:nvPr/>
        </p:nvPicPr>
        <p:blipFill>
          <a:blip r:embed="rId2"/>
          <a:stretch>
            <a:fillRect/>
          </a:stretch>
        </p:blipFill>
        <p:spPr>
          <a:xfrm>
            <a:off x="2357422" y="2285992"/>
            <a:ext cx="4857784" cy="3692675"/>
          </a:xfrm>
          <a:prstGeom prst="rect">
            <a:avLst/>
          </a:prstGeom>
        </p:spPr>
      </p:pic>
      <p:sp>
        <p:nvSpPr>
          <p:cNvPr id="7" name="ZoneTexte 6"/>
          <p:cNvSpPr txBox="1"/>
          <p:nvPr/>
        </p:nvSpPr>
        <p:spPr>
          <a:xfrm>
            <a:off x="1000100" y="6072206"/>
            <a:ext cx="7572428" cy="615553"/>
          </a:xfrm>
          <a:prstGeom prst="rect">
            <a:avLst/>
          </a:prstGeom>
          <a:noFill/>
        </p:spPr>
        <p:txBody>
          <a:bodyPr wrap="square" rtlCol="0">
            <a:spAutoFit/>
          </a:bodyPr>
          <a:lstStyle/>
          <a:p>
            <a:pPr algn="ctr"/>
            <a:r>
              <a:rPr lang="fr-FR" sz="1700" dirty="0" smtClean="0">
                <a:solidFill>
                  <a:srgbClr val="FFC000"/>
                </a:solidFill>
                <a:latin typeface="Gabriola" panose="04040605051002020D02" pitchFamily="82" charset="0"/>
              </a:rPr>
              <a:t>Ce sont les supernovae de type </a:t>
            </a:r>
            <a:r>
              <a:rPr lang="fr-FR" sz="1700" dirty="0" err="1" smtClean="0">
                <a:solidFill>
                  <a:srgbClr val="FFC000"/>
                </a:solidFill>
                <a:latin typeface="Gabriola" panose="04040605051002020D02" pitchFamily="82" charset="0"/>
              </a:rPr>
              <a:t>Ia</a:t>
            </a:r>
            <a:r>
              <a:rPr lang="fr-FR" sz="1700" dirty="0" smtClean="0">
                <a:solidFill>
                  <a:srgbClr val="FFC000"/>
                </a:solidFill>
                <a:latin typeface="Gabriola" panose="04040605051002020D02" pitchFamily="82" charset="0"/>
              </a:rPr>
              <a:t> qui ont permis de mettre en évidence l’accélération de l’expansion de l’univers en 1998.</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01737720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La loi de Hubble</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1123384"/>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1929 par Edwin Hubble, cette loi stipule que les galaxies s’éloignent les unes des autres, à des vitesses proportionnelles à leur distance, c’est-à-dire d’autant plus élevées, qu’elles sont éloignées de nous. Cela se mesure par l’effet Doppler.</a:t>
            </a:r>
          </a:p>
          <a:p>
            <a:pPr algn="just"/>
            <a:endParaRPr lang="fr-FR" sz="1600" dirty="0" smtClean="0">
              <a:solidFill>
                <a:srgbClr val="FFC000"/>
              </a:solidFill>
            </a:endParaRPr>
          </a:p>
        </p:txBody>
      </p:sp>
      <p:pic>
        <p:nvPicPr>
          <p:cNvPr id="5" name="Image 4" descr="redshift.jpg"/>
          <p:cNvPicPr>
            <a:picLocks noChangeAspect="1"/>
          </p:cNvPicPr>
          <p:nvPr/>
        </p:nvPicPr>
        <p:blipFill>
          <a:blip r:embed="rId2"/>
          <a:stretch>
            <a:fillRect/>
          </a:stretch>
        </p:blipFill>
        <p:spPr>
          <a:xfrm>
            <a:off x="2332018" y="2348880"/>
            <a:ext cx="4606004" cy="3096344"/>
          </a:xfrm>
          <a:prstGeom prst="rect">
            <a:avLst/>
          </a:prstGeom>
        </p:spPr>
      </p:pic>
    </p:spTree>
    <p:extLst>
      <p:ext uri="{BB962C8B-B14F-4D97-AF65-F5344CB8AC3E}">
        <p14:creationId xmlns:p14="http://schemas.microsoft.com/office/powerpoint/2010/main" val="13011398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creenShot001.png"/>
          <p:cNvPicPr>
            <a:picLocks noChangeAspect="1"/>
          </p:cNvPicPr>
          <p:nvPr/>
        </p:nvPicPr>
        <p:blipFill>
          <a:blip r:embed="rId2"/>
          <a:stretch>
            <a:fillRect/>
          </a:stretch>
        </p:blipFill>
        <p:spPr>
          <a:xfrm>
            <a:off x="0" y="1273175"/>
            <a:ext cx="9144000" cy="4311650"/>
          </a:xfrm>
          <a:prstGeom prst="rect">
            <a:avLst/>
          </a:prstGeom>
        </p:spPr>
      </p:pic>
    </p:spTree>
    <p:extLst>
      <p:ext uri="{BB962C8B-B14F-4D97-AF65-F5344CB8AC3E}">
        <p14:creationId xmlns:p14="http://schemas.microsoft.com/office/powerpoint/2010/main" val="39386437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00232" y="260648"/>
            <a:ext cx="5214974" cy="646331"/>
          </a:xfrm>
          <a:prstGeom prst="rect">
            <a:avLst/>
          </a:prstGeom>
          <a:solidFill>
            <a:schemeClr val="tx1">
              <a:lumMod val="85000"/>
              <a:alpha val="44000"/>
            </a:schemeClr>
          </a:solidFill>
        </p:spPr>
        <p:txBody>
          <a:bodyPr wrap="square" rtlCol="0">
            <a:spAutoFit/>
          </a:bodyPr>
          <a:lstStyle/>
          <a:p>
            <a:pPr algn="ctr"/>
            <a:r>
              <a:rPr lang="fr-FR" sz="3600" dirty="0" smtClean="0">
                <a:solidFill>
                  <a:srgbClr val="CC99FF"/>
                </a:solidFill>
                <a:latin typeface="Gabriola" panose="04040605051002020D02" pitchFamily="82" charset="0"/>
              </a:rPr>
              <a:t>Quelques distances</a:t>
            </a:r>
            <a:endParaRPr lang="fr-FR" sz="3600" dirty="0">
              <a:solidFill>
                <a:srgbClr val="CC99FF"/>
              </a:solidFill>
              <a:latin typeface="Gabriola" panose="04040605051002020D02" pitchFamily="82" charset="0"/>
            </a:endParaRPr>
          </a:p>
        </p:txBody>
      </p:sp>
      <p:pic>
        <p:nvPicPr>
          <p:cNvPr id="3" name="Image 2" descr="index.jpg"/>
          <p:cNvPicPr>
            <a:picLocks noChangeAspect="1"/>
          </p:cNvPicPr>
          <p:nvPr/>
        </p:nvPicPr>
        <p:blipFill>
          <a:blip r:embed="rId2"/>
          <a:stretch>
            <a:fillRect/>
          </a:stretch>
        </p:blipFill>
        <p:spPr>
          <a:xfrm>
            <a:off x="714349" y="928671"/>
            <a:ext cx="1857388" cy="1857388"/>
          </a:xfrm>
          <a:prstGeom prst="rect">
            <a:avLst/>
          </a:prstGeom>
        </p:spPr>
      </p:pic>
      <p:sp>
        <p:nvSpPr>
          <p:cNvPr id="4" name="ZoneTexte 3"/>
          <p:cNvSpPr txBox="1"/>
          <p:nvPr/>
        </p:nvSpPr>
        <p:spPr>
          <a:xfrm>
            <a:off x="2428860" y="1835532"/>
            <a:ext cx="6357982" cy="369332"/>
          </a:xfrm>
          <a:prstGeom prst="rect">
            <a:avLst/>
          </a:prstGeom>
          <a:noFill/>
        </p:spPr>
        <p:txBody>
          <a:bodyPr wrap="square" rtlCol="0">
            <a:spAutoFit/>
          </a:bodyPr>
          <a:lstStyle/>
          <a:p>
            <a:pPr algn="ctr"/>
            <a:r>
              <a:rPr lang="fr-FR" dirty="0" smtClean="0">
                <a:solidFill>
                  <a:srgbClr val="92D050"/>
                </a:solidFill>
                <a:latin typeface="Gabriola" panose="04040605051002020D02" pitchFamily="82" charset="0"/>
              </a:rPr>
              <a:t>Distance moyenne Terre – Lune </a:t>
            </a:r>
            <a:r>
              <a:rPr lang="fr-FR" dirty="0" smtClean="0">
                <a:solidFill>
                  <a:srgbClr val="FFC000"/>
                </a:solidFill>
                <a:latin typeface="Gabriola" panose="04040605051002020D02" pitchFamily="82" charset="0"/>
              </a:rPr>
              <a:t>: 384 400 km (1.2 seconde –lumière)</a:t>
            </a:r>
            <a:endParaRPr lang="fr-FR" dirty="0">
              <a:solidFill>
                <a:srgbClr val="FFC000"/>
              </a:solidFill>
              <a:latin typeface="Gabriola" panose="04040605051002020D02" pitchFamily="82" charset="0"/>
            </a:endParaRPr>
          </a:p>
        </p:txBody>
      </p:sp>
      <p:pic>
        <p:nvPicPr>
          <p:cNvPr id="5" name="Image 4" descr="terre+soleil1.jpg"/>
          <p:cNvPicPr>
            <a:picLocks noChangeAspect="1"/>
          </p:cNvPicPr>
          <p:nvPr/>
        </p:nvPicPr>
        <p:blipFill>
          <a:blip r:embed="rId3" cstate="print"/>
          <a:stretch>
            <a:fillRect/>
          </a:stretch>
        </p:blipFill>
        <p:spPr>
          <a:xfrm>
            <a:off x="785786" y="3036092"/>
            <a:ext cx="1666886" cy="1250164"/>
          </a:xfrm>
          <a:prstGeom prst="rect">
            <a:avLst/>
          </a:prstGeom>
        </p:spPr>
      </p:pic>
      <p:sp>
        <p:nvSpPr>
          <p:cNvPr id="6" name="ZoneTexte 5"/>
          <p:cNvSpPr txBox="1"/>
          <p:nvPr/>
        </p:nvSpPr>
        <p:spPr>
          <a:xfrm>
            <a:off x="2571736" y="3376198"/>
            <a:ext cx="5929354" cy="369332"/>
          </a:xfrm>
          <a:prstGeom prst="rect">
            <a:avLst/>
          </a:prstGeom>
          <a:noFill/>
        </p:spPr>
        <p:txBody>
          <a:bodyPr wrap="square" rtlCol="0">
            <a:spAutoFit/>
          </a:bodyPr>
          <a:lstStyle/>
          <a:p>
            <a:r>
              <a:rPr lang="fr-FR" dirty="0" smtClean="0">
                <a:solidFill>
                  <a:srgbClr val="92D050"/>
                </a:solidFill>
                <a:latin typeface="Gabriola" panose="04040605051002020D02" pitchFamily="82" charset="0"/>
              </a:rPr>
              <a:t>Distance moyenne Terre-Soleil </a:t>
            </a:r>
            <a:r>
              <a:rPr lang="fr-FR" dirty="0" smtClean="0">
                <a:solidFill>
                  <a:srgbClr val="FFC000"/>
                </a:solidFill>
                <a:latin typeface="Gabriola" panose="04040605051002020D02" pitchFamily="82" charset="0"/>
              </a:rPr>
              <a:t>: 149.6 millions de km (8 min 20 s lumière)</a:t>
            </a:r>
            <a:endParaRPr lang="fr-FR" dirty="0">
              <a:solidFill>
                <a:srgbClr val="FFC000"/>
              </a:solidFill>
              <a:latin typeface="Gabriola" panose="04040605051002020D02" pitchFamily="82" charset="0"/>
            </a:endParaRPr>
          </a:p>
        </p:txBody>
      </p:sp>
      <p:pic>
        <p:nvPicPr>
          <p:cNvPr id="7" name="Image 6" descr="orbites-planetes.jpg"/>
          <p:cNvPicPr>
            <a:picLocks noChangeAspect="1"/>
          </p:cNvPicPr>
          <p:nvPr/>
        </p:nvPicPr>
        <p:blipFill>
          <a:blip r:embed="rId4"/>
          <a:stretch>
            <a:fillRect/>
          </a:stretch>
        </p:blipFill>
        <p:spPr>
          <a:xfrm>
            <a:off x="357158" y="4585754"/>
            <a:ext cx="2928958" cy="2057956"/>
          </a:xfrm>
          <a:prstGeom prst="rect">
            <a:avLst/>
          </a:prstGeom>
        </p:spPr>
      </p:pic>
      <p:sp>
        <p:nvSpPr>
          <p:cNvPr id="8" name="Rectangle 7"/>
          <p:cNvSpPr/>
          <p:nvPr/>
        </p:nvSpPr>
        <p:spPr>
          <a:xfrm>
            <a:off x="3714744" y="5143512"/>
            <a:ext cx="4889704" cy="646331"/>
          </a:xfrm>
          <a:prstGeom prst="rect">
            <a:avLst/>
          </a:prstGeom>
        </p:spPr>
        <p:txBody>
          <a:bodyPr wrap="square">
            <a:spAutoFit/>
          </a:bodyPr>
          <a:lstStyle/>
          <a:p>
            <a:r>
              <a:rPr lang="fr-FR" dirty="0" smtClean="0">
                <a:solidFill>
                  <a:srgbClr val="92D050"/>
                </a:solidFill>
                <a:latin typeface="Gabriola" panose="04040605051002020D02" pitchFamily="82" charset="0"/>
              </a:rPr>
              <a:t>Distance moyenne Soleil - Pluton </a:t>
            </a:r>
            <a:r>
              <a:rPr lang="fr-FR" dirty="0" smtClean="0">
                <a:solidFill>
                  <a:srgbClr val="FFC000"/>
                </a:solidFill>
                <a:latin typeface="Gabriola" panose="04040605051002020D02" pitchFamily="82" charset="0"/>
              </a:rPr>
              <a:t>: 6 milliards de km (5.5 heures-lumière)</a:t>
            </a:r>
            <a:endParaRPr lang="fr-FR"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61771533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90px-Nasasedna.jpg"/>
          <p:cNvPicPr>
            <a:picLocks noChangeAspect="1"/>
          </p:cNvPicPr>
          <p:nvPr/>
        </p:nvPicPr>
        <p:blipFill>
          <a:blip r:embed="rId2"/>
          <a:stretch>
            <a:fillRect/>
          </a:stretch>
        </p:blipFill>
        <p:spPr>
          <a:xfrm>
            <a:off x="428595" y="428604"/>
            <a:ext cx="1726419" cy="1714512"/>
          </a:xfrm>
          <a:prstGeom prst="rect">
            <a:avLst/>
          </a:prstGeom>
        </p:spPr>
      </p:pic>
      <p:sp>
        <p:nvSpPr>
          <p:cNvPr id="3" name="Rectangle 2"/>
          <p:cNvSpPr/>
          <p:nvPr/>
        </p:nvSpPr>
        <p:spPr>
          <a:xfrm>
            <a:off x="2643174" y="857232"/>
            <a:ext cx="6357982" cy="369332"/>
          </a:xfrm>
          <a:prstGeom prst="rect">
            <a:avLst/>
          </a:prstGeom>
        </p:spPr>
        <p:txBody>
          <a:bodyPr wrap="square">
            <a:spAutoFit/>
          </a:bodyPr>
          <a:lstStyle/>
          <a:p>
            <a:r>
              <a:rPr lang="fr-FR" dirty="0" smtClean="0">
                <a:solidFill>
                  <a:srgbClr val="92D050"/>
                </a:solidFill>
                <a:latin typeface="Gabriola" panose="04040605051002020D02" pitchFamily="82" charset="0"/>
              </a:rPr>
              <a:t>Distance moyenne Soleil - Sedna </a:t>
            </a:r>
            <a:r>
              <a:rPr lang="fr-FR" dirty="0" smtClean="0">
                <a:solidFill>
                  <a:srgbClr val="FFC000"/>
                </a:solidFill>
                <a:latin typeface="Gabriola" panose="04040605051002020D02" pitchFamily="82" charset="0"/>
              </a:rPr>
              <a:t>: 75 milliards de km (70 heures-lumière)</a:t>
            </a:r>
            <a:endParaRPr lang="fr-FR" dirty="0">
              <a:solidFill>
                <a:srgbClr val="FFC000"/>
              </a:solidFill>
              <a:latin typeface="Gabriola" panose="04040605051002020D02" pitchFamily="82" charset="0"/>
            </a:endParaRPr>
          </a:p>
        </p:txBody>
      </p:sp>
      <p:pic>
        <p:nvPicPr>
          <p:cNvPr id="4" name="Image 3" descr="605-00115-02high.jpg"/>
          <p:cNvPicPr>
            <a:picLocks noChangeAspect="1"/>
          </p:cNvPicPr>
          <p:nvPr/>
        </p:nvPicPr>
        <p:blipFill>
          <a:blip r:embed="rId3" cstate="print"/>
          <a:stretch>
            <a:fillRect/>
          </a:stretch>
        </p:blipFill>
        <p:spPr>
          <a:xfrm>
            <a:off x="214282" y="2214578"/>
            <a:ext cx="2428868" cy="2428868"/>
          </a:xfrm>
          <a:prstGeom prst="rect">
            <a:avLst/>
          </a:prstGeom>
        </p:spPr>
      </p:pic>
      <p:sp>
        <p:nvSpPr>
          <p:cNvPr id="5" name="Rectangle 4"/>
          <p:cNvSpPr/>
          <p:nvPr/>
        </p:nvSpPr>
        <p:spPr>
          <a:xfrm>
            <a:off x="2786050" y="3105835"/>
            <a:ext cx="4572000" cy="369332"/>
          </a:xfrm>
          <a:prstGeom prst="rect">
            <a:avLst/>
          </a:prstGeom>
        </p:spPr>
        <p:txBody>
          <a:bodyPr>
            <a:spAutoFit/>
          </a:bodyPr>
          <a:lstStyle/>
          <a:p>
            <a:r>
              <a:rPr lang="fr-FR" dirty="0" smtClean="0">
                <a:solidFill>
                  <a:srgbClr val="92D050"/>
                </a:solidFill>
                <a:latin typeface="Gabriola" panose="04040605051002020D02" pitchFamily="82" charset="0"/>
              </a:rPr>
              <a:t>Diamètre du Nuage de Oort </a:t>
            </a:r>
            <a:r>
              <a:rPr lang="fr-FR" dirty="0" smtClean="0">
                <a:solidFill>
                  <a:srgbClr val="FFC000"/>
                </a:solidFill>
                <a:latin typeface="Gabriola" panose="04040605051002020D02" pitchFamily="82" charset="0"/>
              </a:rPr>
              <a:t>: de 0.5 à 1 a-l</a:t>
            </a:r>
            <a:endParaRPr lang="fr-FR" dirty="0">
              <a:solidFill>
                <a:srgbClr val="FFC000"/>
              </a:solidFill>
              <a:latin typeface="Gabriola" panose="04040605051002020D02" pitchFamily="82" charset="0"/>
            </a:endParaRPr>
          </a:p>
        </p:txBody>
      </p:sp>
      <p:pic>
        <p:nvPicPr>
          <p:cNvPr id="6" name="Image 5" descr="024-01002-01high.jpg"/>
          <p:cNvPicPr>
            <a:picLocks noChangeAspect="1"/>
          </p:cNvPicPr>
          <p:nvPr/>
        </p:nvPicPr>
        <p:blipFill>
          <a:blip r:embed="rId4"/>
          <a:stretch>
            <a:fillRect/>
          </a:stretch>
        </p:blipFill>
        <p:spPr>
          <a:xfrm>
            <a:off x="357158" y="4500570"/>
            <a:ext cx="2262182" cy="2262182"/>
          </a:xfrm>
          <a:prstGeom prst="rect">
            <a:avLst/>
          </a:prstGeom>
        </p:spPr>
      </p:pic>
      <p:sp>
        <p:nvSpPr>
          <p:cNvPr id="7" name="Rectangle 6"/>
          <p:cNvSpPr/>
          <p:nvPr/>
        </p:nvSpPr>
        <p:spPr>
          <a:xfrm>
            <a:off x="3000364" y="5286388"/>
            <a:ext cx="5857916" cy="369332"/>
          </a:xfrm>
          <a:prstGeom prst="rect">
            <a:avLst/>
          </a:prstGeom>
        </p:spPr>
        <p:txBody>
          <a:bodyPr wrap="square">
            <a:spAutoFit/>
          </a:bodyPr>
          <a:lstStyle/>
          <a:p>
            <a:r>
              <a:rPr lang="fr-FR" dirty="0" smtClean="0">
                <a:solidFill>
                  <a:srgbClr val="92D050"/>
                </a:solidFill>
                <a:latin typeface="Gabriola" panose="04040605051002020D02" pitchFamily="82" charset="0"/>
              </a:rPr>
              <a:t>Distance Proxima du Centaure -Soleil </a:t>
            </a:r>
            <a:r>
              <a:rPr lang="fr-FR" dirty="0" smtClean="0">
                <a:solidFill>
                  <a:srgbClr val="FFC000"/>
                </a:solidFill>
                <a:latin typeface="Gabriola" panose="04040605051002020D02" pitchFamily="82" charset="0"/>
              </a:rPr>
              <a:t>: 4.22 années-lumière</a:t>
            </a:r>
            <a:endParaRPr lang="fr-FR"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00816620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G_4171st.jpg"/>
          <p:cNvPicPr>
            <a:picLocks noChangeAspect="1"/>
          </p:cNvPicPr>
          <p:nvPr/>
        </p:nvPicPr>
        <p:blipFill>
          <a:blip r:embed="rId2" cstate="print"/>
          <a:stretch>
            <a:fillRect/>
          </a:stretch>
        </p:blipFill>
        <p:spPr>
          <a:xfrm>
            <a:off x="357158" y="357166"/>
            <a:ext cx="2357454" cy="1595211"/>
          </a:xfrm>
          <a:prstGeom prst="rect">
            <a:avLst/>
          </a:prstGeom>
        </p:spPr>
      </p:pic>
      <p:sp>
        <p:nvSpPr>
          <p:cNvPr id="3" name="Rectangle 2"/>
          <p:cNvSpPr/>
          <p:nvPr/>
        </p:nvSpPr>
        <p:spPr>
          <a:xfrm>
            <a:off x="3071802" y="785794"/>
            <a:ext cx="5715040" cy="646331"/>
          </a:xfrm>
          <a:prstGeom prst="rect">
            <a:avLst/>
          </a:prstGeom>
        </p:spPr>
        <p:txBody>
          <a:bodyPr wrap="square">
            <a:spAutoFit/>
          </a:bodyPr>
          <a:lstStyle/>
          <a:p>
            <a:r>
              <a:rPr lang="fr-FR" dirty="0" smtClean="0">
                <a:solidFill>
                  <a:srgbClr val="92D050"/>
                </a:solidFill>
                <a:latin typeface="Gabriola" panose="04040605051002020D02" pitchFamily="82" charset="0"/>
              </a:rPr>
              <a:t>Distance des étoiles formant les constellations </a:t>
            </a:r>
            <a:r>
              <a:rPr lang="fr-FR" dirty="0" smtClean="0">
                <a:solidFill>
                  <a:srgbClr val="FFC000"/>
                </a:solidFill>
                <a:latin typeface="Gabriola" panose="04040605051002020D02" pitchFamily="82" charset="0"/>
              </a:rPr>
              <a:t>: entre 4.3 et 1500 a-l (étoile la plus lointaine visible à l’œil nu environ 10000 a-l)</a:t>
            </a:r>
            <a:endParaRPr lang="fr-FR" dirty="0">
              <a:solidFill>
                <a:srgbClr val="FFC000"/>
              </a:solidFill>
              <a:latin typeface="Gabriola" panose="04040605051002020D02" pitchFamily="82" charset="0"/>
            </a:endParaRPr>
          </a:p>
        </p:txBody>
      </p:sp>
      <p:pic>
        <p:nvPicPr>
          <p:cNvPr id="4" name="Image 3" descr="1024px-Planet_Discovery_Neighbourhood_in_Milky_Way_Galaxy.jpeg"/>
          <p:cNvPicPr>
            <a:picLocks noChangeAspect="1"/>
          </p:cNvPicPr>
          <p:nvPr/>
        </p:nvPicPr>
        <p:blipFill>
          <a:blip r:embed="rId3" cstate="print"/>
          <a:stretch>
            <a:fillRect/>
          </a:stretch>
        </p:blipFill>
        <p:spPr>
          <a:xfrm>
            <a:off x="529639" y="2500306"/>
            <a:ext cx="2256411" cy="1703326"/>
          </a:xfrm>
          <a:prstGeom prst="rect">
            <a:avLst/>
          </a:prstGeom>
        </p:spPr>
      </p:pic>
      <p:pic>
        <p:nvPicPr>
          <p:cNvPr id="7" name="Image 6" descr="IMG_0478.jpg"/>
          <p:cNvPicPr>
            <a:picLocks noChangeAspect="1"/>
          </p:cNvPicPr>
          <p:nvPr/>
        </p:nvPicPr>
        <p:blipFill>
          <a:blip r:embed="rId4" cstate="print">
            <a:lum bright="10000" contrast="20000"/>
          </a:blip>
          <a:stretch>
            <a:fillRect/>
          </a:stretch>
        </p:blipFill>
        <p:spPr>
          <a:xfrm>
            <a:off x="285720" y="4357694"/>
            <a:ext cx="3429024" cy="2286016"/>
          </a:xfrm>
          <a:prstGeom prst="rect">
            <a:avLst/>
          </a:prstGeom>
        </p:spPr>
      </p:pic>
      <p:sp>
        <p:nvSpPr>
          <p:cNvPr id="8" name="Rectangle 7"/>
          <p:cNvSpPr/>
          <p:nvPr/>
        </p:nvSpPr>
        <p:spPr>
          <a:xfrm>
            <a:off x="3071802" y="2857496"/>
            <a:ext cx="5572164" cy="369332"/>
          </a:xfrm>
          <a:prstGeom prst="rect">
            <a:avLst/>
          </a:prstGeom>
        </p:spPr>
        <p:txBody>
          <a:bodyPr wrap="square">
            <a:spAutoFit/>
          </a:bodyPr>
          <a:lstStyle/>
          <a:p>
            <a:r>
              <a:rPr lang="fr-FR" dirty="0" smtClean="0">
                <a:solidFill>
                  <a:srgbClr val="92D050"/>
                </a:solidFill>
                <a:latin typeface="Gabriola" panose="04040605051002020D02" pitchFamily="82" charset="0"/>
              </a:rPr>
              <a:t>Taille de la Voie Lactée </a:t>
            </a:r>
            <a:r>
              <a:rPr lang="fr-FR" dirty="0" smtClean="0">
                <a:solidFill>
                  <a:srgbClr val="FFC000"/>
                </a:solidFill>
                <a:latin typeface="Gabriola" panose="04040605051002020D02" pitchFamily="82" charset="0"/>
              </a:rPr>
              <a:t>: 100 000 a-l</a:t>
            </a:r>
            <a:endParaRPr lang="fr-FR" dirty="0">
              <a:solidFill>
                <a:srgbClr val="FFC000"/>
              </a:solidFill>
              <a:latin typeface="Gabriola" panose="04040605051002020D02" pitchFamily="82" charset="0"/>
            </a:endParaRPr>
          </a:p>
        </p:txBody>
      </p:sp>
      <p:sp>
        <p:nvSpPr>
          <p:cNvPr id="9" name="Rectangle 8"/>
          <p:cNvSpPr/>
          <p:nvPr/>
        </p:nvSpPr>
        <p:spPr>
          <a:xfrm>
            <a:off x="3929058" y="5000636"/>
            <a:ext cx="5357818" cy="369332"/>
          </a:xfrm>
          <a:prstGeom prst="rect">
            <a:avLst/>
          </a:prstGeom>
        </p:spPr>
        <p:txBody>
          <a:bodyPr wrap="square">
            <a:spAutoFit/>
          </a:bodyPr>
          <a:lstStyle/>
          <a:p>
            <a:r>
              <a:rPr lang="fr-FR" dirty="0" smtClean="0">
                <a:solidFill>
                  <a:srgbClr val="92D050"/>
                </a:solidFill>
                <a:latin typeface="Gabriola" panose="04040605051002020D02" pitchFamily="82" charset="0"/>
              </a:rPr>
              <a:t>Les nuages de Magellan </a:t>
            </a:r>
            <a:r>
              <a:rPr lang="fr-FR" dirty="0" smtClean="0">
                <a:solidFill>
                  <a:srgbClr val="FFC000"/>
                </a:solidFill>
                <a:latin typeface="Gabriola" panose="04040605051002020D02" pitchFamily="82" charset="0"/>
              </a:rPr>
              <a:t>: 170 000  et 200 000 a-l</a:t>
            </a:r>
            <a:endParaRPr lang="fr-FR"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46444614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ndromedaRGB12Ssmall.jpg"/>
          <p:cNvPicPr>
            <a:picLocks noChangeAspect="1"/>
          </p:cNvPicPr>
          <p:nvPr/>
        </p:nvPicPr>
        <p:blipFill>
          <a:blip r:embed="rId2" cstate="print"/>
          <a:stretch>
            <a:fillRect/>
          </a:stretch>
        </p:blipFill>
        <p:spPr>
          <a:xfrm>
            <a:off x="428596" y="428604"/>
            <a:ext cx="2662119" cy="1928826"/>
          </a:xfrm>
          <a:prstGeom prst="rect">
            <a:avLst/>
          </a:prstGeom>
        </p:spPr>
      </p:pic>
      <p:sp>
        <p:nvSpPr>
          <p:cNvPr id="3" name="Rectangle 2"/>
          <p:cNvSpPr/>
          <p:nvPr/>
        </p:nvSpPr>
        <p:spPr>
          <a:xfrm>
            <a:off x="3286116" y="1071546"/>
            <a:ext cx="5572164" cy="353943"/>
          </a:xfrm>
          <a:prstGeom prst="rect">
            <a:avLst/>
          </a:prstGeom>
        </p:spPr>
        <p:txBody>
          <a:bodyPr wrap="square">
            <a:spAutoFit/>
          </a:bodyPr>
          <a:lstStyle/>
          <a:p>
            <a:r>
              <a:rPr lang="fr-FR" sz="1700" dirty="0" smtClean="0">
                <a:solidFill>
                  <a:srgbClr val="92D050"/>
                </a:solidFill>
                <a:latin typeface="Gabriola" panose="04040605051002020D02" pitchFamily="82" charset="0"/>
              </a:rPr>
              <a:t>Galaxie la plus proche </a:t>
            </a:r>
            <a:r>
              <a:rPr lang="fr-FR" sz="1700" dirty="0" smtClean="0">
                <a:solidFill>
                  <a:srgbClr val="FFC000"/>
                </a:solidFill>
                <a:latin typeface="Gabriola" panose="04040605051002020D02" pitchFamily="82" charset="0"/>
              </a:rPr>
              <a:t>:  Galaxie d’Andromède : 2.5 millions d’ a-l</a:t>
            </a:r>
            <a:endParaRPr lang="fr-FR" sz="1700" dirty="0">
              <a:solidFill>
                <a:srgbClr val="FFC000"/>
              </a:solidFill>
              <a:latin typeface="Gabriola" panose="04040605051002020D02" pitchFamily="82" charset="0"/>
            </a:endParaRPr>
          </a:p>
        </p:txBody>
      </p:sp>
      <p:pic>
        <p:nvPicPr>
          <p:cNvPr id="4" name="Image 3" descr="Galaxies_du_Groupe_local.svg.png"/>
          <p:cNvPicPr>
            <a:picLocks noChangeAspect="1"/>
          </p:cNvPicPr>
          <p:nvPr/>
        </p:nvPicPr>
        <p:blipFill>
          <a:blip r:embed="rId3"/>
          <a:stretch>
            <a:fillRect/>
          </a:stretch>
        </p:blipFill>
        <p:spPr>
          <a:xfrm>
            <a:off x="500034" y="2643182"/>
            <a:ext cx="2476496" cy="1857372"/>
          </a:xfrm>
          <a:prstGeom prst="rect">
            <a:avLst/>
          </a:prstGeom>
        </p:spPr>
      </p:pic>
      <p:sp>
        <p:nvSpPr>
          <p:cNvPr id="5" name="Rectangle 4"/>
          <p:cNvSpPr/>
          <p:nvPr/>
        </p:nvSpPr>
        <p:spPr>
          <a:xfrm>
            <a:off x="3071802" y="3214686"/>
            <a:ext cx="5572164" cy="353943"/>
          </a:xfrm>
          <a:prstGeom prst="rect">
            <a:avLst/>
          </a:prstGeom>
        </p:spPr>
        <p:txBody>
          <a:bodyPr wrap="square">
            <a:spAutoFit/>
          </a:bodyPr>
          <a:lstStyle/>
          <a:p>
            <a:r>
              <a:rPr lang="fr-FR" sz="1700" dirty="0" smtClean="0">
                <a:solidFill>
                  <a:srgbClr val="92D050"/>
                </a:solidFill>
                <a:latin typeface="Gabriola" panose="04040605051002020D02" pitchFamily="82" charset="0"/>
              </a:rPr>
              <a:t>Taille du Groupe Local </a:t>
            </a:r>
            <a:r>
              <a:rPr lang="fr-FR" sz="1700" dirty="0" smtClean="0">
                <a:solidFill>
                  <a:srgbClr val="FFC000"/>
                </a:solidFill>
                <a:latin typeface="Gabriola" panose="04040605051002020D02" pitchFamily="82" charset="0"/>
              </a:rPr>
              <a:t>: 10 millions d’ a-l</a:t>
            </a:r>
            <a:endParaRPr lang="fr-FR" sz="1700" dirty="0">
              <a:solidFill>
                <a:srgbClr val="FFC000"/>
              </a:solidFill>
              <a:latin typeface="Gabriola" panose="04040605051002020D02" pitchFamily="82" charset="0"/>
            </a:endParaRPr>
          </a:p>
        </p:txBody>
      </p:sp>
      <p:pic>
        <p:nvPicPr>
          <p:cNvPr id="6" name="Image 5" descr="080708.jpg"/>
          <p:cNvPicPr>
            <a:picLocks noChangeAspect="1"/>
          </p:cNvPicPr>
          <p:nvPr/>
        </p:nvPicPr>
        <p:blipFill>
          <a:blip r:embed="rId4"/>
          <a:stretch>
            <a:fillRect/>
          </a:stretch>
        </p:blipFill>
        <p:spPr>
          <a:xfrm>
            <a:off x="357158" y="4572008"/>
            <a:ext cx="2881306" cy="2160980"/>
          </a:xfrm>
          <a:prstGeom prst="rect">
            <a:avLst/>
          </a:prstGeom>
        </p:spPr>
      </p:pic>
      <p:sp>
        <p:nvSpPr>
          <p:cNvPr id="7" name="Rectangle 6"/>
          <p:cNvSpPr/>
          <p:nvPr/>
        </p:nvSpPr>
        <p:spPr>
          <a:xfrm>
            <a:off x="3571836" y="5429264"/>
            <a:ext cx="5572164" cy="615553"/>
          </a:xfrm>
          <a:prstGeom prst="rect">
            <a:avLst/>
          </a:prstGeom>
        </p:spPr>
        <p:txBody>
          <a:bodyPr wrap="square">
            <a:spAutoFit/>
          </a:bodyPr>
          <a:lstStyle/>
          <a:p>
            <a:r>
              <a:rPr lang="fr-FR" sz="1700" dirty="0" smtClean="0">
                <a:solidFill>
                  <a:srgbClr val="92D050"/>
                </a:solidFill>
                <a:latin typeface="Gabriola" panose="04040605051002020D02" pitchFamily="82" charset="0"/>
              </a:rPr>
              <a:t>Amas de galaxies le plus proche </a:t>
            </a:r>
            <a:r>
              <a:rPr lang="fr-FR" sz="1700" dirty="0" smtClean="0">
                <a:solidFill>
                  <a:srgbClr val="FFC000"/>
                </a:solidFill>
                <a:latin typeface="Gabriola" panose="04040605051002020D02" pitchFamily="82" charset="0"/>
              </a:rPr>
              <a:t>: amas de la Vierge (entre 1300 et 2000 galaxies), de 49 à 70 millions d’ a-l</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346067664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79" y="145559"/>
            <a:ext cx="7787861" cy="6741368"/>
          </a:xfrm>
          <a:prstGeom prst="rect">
            <a:avLst/>
          </a:prstGeom>
        </p:spPr>
      </p:pic>
      <p:sp>
        <p:nvSpPr>
          <p:cNvPr id="5" name="Rectangle 4"/>
          <p:cNvSpPr/>
          <p:nvPr/>
        </p:nvSpPr>
        <p:spPr>
          <a:xfrm>
            <a:off x="1403648" y="6171401"/>
            <a:ext cx="6120680" cy="353943"/>
          </a:xfrm>
          <a:prstGeom prst="rect">
            <a:avLst/>
          </a:prstGeom>
        </p:spPr>
        <p:txBody>
          <a:bodyPr wrap="square">
            <a:spAutoFit/>
          </a:bodyPr>
          <a:lstStyle/>
          <a:p>
            <a:pPr algn="ctr"/>
            <a:r>
              <a:rPr lang="fr-FR" sz="1700" dirty="0" smtClean="0">
                <a:solidFill>
                  <a:srgbClr val="92D050"/>
                </a:solidFill>
                <a:latin typeface="Gabriola" panose="04040605051002020D02" pitchFamily="82" charset="0"/>
              </a:rPr>
              <a:t>Galaxies les plus lointaines observées </a:t>
            </a:r>
            <a:r>
              <a:rPr lang="fr-FR" sz="1700" dirty="0" smtClean="0">
                <a:solidFill>
                  <a:srgbClr val="FFC000"/>
                </a:solidFill>
                <a:latin typeface="Gabriola" panose="04040605051002020D02" pitchFamily="82" charset="0"/>
              </a:rPr>
              <a:t>: 12 milliards d’ a-l</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09077288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571480"/>
            <a:ext cx="7429552" cy="369332"/>
          </a:xfrm>
          <a:prstGeom prst="rect">
            <a:avLst/>
          </a:prstGeom>
        </p:spPr>
        <p:txBody>
          <a:bodyPr wrap="square">
            <a:spAutoFit/>
          </a:bodyPr>
          <a:lstStyle/>
          <a:p>
            <a:r>
              <a:rPr lang="fr-FR" u="sng" dirty="0" smtClean="0">
                <a:solidFill>
                  <a:srgbClr val="92D050"/>
                </a:solidFill>
              </a:rPr>
              <a:t>Logiciel Mitaka : </a:t>
            </a:r>
            <a:r>
              <a:rPr lang="fr-FR" dirty="0" smtClean="0">
                <a:solidFill>
                  <a:srgbClr val="92D050"/>
                </a:solidFill>
              </a:rPr>
              <a:t>http://4d2u.nao.ac.jp/html/program/mitaka/index_E.html</a:t>
            </a:r>
            <a:endParaRPr lang="fr-FR" dirty="0">
              <a:solidFill>
                <a:srgbClr val="92D050"/>
              </a:solidFill>
            </a:endParaRPr>
          </a:p>
        </p:txBody>
      </p:sp>
      <p:pic>
        <p:nvPicPr>
          <p:cNvPr id="4" name="Image 3" descr="image_3.png"/>
          <p:cNvPicPr>
            <a:picLocks noChangeAspect="1"/>
          </p:cNvPicPr>
          <p:nvPr/>
        </p:nvPicPr>
        <p:blipFill>
          <a:blip r:embed="rId2"/>
          <a:stretch>
            <a:fillRect/>
          </a:stretch>
        </p:blipFill>
        <p:spPr>
          <a:xfrm>
            <a:off x="1571604" y="1142984"/>
            <a:ext cx="6357982" cy="5122916"/>
          </a:xfrm>
          <a:prstGeom prst="rect">
            <a:avLst/>
          </a:prstGeom>
        </p:spPr>
      </p:pic>
    </p:spTree>
    <p:extLst>
      <p:ext uri="{BB962C8B-B14F-4D97-AF65-F5344CB8AC3E}">
        <p14:creationId xmlns:p14="http://schemas.microsoft.com/office/powerpoint/2010/main" val="301991894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3042" y="571480"/>
            <a:ext cx="6143668" cy="646331"/>
          </a:xfrm>
          <a:prstGeom prst="rect">
            <a:avLst/>
          </a:prstGeom>
          <a:solidFill>
            <a:schemeClr val="tx1">
              <a:lumMod val="75000"/>
              <a:alpha val="52000"/>
            </a:schemeClr>
          </a:solidFill>
        </p:spPr>
        <p:txBody>
          <a:bodyPr wrap="square" rtlCol="0">
            <a:spAutoFit/>
          </a:bodyPr>
          <a:lstStyle/>
          <a:p>
            <a:pPr algn="ctr"/>
            <a:r>
              <a:rPr lang="fr-FR" sz="3600" dirty="0" smtClean="0">
                <a:solidFill>
                  <a:srgbClr val="CC99FF"/>
                </a:solidFill>
                <a:latin typeface="Gabriola" panose="04040605051002020D02" pitchFamily="82" charset="0"/>
              </a:rPr>
              <a:t>Les toutes premières mesures</a:t>
            </a:r>
            <a:endParaRPr lang="fr-FR" sz="3600" dirty="0">
              <a:solidFill>
                <a:srgbClr val="CC99FF"/>
              </a:solidFill>
              <a:latin typeface="Gabriola" panose="04040605051002020D02" pitchFamily="82" charset="0"/>
            </a:endParaRPr>
          </a:p>
        </p:txBody>
      </p:sp>
      <p:sp>
        <p:nvSpPr>
          <p:cNvPr id="5" name="ZoneTexte 4"/>
          <p:cNvSpPr txBox="1"/>
          <p:nvPr/>
        </p:nvSpPr>
        <p:spPr>
          <a:xfrm>
            <a:off x="714348" y="1500174"/>
            <a:ext cx="7715304" cy="4524315"/>
          </a:xfrm>
          <a:prstGeom prst="rect">
            <a:avLst/>
          </a:prstGeom>
          <a:noFill/>
        </p:spPr>
        <p:txBody>
          <a:bodyPr wrap="square" rtlCol="0">
            <a:spAutoFit/>
          </a:bodyPr>
          <a:lstStyle/>
          <a:p>
            <a:pPr algn="just">
              <a:buFontTx/>
              <a:buChar char="-"/>
            </a:pPr>
            <a:r>
              <a:rPr lang="fr-FR" dirty="0" smtClean="0">
                <a:solidFill>
                  <a:srgbClr val="FFC000"/>
                </a:solidFill>
                <a:latin typeface="Gabriola" panose="04040605051002020D02" pitchFamily="82" charset="0"/>
              </a:rPr>
              <a:t>Vers – 420, </a:t>
            </a:r>
            <a:r>
              <a:rPr lang="fr-FR" dirty="0" smtClean="0">
                <a:solidFill>
                  <a:srgbClr val="92D050"/>
                </a:solidFill>
                <a:latin typeface="Gabriola" panose="04040605051002020D02" pitchFamily="82" charset="0"/>
              </a:rPr>
              <a:t>Anaxagore</a:t>
            </a:r>
            <a:r>
              <a:rPr lang="fr-FR" dirty="0" smtClean="0">
                <a:solidFill>
                  <a:srgbClr val="FFC000"/>
                </a:solidFill>
                <a:latin typeface="Gabriola" panose="04040605051002020D02" pitchFamily="82" charset="0"/>
              </a:rPr>
              <a:t> tente de mesurer la distance et le diamètre du Soleil. Il trouve une distance d’environ 6515 km, pour un diamètre  de 57 km.</a:t>
            </a:r>
          </a:p>
          <a:p>
            <a:pPr algn="just">
              <a:buFontTx/>
              <a:buChar char="-"/>
            </a:pPr>
            <a:r>
              <a:rPr lang="fr-FR" dirty="0">
                <a:solidFill>
                  <a:srgbClr val="FFC000"/>
                </a:solidFill>
                <a:latin typeface="Gabriola" panose="04040605051002020D02" pitchFamily="82" charset="0"/>
              </a:rPr>
              <a:t> </a:t>
            </a:r>
            <a:r>
              <a:rPr lang="fr-FR" dirty="0" smtClean="0">
                <a:solidFill>
                  <a:srgbClr val="FFC000"/>
                </a:solidFill>
                <a:latin typeface="Gabriola" panose="04040605051002020D02" pitchFamily="82" charset="0"/>
              </a:rPr>
              <a:t>Vers -230, </a:t>
            </a:r>
            <a:r>
              <a:rPr lang="fr-FR" dirty="0" err="1" smtClean="0">
                <a:solidFill>
                  <a:srgbClr val="92D050"/>
                </a:solidFill>
                <a:latin typeface="Gabriola" panose="04040605051002020D02" pitchFamily="82" charset="0"/>
              </a:rPr>
              <a:t>Erathostène</a:t>
            </a:r>
            <a:r>
              <a:rPr lang="fr-FR" dirty="0" smtClean="0">
                <a:solidFill>
                  <a:srgbClr val="FFC000"/>
                </a:solidFill>
                <a:latin typeface="Gabriola" panose="04040605051002020D02" pitchFamily="82" charset="0"/>
              </a:rPr>
              <a:t> mesure le diamètre de la Terre.</a:t>
            </a: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lgn="just">
              <a:buFontTx/>
              <a:buChar char="-"/>
            </a:pPr>
            <a:r>
              <a:rPr lang="fr-FR" dirty="0">
                <a:solidFill>
                  <a:srgbClr val="FFC000"/>
                </a:solidFill>
              </a:rPr>
              <a:t> </a:t>
            </a:r>
            <a:r>
              <a:rPr lang="fr-FR" dirty="0" smtClean="0">
                <a:solidFill>
                  <a:srgbClr val="FFC000"/>
                </a:solidFill>
                <a:latin typeface="Gabriola" panose="04040605051002020D02" pitchFamily="82" charset="0"/>
              </a:rPr>
              <a:t>Vers -260, </a:t>
            </a:r>
            <a:r>
              <a:rPr lang="fr-FR" dirty="0" smtClean="0">
                <a:solidFill>
                  <a:srgbClr val="92D050"/>
                </a:solidFill>
                <a:latin typeface="Gabriola" panose="04040605051002020D02" pitchFamily="82" charset="0"/>
              </a:rPr>
              <a:t>Aristarque de Samos</a:t>
            </a:r>
            <a:r>
              <a:rPr lang="fr-FR" dirty="0" smtClean="0">
                <a:solidFill>
                  <a:srgbClr val="FFC000"/>
                </a:solidFill>
                <a:latin typeface="Gabriola" panose="04040605051002020D02" pitchFamily="82" charset="0"/>
              </a:rPr>
              <a:t>, tente la première mesure de la distance Terre-Lune.  Il pense que la Lune est 3x plus petite que la Terre et qu’elle se situe à 40 rayons terrestres (60.2 en réalité). Il se lance ensuite dans la mesure de la distance Terre-Soleil, mais se trompe d’un facteur 20.</a:t>
            </a:r>
            <a:endParaRPr lang="fr-FR" dirty="0">
              <a:solidFill>
                <a:srgbClr val="FFC000"/>
              </a:solidFill>
              <a:latin typeface="Gabriola" panose="04040605051002020D02" pitchFamily="82" charset="0"/>
            </a:endParaRPr>
          </a:p>
          <a:p>
            <a:pPr algn="just"/>
            <a:endParaRPr lang="fr-FR" dirty="0">
              <a:solidFill>
                <a:srgbClr val="FFC000"/>
              </a:solidFill>
            </a:endParaRPr>
          </a:p>
        </p:txBody>
      </p:sp>
      <p:pic>
        <p:nvPicPr>
          <p:cNvPr id="6" name="Image 5" descr="raisonnement-eratosthene.jpg"/>
          <p:cNvPicPr>
            <a:picLocks noChangeAspect="1"/>
          </p:cNvPicPr>
          <p:nvPr/>
        </p:nvPicPr>
        <p:blipFill>
          <a:blip r:embed="rId2"/>
          <a:stretch>
            <a:fillRect/>
          </a:stretch>
        </p:blipFill>
        <p:spPr>
          <a:xfrm>
            <a:off x="2857508" y="2428868"/>
            <a:ext cx="3357566" cy="2064903"/>
          </a:xfrm>
          <a:prstGeom prst="rect">
            <a:avLst/>
          </a:prstGeom>
        </p:spPr>
      </p:pic>
    </p:spTree>
    <p:extLst>
      <p:ext uri="{BB962C8B-B14F-4D97-AF65-F5344CB8AC3E}">
        <p14:creationId xmlns:p14="http://schemas.microsoft.com/office/powerpoint/2010/main" val="322929849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468312" y="2276872"/>
            <a:ext cx="8207375" cy="3754874"/>
          </a:xfrm>
          <a:prstGeom prst="rect">
            <a:avLst/>
          </a:prstGeom>
          <a:solidFill>
            <a:schemeClr val="bg1">
              <a:lumMod val="50000"/>
              <a:lumOff val="50000"/>
              <a:alpha val="49000"/>
            </a:schemeClr>
          </a:solidFill>
          <a:ln w="9525">
            <a:noFill/>
            <a:miter lim="800000"/>
            <a:headEnd/>
            <a:tailEnd/>
          </a:ln>
        </p:spPr>
        <p:txBody>
          <a:bodyPr>
            <a:spAutoFit/>
          </a:bodyPr>
          <a:lstStyle/>
          <a:p>
            <a:pPr>
              <a:spcBef>
                <a:spcPct val="50000"/>
              </a:spcBef>
              <a:defRPr/>
            </a:pPr>
            <a:r>
              <a:rPr lang="fr-FR" sz="2800" i="1" dirty="0" smtClean="0">
                <a:latin typeface="Gabriola" pitchFamily="82" charset="0"/>
              </a:rPr>
              <a:t>1 an			&gt;		~ 13,8 milliards d’années</a:t>
            </a:r>
          </a:p>
          <a:p>
            <a:pPr>
              <a:spcBef>
                <a:spcPct val="50000"/>
              </a:spcBef>
              <a:defRPr/>
            </a:pPr>
            <a:r>
              <a:rPr lang="fr-FR" sz="2800" i="1" dirty="0" smtClean="0">
                <a:latin typeface="Gabriola" pitchFamily="82" charset="0"/>
              </a:rPr>
              <a:t>1 mois			&gt;		~ 1,15 milliards d’année</a:t>
            </a:r>
          </a:p>
          <a:p>
            <a:pPr>
              <a:spcBef>
                <a:spcPct val="50000"/>
              </a:spcBef>
              <a:defRPr/>
            </a:pPr>
            <a:r>
              <a:rPr lang="fr-FR" sz="2800" i="1" dirty="0" smtClean="0">
                <a:latin typeface="Gabriola" pitchFamily="82" charset="0"/>
              </a:rPr>
              <a:t>1 jour			&gt;		~ 38 millions d’années</a:t>
            </a:r>
          </a:p>
          <a:p>
            <a:pPr>
              <a:spcBef>
                <a:spcPct val="50000"/>
              </a:spcBef>
              <a:defRPr/>
            </a:pPr>
            <a:r>
              <a:rPr lang="fr-FR" sz="2800" i="1" dirty="0" smtClean="0">
                <a:latin typeface="Gabriola" pitchFamily="82" charset="0"/>
              </a:rPr>
              <a:t>1 heure			&gt;		~ 1 560 000 ans</a:t>
            </a:r>
          </a:p>
          <a:p>
            <a:pPr>
              <a:spcBef>
                <a:spcPct val="50000"/>
              </a:spcBef>
              <a:defRPr/>
            </a:pPr>
            <a:r>
              <a:rPr lang="fr-FR" sz="2800" i="1" dirty="0" smtClean="0">
                <a:latin typeface="Gabriola" pitchFamily="82" charset="0"/>
              </a:rPr>
              <a:t>1 minute		&gt;		~ 26 000 ans</a:t>
            </a:r>
          </a:p>
          <a:p>
            <a:pPr>
              <a:spcBef>
                <a:spcPct val="50000"/>
              </a:spcBef>
              <a:defRPr/>
            </a:pPr>
            <a:r>
              <a:rPr lang="fr-FR" sz="2800" i="1" dirty="0" smtClean="0">
                <a:latin typeface="Gabriola" pitchFamily="82" charset="0"/>
              </a:rPr>
              <a:t>1 seconde		&gt;		~ 436 ans</a:t>
            </a:r>
            <a:endParaRPr lang="fr-FR" sz="2800" i="1" dirty="0">
              <a:latin typeface="Gabriola" pitchFamily="82" charset="0"/>
            </a:endParaRPr>
          </a:p>
        </p:txBody>
      </p:sp>
      <p:sp>
        <p:nvSpPr>
          <p:cNvPr id="8"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Si l’Univers avait 1 an…</a:t>
            </a:r>
            <a:endParaRPr lang="fr-FR" sz="2400" i="1" dirty="0">
              <a:latin typeface="Gabriola" pitchFamily="82" charset="0"/>
            </a:endParaRPr>
          </a:p>
        </p:txBody>
      </p:sp>
      <p:sp>
        <p:nvSpPr>
          <p:cNvPr id="9"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Tree>
    <p:extLst>
      <p:ext uri="{BB962C8B-B14F-4D97-AF65-F5344CB8AC3E}">
        <p14:creationId xmlns:p14="http://schemas.microsoft.com/office/powerpoint/2010/main" val="264529514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po0301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5" t="20915" b="24791"/>
          <a:stretch/>
        </p:blipFill>
        <p:spPr bwMode="auto">
          <a:xfrm>
            <a:off x="453089" y="4225580"/>
            <a:ext cx="3974896" cy="226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877" y="4236551"/>
            <a:ext cx="3958903" cy="2247869"/>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201" y="1772816"/>
            <a:ext cx="3996208" cy="2247868"/>
          </a:xfrm>
          <a:prstGeom prst="rect">
            <a:avLst/>
          </a:prstGeom>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De Janvier </a:t>
            </a:r>
            <a:r>
              <a:rPr lang="fr-FR" sz="2400" i="1" dirty="0">
                <a:latin typeface="Gabriola" pitchFamily="82" charset="0"/>
              </a:rPr>
              <a:t>à </a:t>
            </a:r>
            <a:r>
              <a:rPr lang="fr-FR" sz="2400" i="1" dirty="0" smtClean="0">
                <a:latin typeface="Gabriola" pitchFamily="82" charset="0"/>
              </a:rPr>
              <a:t>Novembre</a:t>
            </a:r>
            <a:endParaRPr lang="fr-FR" sz="2400" i="1" dirty="0">
              <a:latin typeface="Gabriola" pitchFamily="82" charset="0"/>
            </a:endParaRPr>
          </a:p>
        </p:txBody>
      </p:sp>
      <p:sp>
        <p:nvSpPr>
          <p:cNvPr id="7" name="Text Box 5"/>
          <p:cNvSpPr txBox="1">
            <a:spLocks noChangeArrowheads="1"/>
          </p:cNvSpPr>
          <p:nvPr/>
        </p:nvSpPr>
        <p:spPr bwMode="auto">
          <a:xfrm>
            <a:off x="453089" y="177281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a:t>
            </a:r>
            <a:r>
              <a:rPr lang="fr-FR" sz="2400" i="1" baseline="30000" dirty="0" smtClean="0">
                <a:effectLst>
                  <a:outerShdw blurRad="38100" dist="38100" dir="2700000" algn="tl">
                    <a:srgbClr val="000000">
                      <a:alpha val="43137"/>
                    </a:srgbClr>
                  </a:outerShdw>
                </a:effectLst>
                <a:latin typeface="Gabriola" pitchFamily="82" charset="0"/>
              </a:rPr>
              <a:t>er</a:t>
            </a:r>
            <a:r>
              <a:rPr lang="fr-FR" sz="2400" i="1" dirty="0" smtClean="0">
                <a:effectLst>
                  <a:outerShdw blurRad="38100" dist="38100" dir="2700000" algn="tl">
                    <a:srgbClr val="000000">
                      <a:alpha val="43137"/>
                    </a:srgbClr>
                  </a:outerShdw>
                </a:effectLst>
                <a:latin typeface="Gabriola" pitchFamily="82" charset="0"/>
              </a:rPr>
              <a:t> </a:t>
            </a:r>
            <a:r>
              <a:rPr lang="fr-FR" sz="2400" i="1" dirty="0">
                <a:effectLst>
                  <a:outerShdw blurRad="38100" dist="38100" dir="2700000" algn="tl">
                    <a:srgbClr val="000000">
                      <a:alpha val="43137"/>
                    </a:srgbClr>
                  </a:outerShdw>
                </a:effectLst>
                <a:latin typeface="Gabriola" pitchFamily="82" charset="0"/>
              </a:rPr>
              <a:t>j</a:t>
            </a:r>
            <a:r>
              <a:rPr lang="fr-FR" sz="2400" i="1" dirty="0" smtClean="0">
                <a:effectLst>
                  <a:outerShdw blurRad="38100" dist="38100" dir="2700000" algn="tl">
                    <a:srgbClr val="000000">
                      <a:alpha val="43137"/>
                    </a:srgbClr>
                  </a:outerShdw>
                </a:effectLst>
                <a:latin typeface="Gabriola" pitchFamily="82" charset="0"/>
              </a:rPr>
              <a:t>anvier à minuit : </a:t>
            </a:r>
            <a:r>
              <a:rPr lang="fr-FR" sz="2400" i="1" dirty="0" err="1" smtClean="0">
                <a:effectLst>
                  <a:outerShdw blurRad="38100" dist="38100" dir="2700000" algn="tl">
                    <a:srgbClr val="000000">
                      <a:alpha val="43137"/>
                    </a:srgbClr>
                  </a:outerShdw>
                </a:effectLst>
                <a:latin typeface="Gabriola" pitchFamily="82" charset="0"/>
              </a:rPr>
              <a:t>Big</a:t>
            </a:r>
            <a:r>
              <a:rPr lang="fr-FR" sz="2400" i="1" dirty="0" smtClean="0">
                <a:effectLst>
                  <a:outerShdw blurRad="38100" dist="38100" dir="2700000" algn="tl">
                    <a:srgbClr val="000000">
                      <a:alpha val="43137"/>
                    </a:srgbClr>
                  </a:outerShdw>
                </a:effectLst>
                <a:latin typeface="Gabriola" pitchFamily="82" charset="0"/>
              </a:rPr>
              <a:t> Bang</a:t>
            </a:r>
            <a:endParaRPr lang="fr-FR" sz="2400" i="1" dirty="0">
              <a:effectLst>
                <a:outerShdw blurRad="38100" dist="38100" dir="2700000" algn="tl">
                  <a:srgbClr val="000000">
                    <a:alpha val="43137"/>
                  </a:srgbClr>
                </a:outerShdw>
              </a:effectLst>
              <a:latin typeface="Gabriola" pitchFamily="82" charset="0"/>
            </a:endParaRPr>
          </a:p>
        </p:txBody>
      </p:sp>
      <p:sp>
        <p:nvSpPr>
          <p:cNvPr id="9" name="Text Box 5"/>
          <p:cNvSpPr txBox="1">
            <a:spLocks noChangeArrowheads="1"/>
          </p:cNvSpPr>
          <p:nvPr/>
        </p:nvSpPr>
        <p:spPr bwMode="auto">
          <a:xfrm>
            <a:off x="467544" y="4221088"/>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4</a:t>
            </a:r>
            <a:r>
              <a:rPr lang="fr-FR" sz="2400" i="1" dirty="0" smtClean="0">
                <a:effectLst>
                  <a:outerShdw blurRad="38100" dist="38100" dir="2700000" algn="tl">
                    <a:srgbClr val="000000">
                      <a:alpha val="43137"/>
                    </a:srgbClr>
                  </a:outerShdw>
                </a:effectLst>
                <a:latin typeface="Gabriola" pitchFamily="82" charset="0"/>
              </a:rPr>
              <a:t> </a:t>
            </a:r>
            <a:r>
              <a:rPr lang="fr-FR" sz="2400" i="1" dirty="0">
                <a:effectLst>
                  <a:outerShdw blurRad="38100" dist="38100" dir="2700000" algn="tl">
                    <a:srgbClr val="000000">
                      <a:alpha val="43137"/>
                    </a:srgbClr>
                  </a:outerShdw>
                </a:effectLst>
                <a:latin typeface="Gabriola" pitchFamily="82" charset="0"/>
              </a:rPr>
              <a:t>f</a:t>
            </a:r>
            <a:r>
              <a:rPr lang="fr-FR" sz="2400" i="1" dirty="0" smtClean="0">
                <a:effectLst>
                  <a:outerShdw blurRad="38100" dist="38100" dir="2700000" algn="tl">
                    <a:srgbClr val="000000">
                      <a:alpha val="43137"/>
                    </a:srgbClr>
                  </a:outerShdw>
                </a:effectLst>
                <a:latin typeface="Gabriola" pitchFamily="82" charset="0"/>
              </a:rPr>
              <a:t>évrier : Première étoiles et galaxies</a:t>
            </a:r>
            <a:endParaRPr lang="fr-FR" sz="2400" i="1" dirty="0">
              <a:effectLst>
                <a:outerShdw blurRad="38100" dist="38100" dir="2700000" algn="tl">
                  <a:srgbClr val="000000">
                    <a:alpha val="43137"/>
                  </a:srgbClr>
                </a:outerShdw>
              </a:effectLst>
              <a:latin typeface="Gabriola" pitchFamily="82" charset="0"/>
            </a:endParaRPr>
          </a:p>
        </p:txBody>
      </p:sp>
      <p:sp>
        <p:nvSpPr>
          <p:cNvPr id="11" name="Text Box 5"/>
          <p:cNvSpPr txBox="1">
            <a:spLocks noChangeArrowheads="1"/>
          </p:cNvSpPr>
          <p:nvPr/>
        </p:nvSpPr>
        <p:spPr bwMode="auto">
          <a:xfrm>
            <a:off x="4680884" y="4236552"/>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21 </a:t>
            </a:r>
            <a:r>
              <a:rPr lang="fr-FR" sz="2400" i="1" dirty="0">
                <a:effectLst>
                  <a:outerShdw blurRad="38100" dist="38100" dir="2700000" algn="tl">
                    <a:srgbClr val="000000">
                      <a:alpha val="43137"/>
                    </a:srgbClr>
                  </a:outerShdw>
                </a:effectLst>
                <a:latin typeface="Gabriola" pitchFamily="82" charset="0"/>
              </a:rPr>
              <a:t>a</a:t>
            </a:r>
            <a:r>
              <a:rPr lang="fr-FR" sz="2400" i="1" dirty="0" smtClean="0">
                <a:effectLst>
                  <a:outerShdw blurRad="38100" dist="38100" dir="2700000" algn="tl">
                    <a:srgbClr val="000000">
                      <a:alpha val="43137"/>
                    </a:srgbClr>
                  </a:outerShdw>
                </a:effectLst>
                <a:latin typeface="Gabriola" pitchFamily="82" charset="0"/>
              </a:rPr>
              <a:t>oût  : Naissance du Système Solaire</a:t>
            </a:r>
            <a:endParaRPr lang="fr-FR" sz="2400" i="1" dirty="0">
              <a:effectLst>
                <a:outerShdw blurRad="38100" dist="38100" dir="2700000" algn="tl">
                  <a:srgbClr val="000000">
                    <a:alpha val="43137"/>
                  </a:srgbClr>
                </a:outerShdw>
              </a:effectLst>
              <a:latin typeface="Gabriola" pitchFamily="82" charset="0"/>
            </a:endParaRPr>
          </a:p>
        </p:txBody>
      </p: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b="24308"/>
          <a:stretch/>
        </p:blipFill>
        <p:spPr>
          <a:xfrm>
            <a:off x="4716016" y="1772816"/>
            <a:ext cx="3959672" cy="2247868"/>
          </a:xfrm>
          <a:prstGeom prst="rect">
            <a:avLst/>
          </a:prstGeom>
        </p:spPr>
      </p:pic>
      <p:sp>
        <p:nvSpPr>
          <p:cNvPr id="15" name="Text Box 5"/>
          <p:cNvSpPr txBox="1">
            <a:spLocks noChangeArrowheads="1"/>
          </p:cNvSpPr>
          <p:nvPr/>
        </p:nvSpPr>
        <p:spPr bwMode="auto">
          <a:xfrm>
            <a:off x="4715247" y="177281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24 </a:t>
            </a:r>
            <a:r>
              <a:rPr lang="fr-FR" sz="2400" i="1" dirty="0">
                <a:effectLst>
                  <a:outerShdw blurRad="38100" dist="38100" dir="2700000" algn="tl">
                    <a:srgbClr val="000000">
                      <a:alpha val="43137"/>
                    </a:srgbClr>
                  </a:outerShdw>
                </a:effectLst>
                <a:latin typeface="Gabriola" pitchFamily="82" charset="0"/>
              </a:rPr>
              <a:t>a</a:t>
            </a:r>
            <a:r>
              <a:rPr lang="fr-FR" sz="2400" i="1" dirty="0" smtClean="0">
                <a:effectLst>
                  <a:outerShdw blurRad="38100" dist="38100" dir="2700000" algn="tl">
                    <a:srgbClr val="000000">
                      <a:alpha val="43137"/>
                    </a:srgbClr>
                  </a:outerShdw>
                </a:effectLst>
                <a:latin typeface="Gabriola" pitchFamily="82" charset="0"/>
              </a:rPr>
              <a:t>vril : Formation de la Voie Lactée</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5003456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3" cstate="print">
            <a:extLst>
              <a:ext uri="{28A0092B-C50C-407E-A947-70E740481C1C}">
                <a14:useLocalDpi xmlns:a14="http://schemas.microsoft.com/office/drawing/2010/main" val="0"/>
              </a:ext>
            </a:extLst>
          </a:blip>
          <a:srcRect b="14539"/>
          <a:stretch/>
        </p:blipFill>
        <p:spPr>
          <a:xfrm>
            <a:off x="481389" y="4293096"/>
            <a:ext cx="3970567" cy="2253228"/>
          </a:xfrm>
          <a:prstGeom prst="rect">
            <a:avLst/>
          </a:prstGeom>
        </p:spPr>
      </p:pic>
      <p:pic>
        <p:nvPicPr>
          <p:cNvPr id="12" name="Picture 38" descr="eau-640x327"/>
          <p:cNvPicPr>
            <a:picLocks noChangeAspect="1" noChangeArrowheads="1"/>
          </p:cNvPicPr>
          <p:nvPr/>
        </p:nvPicPr>
        <p:blipFill rotWithShape="1">
          <a:blip r:embed="rId4">
            <a:extLst>
              <a:ext uri="{28A0092B-C50C-407E-A947-70E740481C1C}">
                <a14:useLocalDpi xmlns:a14="http://schemas.microsoft.com/office/drawing/2010/main" val="0"/>
              </a:ext>
            </a:extLst>
          </a:blip>
          <a:srcRect l="981" t="355" r="965" b="20966"/>
          <a:stretch/>
        </p:blipFill>
        <p:spPr bwMode="auto">
          <a:xfrm>
            <a:off x="4700022" y="1813020"/>
            <a:ext cx="3958242" cy="220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De Janvier </a:t>
            </a:r>
            <a:r>
              <a:rPr lang="fr-FR" sz="2400" i="1" dirty="0">
                <a:latin typeface="Gabriola" pitchFamily="82" charset="0"/>
              </a:rPr>
              <a:t>à </a:t>
            </a:r>
            <a:r>
              <a:rPr lang="fr-FR" sz="2400" i="1" dirty="0" smtClean="0">
                <a:latin typeface="Gabriola" pitchFamily="82" charset="0"/>
              </a:rPr>
              <a:t>Novembre</a:t>
            </a:r>
            <a:endParaRPr lang="fr-FR" sz="2400" i="1" dirty="0">
              <a:latin typeface="Gabriola" pitchFamily="82" charset="0"/>
            </a:endParaRPr>
          </a:p>
        </p:txBody>
      </p:sp>
      <p:sp>
        <p:nvSpPr>
          <p:cNvPr id="7" name="Text Box 5"/>
          <p:cNvSpPr txBox="1">
            <a:spLocks noChangeArrowheads="1"/>
          </p:cNvSpPr>
          <p:nvPr/>
        </p:nvSpPr>
        <p:spPr bwMode="auto">
          <a:xfrm>
            <a:off x="4700022" y="181302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 septembre : Apparition de l’eau</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7061" y="429311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16 </a:t>
            </a:r>
            <a:r>
              <a:rPr lang="fr-FR" sz="2400" i="1" dirty="0">
                <a:effectLst>
                  <a:outerShdw blurRad="38100" dist="38100" dir="2700000" algn="tl">
                    <a:srgbClr val="000000">
                      <a:alpha val="43137"/>
                    </a:srgbClr>
                  </a:outerShdw>
                </a:effectLst>
                <a:latin typeface="Gabriola" pitchFamily="82" charset="0"/>
              </a:rPr>
              <a:t>s</a:t>
            </a:r>
            <a:r>
              <a:rPr lang="fr-FR" sz="2400" i="1" dirty="0" smtClean="0">
                <a:effectLst>
                  <a:outerShdw blurRad="38100" dist="38100" dir="2700000" algn="tl">
                    <a:srgbClr val="000000">
                      <a:alpha val="43137"/>
                    </a:srgbClr>
                  </a:outerShdw>
                </a:effectLst>
                <a:latin typeface="Gabriola" pitchFamily="82" charset="0"/>
              </a:rPr>
              <a:t>ept. : Formation de l’atmosphère</a:t>
            </a:r>
            <a:endParaRPr lang="fr-FR" sz="2400" i="1" dirty="0">
              <a:effectLst>
                <a:outerShdw blurRad="38100" dist="38100" dir="2700000" algn="tl">
                  <a:srgbClr val="000000">
                    <a:alpha val="43137"/>
                  </a:srgbClr>
                </a:outerShdw>
              </a:effectLst>
              <a:latin typeface="Gabriola" pitchFamily="82" charset="0"/>
            </a:endParaRPr>
          </a:p>
        </p:txBody>
      </p:sp>
      <p:pic>
        <p:nvPicPr>
          <p:cNvPr id="14" name="Picture 18" descr="ceintureasteroi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813020"/>
            <a:ext cx="3984412" cy="224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467544" y="181302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août  : Formation de la Terre</a:t>
            </a:r>
            <a:endParaRPr lang="fr-FR" sz="2400" i="1" dirty="0">
              <a:effectLst>
                <a:outerShdw blurRad="38100" dist="38100" dir="2700000" algn="tl">
                  <a:srgbClr val="000000">
                    <a:alpha val="43137"/>
                  </a:srgbClr>
                </a:outerShdw>
              </a:effectLst>
              <a:latin typeface="Gabriola" pitchFamily="82" charset="0"/>
            </a:endParaRPr>
          </a:p>
        </p:txBody>
      </p:sp>
      <p:pic>
        <p:nvPicPr>
          <p:cNvPr id="20" name="Picture 19" descr="HR7704"/>
          <p:cNvPicPr>
            <a:picLocks noChangeAspect="1" noChangeArrowheads="1"/>
          </p:cNvPicPr>
          <p:nvPr/>
        </p:nvPicPr>
        <p:blipFill rotWithShape="1">
          <a:blip r:embed="rId6">
            <a:extLst>
              <a:ext uri="{28A0092B-C50C-407E-A947-70E740481C1C}">
                <a14:useLocalDpi xmlns:a14="http://schemas.microsoft.com/office/drawing/2010/main" val="0"/>
              </a:ext>
            </a:extLst>
          </a:blip>
          <a:srcRect b="5464"/>
          <a:stretch/>
        </p:blipFill>
        <p:spPr bwMode="auto">
          <a:xfrm>
            <a:off x="4685800" y="4324595"/>
            <a:ext cx="3989118" cy="222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p:cNvSpPr txBox="1">
            <a:spLocks noChangeArrowheads="1"/>
          </p:cNvSpPr>
          <p:nvPr/>
        </p:nvSpPr>
        <p:spPr bwMode="auto">
          <a:xfrm>
            <a:off x="4677065" y="4324595"/>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sept. : Origine de la vie sur Terre</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1083354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t="1" b="2027"/>
          <a:stretch/>
        </p:blipFill>
        <p:spPr>
          <a:xfrm>
            <a:off x="4700022" y="4293098"/>
            <a:ext cx="3974896" cy="2190562"/>
          </a:xfrm>
          <a:prstGeom prst="rect">
            <a:avLst/>
          </a:prstGeom>
        </p:spPr>
      </p:pic>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b="15491"/>
          <a:stretch/>
        </p:blipFill>
        <p:spPr>
          <a:xfrm>
            <a:off x="4700022" y="1824251"/>
            <a:ext cx="3974896" cy="2236637"/>
          </a:xfrm>
          <a:prstGeom prst="rect">
            <a:avLst/>
          </a:prstGeom>
        </p:spPr>
      </p:pic>
      <p:pic>
        <p:nvPicPr>
          <p:cNvPr id="20" name="Picture 20" descr="eau_014"/>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26582"/>
          <a:stretch/>
        </p:blipFill>
        <p:spPr bwMode="auto">
          <a:xfrm>
            <a:off x="467545" y="4293097"/>
            <a:ext cx="3974896" cy="21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rotWithShape="1">
          <a:blip r:embed="rId7">
            <a:extLst>
              <a:ext uri="{28A0092B-C50C-407E-A947-70E740481C1C}">
                <a14:useLocalDpi xmlns:a14="http://schemas.microsoft.com/office/drawing/2010/main" val="0"/>
              </a:ext>
            </a:extLst>
          </a:blip>
          <a:srcRect b="3514"/>
          <a:stretch/>
        </p:blipFill>
        <p:spPr>
          <a:xfrm>
            <a:off x="476818" y="1807659"/>
            <a:ext cx="3974896" cy="2253229"/>
          </a:xfrm>
          <a:prstGeom prst="rect">
            <a:avLst/>
          </a:prstGeom>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 : Apparition des forêts et des reptiles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21 : Apparition des insectes</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20 (17h30) : Première plantes terrestres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20 (1h30) : Apparition des poissons</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4913595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t="7604" b="15295"/>
          <a:stretch/>
        </p:blipFill>
        <p:spPr>
          <a:xfrm>
            <a:off x="4700022" y="4293096"/>
            <a:ext cx="3975665" cy="2190564"/>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t="14136" b="5198"/>
          <a:stretch/>
        </p:blipFill>
        <p:spPr>
          <a:xfrm>
            <a:off x="4700022" y="1807674"/>
            <a:ext cx="3975666" cy="2253214"/>
          </a:xfrm>
          <a:prstGeom prst="rect">
            <a:avLst/>
          </a:prstGeom>
        </p:spPr>
      </p:pic>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r="21230"/>
          <a:stretch/>
        </p:blipFill>
        <p:spPr>
          <a:xfrm>
            <a:off x="481051" y="4293096"/>
            <a:ext cx="3961390" cy="2190564"/>
          </a:xfrm>
          <a:prstGeom prst="rect">
            <a:avLst/>
          </a:prstGeom>
        </p:spPr>
      </p:pic>
      <p:pic>
        <p:nvPicPr>
          <p:cNvPr id="12" name="Picture 30" descr="la-marche-des-dinosaures"/>
          <p:cNvPicPr>
            <a:picLocks noChangeAspect="1" noChangeArrowheads="1"/>
          </p:cNvPicPr>
          <p:nvPr/>
        </p:nvPicPr>
        <p:blipFill rotWithShape="1">
          <a:blip r:embed="rId6">
            <a:extLst>
              <a:ext uri="{28A0092B-C50C-407E-A947-70E740481C1C}">
                <a14:useLocalDpi xmlns:a14="http://schemas.microsoft.com/office/drawing/2010/main" val="0"/>
              </a:ext>
            </a:extLst>
          </a:blip>
          <a:srcRect t="6699" b="18320"/>
          <a:stretch/>
        </p:blipFill>
        <p:spPr bwMode="auto">
          <a:xfrm>
            <a:off x="467544" y="1824251"/>
            <a:ext cx="3974896" cy="22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(6h30) : Extinction des dinosaures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29 : Apparition des oiseaux</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26 (23h00) : Apparition des mammifères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26 (0h45) : Apparition des dinosaures</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34689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33652"/>
          <a:stretch/>
        </p:blipFill>
        <p:spPr>
          <a:xfrm>
            <a:off x="4690070" y="4305673"/>
            <a:ext cx="3974895" cy="2178173"/>
          </a:xfrm>
          <a:prstGeom prst="rect">
            <a:avLst/>
          </a:prstGeom>
        </p:spPr>
      </p:pic>
      <p:pic>
        <p:nvPicPr>
          <p:cNvPr id="16" name="Image 15"/>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5523"/>
          <a:stretch/>
        </p:blipFill>
        <p:spPr>
          <a:xfrm>
            <a:off x="4700022" y="1807673"/>
            <a:ext cx="3974895" cy="2253215"/>
          </a:xfrm>
          <a:prstGeom prst="rect">
            <a:avLst/>
          </a:prstGeom>
        </p:spPr>
      </p:pic>
      <p:pic>
        <p:nvPicPr>
          <p:cNvPr id="2" name="Image 1"/>
          <p:cNvPicPr>
            <a:picLocks noChangeAspect="1"/>
          </p:cNvPicPr>
          <p:nvPr/>
        </p:nvPicPr>
        <p:blipFill rotWithShape="1">
          <a:blip r:embed="rId7">
            <a:extLst>
              <a:ext uri="{28A0092B-C50C-407E-A947-70E740481C1C}">
                <a14:useLocalDpi xmlns:a14="http://schemas.microsoft.com/office/drawing/2010/main" val="0"/>
              </a:ext>
            </a:extLst>
          </a:blip>
          <a:srcRect b="21417"/>
          <a:stretch/>
        </p:blipFill>
        <p:spPr>
          <a:xfrm>
            <a:off x="467544" y="4305673"/>
            <a:ext cx="3974896" cy="2177987"/>
          </a:xfrm>
          <a:prstGeom prst="rect">
            <a:avLst/>
          </a:prstGeom>
        </p:spPr>
      </p:pic>
      <p:pic>
        <p:nvPicPr>
          <p:cNvPr id="14" name="Picture 8" descr="toumai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4208"/>
          <a:stretch/>
        </p:blipFill>
        <p:spPr bwMode="auto">
          <a:xfrm>
            <a:off x="481051" y="1807674"/>
            <a:ext cx="3961389" cy="225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31 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23h02 : Homo Erectus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22h24 : Homo Habilis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18h54 : </a:t>
            </a:r>
            <a:r>
              <a:rPr lang="fr-FR" sz="2400" i="1" dirty="0" err="1" smtClean="0">
                <a:effectLst>
                  <a:outerShdw blurRad="38100" dist="38100" dir="2700000" algn="tl">
                    <a:srgbClr val="000000">
                      <a:alpha val="43137"/>
                    </a:srgbClr>
                  </a:outerShdw>
                </a:effectLst>
                <a:latin typeface="Gabriola" pitchFamily="82" charset="0"/>
              </a:rPr>
              <a:t>Toumai</a:t>
            </a:r>
            <a:endParaRPr lang="fr-FR" sz="2400" i="1" dirty="0">
              <a:effectLst>
                <a:outerShdw blurRad="38100" dist="38100" dir="2700000" algn="tl">
                  <a:srgbClr val="000000">
                    <a:alpha val="43137"/>
                  </a:srgbClr>
                </a:outerShdw>
              </a:effectLst>
              <a:latin typeface="Gabriola" pitchFamily="82" charset="0"/>
            </a:endParaRPr>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989" y="4293096"/>
            <a:ext cx="828675" cy="2190750"/>
          </a:xfrm>
          <a:prstGeom prst="rect">
            <a:avLst/>
          </a:prstGeom>
        </p:spPr>
      </p:pic>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22h17 : Lucy</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1381271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b="18241"/>
          <a:stretch/>
        </p:blipFill>
        <p:spPr>
          <a:xfrm>
            <a:off x="4700022" y="1817440"/>
            <a:ext cx="3974896" cy="2243448"/>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b="25796"/>
          <a:stretch/>
        </p:blipFill>
        <p:spPr>
          <a:xfrm>
            <a:off x="4709791" y="4293096"/>
            <a:ext cx="3974288" cy="2190750"/>
          </a:xfrm>
          <a:prstGeom prst="rect">
            <a:avLst/>
          </a:prstGeom>
        </p:spPr>
      </p:pic>
      <p:pic>
        <p:nvPicPr>
          <p:cNvPr id="20" name="Picture 6" descr="17227"/>
          <p:cNvPicPr>
            <a:picLocks noChangeAspect="1" noChangeArrowheads="1"/>
          </p:cNvPicPr>
          <p:nvPr/>
        </p:nvPicPr>
        <p:blipFill rotWithShape="1">
          <a:blip r:embed="rId5">
            <a:extLst>
              <a:ext uri="{28A0092B-C50C-407E-A947-70E740481C1C}">
                <a14:useLocalDpi xmlns:a14="http://schemas.microsoft.com/office/drawing/2010/main" val="0"/>
              </a:ext>
            </a:extLst>
          </a:blip>
          <a:srcRect b="26788"/>
          <a:stretch/>
        </p:blipFill>
        <p:spPr bwMode="auto">
          <a:xfrm>
            <a:off x="476818" y="1817440"/>
            <a:ext cx="3965622" cy="22434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rtbite-a200-paleolithique_superieur_cheval_lascaux-26b4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903" b="14775"/>
          <a:stretch/>
        </p:blipFill>
        <p:spPr bwMode="auto">
          <a:xfrm>
            <a:off x="476818" y="4293095"/>
            <a:ext cx="3965622" cy="21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31 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48s </a:t>
            </a:r>
            <a:r>
              <a:rPr lang="fr-FR" sz="2400" i="1" dirty="0">
                <a:effectLst>
                  <a:outerShdw blurRad="38100" dist="38100" dir="2700000" algn="tl">
                    <a:srgbClr val="000000">
                      <a:alpha val="43137"/>
                    </a:srgbClr>
                  </a:outerShdw>
                </a:effectLst>
                <a:latin typeface="Gabriola" pitchFamily="82" charset="0"/>
              </a:rPr>
              <a:t>: </a:t>
            </a:r>
            <a:r>
              <a:rPr lang="fr-FR" sz="2400" i="1" dirty="0" smtClean="0">
                <a:effectLst>
                  <a:outerShdw blurRad="38100" dist="38100" dir="2700000" algn="tl">
                    <a:srgbClr val="000000">
                      <a:alpha val="43137"/>
                    </a:srgbClr>
                  </a:outerShdw>
                </a:effectLst>
                <a:latin typeface="Gabriola" pitchFamily="82" charset="0"/>
              </a:rPr>
              <a:t>Ecriture</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37s : Agriculture</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23h56 : Homo Sapiens</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solidFill>
                  <a:schemeClr val="tx2">
                    <a:lumMod val="10000"/>
                  </a:schemeClr>
                </a:solidFill>
                <a:effectLst>
                  <a:outerShdw blurRad="38100" dist="38100" dir="2700000" algn="tl">
                    <a:srgbClr val="000000">
                      <a:alpha val="43137"/>
                    </a:srgbClr>
                  </a:outerShdw>
                </a:effectLst>
                <a:latin typeface="Gabriola" pitchFamily="82" charset="0"/>
              </a:rPr>
              <a:t>23h 59min 18s : Grotte de Lascaux</a:t>
            </a:r>
            <a:endParaRPr lang="fr-FR" sz="2400" i="1" dirty="0">
              <a:solidFill>
                <a:schemeClr val="tx2">
                  <a:lumMod val="10000"/>
                </a:schemeClr>
              </a:solidFill>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413710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0" descr="Decouverte_Amer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818" y="2842769"/>
            <a:ext cx="3974895" cy="28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a:latin typeface="Gabriola" pitchFamily="82" charset="0"/>
              </a:rPr>
              <a:t>3</a:t>
            </a:r>
            <a:r>
              <a:rPr lang="fr-FR" sz="2400" i="1" dirty="0" smtClean="0">
                <a:latin typeface="Gabriola" pitchFamily="82" charset="0"/>
              </a:rPr>
              <a:t>1 Décembre entre 23h 59 min 59s et minuit </a:t>
            </a:r>
            <a:endParaRPr lang="fr-FR" sz="2400" i="1" dirty="0">
              <a:latin typeface="Gabriola" pitchFamily="82" charset="0"/>
            </a:endParaRPr>
          </a:p>
        </p:txBody>
      </p:sp>
      <p:sp>
        <p:nvSpPr>
          <p:cNvPr id="13" name="Text Box 5"/>
          <p:cNvSpPr txBox="1">
            <a:spLocks noChangeArrowheads="1"/>
          </p:cNvSpPr>
          <p:nvPr/>
        </p:nvSpPr>
        <p:spPr bwMode="auto">
          <a:xfrm>
            <a:off x="4700023" y="1807674"/>
            <a:ext cx="3974896" cy="1015663"/>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Minuit :</a:t>
            </a:r>
          </a:p>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Aujourd’hui !</a:t>
            </a:r>
          </a:p>
        </p:txBody>
      </p:sp>
      <p:sp>
        <p:nvSpPr>
          <p:cNvPr id="17" name="Text Box 5"/>
          <p:cNvSpPr txBox="1">
            <a:spLocks noChangeArrowheads="1"/>
          </p:cNvSpPr>
          <p:nvPr/>
        </p:nvSpPr>
        <p:spPr bwMode="auto">
          <a:xfrm>
            <a:off x="476818" y="1807674"/>
            <a:ext cx="3974896" cy="1015663"/>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59s </a:t>
            </a:r>
            <a:r>
              <a:rPr lang="fr-FR" sz="2400" i="1" dirty="0">
                <a:effectLst>
                  <a:outerShdw blurRad="38100" dist="38100" dir="2700000" algn="tl">
                    <a:srgbClr val="000000">
                      <a:alpha val="43137"/>
                    </a:srgbClr>
                  </a:outerShdw>
                </a:effectLst>
                <a:latin typeface="Gabriola" pitchFamily="82" charset="0"/>
              </a:rPr>
              <a:t>: </a:t>
            </a:r>
            <a:endParaRPr lang="fr-FR" sz="2400" i="1" dirty="0" smtClean="0">
              <a:effectLst>
                <a:outerShdw blurRad="38100" dist="38100" dir="2700000" algn="tl">
                  <a:srgbClr val="000000">
                    <a:alpha val="43137"/>
                  </a:srgbClr>
                </a:outerShdw>
              </a:effectLst>
              <a:latin typeface="Gabriola" pitchFamily="82" charset="0"/>
            </a:endParaRPr>
          </a:p>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Découverte de l’Amérique</a:t>
            </a:r>
            <a:endParaRPr lang="fr-FR" sz="2400" i="1" dirty="0">
              <a:effectLst>
                <a:outerShdw blurRad="38100" dist="38100" dir="2700000" algn="tl">
                  <a:srgbClr val="000000">
                    <a:alpha val="43137"/>
                  </a:srgbClr>
                </a:outerShdw>
              </a:effectLst>
              <a:latin typeface="Gabriola" pitchFamily="82" charset="0"/>
            </a:endParaRP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0697" r="10695"/>
          <a:stretch/>
        </p:blipFill>
        <p:spPr>
          <a:xfrm>
            <a:off x="4700023" y="2872465"/>
            <a:ext cx="3974896" cy="2841782"/>
          </a:xfrm>
          <a:prstGeom prst="rect">
            <a:avLst/>
          </a:prstGeom>
        </p:spPr>
      </p:pic>
    </p:spTree>
    <p:extLst>
      <p:ext uri="{BB962C8B-B14F-4D97-AF65-F5344CB8AC3E}">
        <p14:creationId xmlns:p14="http://schemas.microsoft.com/office/powerpoint/2010/main" val="3178590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2910" y="285728"/>
            <a:ext cx="7786742" cy="3247043"/>
          </a:xfrm>
          <a:prstGeom prst="rect">
            <a:avLst/>
          </a:prstGeom>
          <a:noFill/>
        </p:spPr>
        <p:txBody>
          <a:bodyPr wrap="square" rtlCol="0">
            <a:spAutoFit/>
          </a:bodyPr>
          <a:lstStyle/>
          <a:p>
            <a:pPr algn="ctr"/>
            <a:r>
              <a:rPr lang="fr-FR" sz="3600" dirty="0" smtClean="0">
                <a:solidFill>
                  <a:srgbClr val="CC99FF"/>
                </a:solidFill>
                <a:latin typeface="Gabriola" panose="04040605051002020D02" pitchFamily="82" charset="0"/>
              </a:rPr>
              <a:t>Mesure de la distance Terre-Soleil</a:t>
            </a:r>
          </a:p>
          <a:p>
            <a:pPr algn="just"/>
            <a:endParaRPr lang="fr-FR" sz="1600" dirty="0" smtClean="0">
              <a:solidFill>
                <a:srgbClr val="FFC000"/>
              </a:solidFill>
            </a:endParaRPr>
          </a:p>
          <a:p>
            <a:pPr algn="just"/>
            <a:r>
              <a:rPr lang="fr-FR" sz="1700" dirty="0" smtClean="0">
                <a:solidFill>
                  <a:srgbClr val="FFC000"/>
                </a:solidFill>
                <a:latin typeface="Gabriola" panose="04040605051002020D02" pitchFamily="82" charset="0"/>
              </a:rPr>
              <a:t>A l’époque de </a:t>
            </a:r>
            <a:r>
              <a:rPr lang="fr-FR" sz="1700" dirty="0" smtClean="0">
                <a:solidFill>
                  <a:srgbClr val="92D050"/>
                </a:solidFill>
                <a:latin typeface="Gabriola" panose="04040605051002020D02" pitchFamily="82" charset="0"/>
              </a:rPr>
              <a:t>Ptolémée</a:t>
            </a:r>
            <a:r>
              <a:rPr lang="fr-FR" sz="1700" dirty="0" smtClean="0">
                <a:solidFill>
                  <a:srgbClr val="FFC000"/>
                </a:solidFill>
                <a:latin typeface="Gabriola" panose="04040605051002020D02" pitchFamily="82" charset="0"/>
              </a:rPr>
              <a:t>, on estime que le Soleil est situé à 7 millions de km de la Terre.</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En 1672, </a:t>
            </a:r>
            <a:r>
              <a:rPr lang="fr-FR" sz="1700" dirty="0" smtClean="0">
                <a:solidFill>
                  <a:srgbClr val="92D050"/>
                </a:solidFill>
                <a:latin typeface="Gabriola" panose="04040605051002020D02" pitchFamily="82" charset="0"/>
              </a:rPr>
              <a:t>Jean Picard</a:t>
            </a:r>
            <a:r>
              <a:rPr lang="fr-FR" sz="1700" dirty="0" smtClean="0">
                <a:solidFill>
                  <a:srgbClr val="FFC000"/>
                </a:solidFill>
                <a:latin typeface="Gabriola" panose="04040605051002020D02" pitchFamily="82" charset="0"/>
              </a:rPr>
              <a:t>, </a:t>
            </a:r>
            <a:r>
              <a:rPr lang="fr-FR" sz="1700" dirty="0" smtClean="0">
                <a:solidFill>
                  <a:srgbClr val="92D050"/>
                </a:solidFill>
                <a:latin typeface="Gabriola" panose="04040605051002020D02" pitchFamily="82" charset="0"/>
              </a:rPr>
              <a:t>Jean-Dominique Cassini </a:t>
            </a:r>
            <a:r>
              <a:rPr lang="fr-FR" sz="1700" dirty="0" smtClean="0">
                <a:solidFill>
                  <a:srgbClr val="FFC000"/>
                </a:solidFill>
                <a:latin typeface="Gabriola" panose="04040605051002020D02" pitchFamily="82" charset="0"/>
              </a:rPr>
              <a:t>et </a:t>
            </a:r>
            <a:r>
              <a:rPr lang="fr-FR" sz="1700" dirty="0" smtClean="0">
                <a:solidFill>
                  <a:srgbClr val="92D050"/>
                </a:solidFill>
                <a:latin typeface="Gabriola" panose="04040605051002020D02" pitchFamily="82" charset="0"/>
              </a:rPr>
              <a:t>Jean Richer </a:t>
            </a:r>
            <a:r>
              <a:rPr lang="fr-FR" sz="1700" dirty="0" smtClean="0">
                <a:solidFill>
                  <a:srgbClr val="FFC000"/>
                </a:solidFill>
                <a:latin typeface="Gabriola" panose="04040605051002020D02" pitchFamily="82" charset="0"/>
              </a:rPr>
              <a:t>mesurent cette distance et l’estime à 130 millions de km. </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En 1771, en recoupant des observations de 1761 et 1769, </a:t>
            </a:r>
            <a:r>
              <a:rPr lang="fr-FR" sz="1700" dirty="0" smtClean="0">
                <a:solidFill>
                  <a:srgbClr val="92D050"/>
                </a:solidFill>
                <a:latin typeface="Gabriola" panose="04040605051002020D02" pitchFamily="82" charset="0"/>
              </a:rPr>
              <a:t>Jérôme Lalande</a:t>
            </a:r>
            <a:r>
              <a:rPr lang="fr-FR" sz="1700" dirty="0" smtClean="0">
                <a:solidFill>
                  <a:srgbClr val="FFC000"/>
                </a:solidFill>
                <a:latin typeface="Gabriola" panose="04040605051002020D02" pitchFamily="82" charset="0"/>
              </a:rPr>
              <a:t>, établit la distance Terre-Soleil à 153 millions de km.</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Lors  des transits de 1874 et 1882, </a:t>
            </a:r>
            <a:r>
              <a:rPr lang="fr-FR" sz="1700" dirty="0" smtClean="0">
                <a:solidFill>
                  <a:srgbClr val="92D050"/>
                </a:solidFill>
                <a:latin typeface="Gabriola" panose="04040605051002020D02" pitchFamily="82" charset="0"/>
              </a:rPr>
              <a:t>Simon Newcomb</a:t>
            </a:r>
            <a:r>
              <a:rPr lang="fr-FR" sz="1700" dirty="0" smtClean="0">
                <a:solidFill>
                  <a:srgbClr val="FFC000"/>
                </a:solidFill>
                <a:latin typeface="Gabriola" panose="04040605051002020D02" pitchFamily="82" charset="0"/>
              </a:rPr>
              <a:t>, affine les résultats et donne une valeur de 149.9 millions de km.</a:t>
            </a:r>
          </a:p>
        </p:txBody>
      </p:sp>
      <p:sp>
        <p:nvSpPr>
          <p:cNvPr id="7" name="Rectangle 6"/>
          <p:cNvSpPr/>
          <p:nvPr/>
        </p:nvSpPr>
        <p:spPr>
          <a:xfrm>
            <a:off x="971600" y="3532771"/>
            <a:ext cx="7286676" cy="3286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800px-VenusTransitVermeer_(fr).svg.png"/>
          <p:cNvPicPr>
            <a:picLocks noChangeAspect="1"/>
          </p:cNvPicPr>
          <p:nvPr/>
        </p:nvPicPr>
        <p:blipFill>
          <a:blip r:embed="rId2"/>
          <a:stretch>
            <a:fillRect/>
          </a:stretch>
        </p:blipFill>
        <p:spPr>
          <a:xfrm>
            <a:off x="1167486" y="3434537"/>
            <a:ext cx="6500858" cy="3482616"/>
          </a:xfrm>
          <a:prstGeom prst="rect">
            <a:avLst/>
          </a:prstGeom>
        </p:spPr>
      </p:pic>
    </p:spTree>
    <p:extLst>
      <p:ext uri="{BB962C8B-B14F-4D97-AF65-F5344CB8AC3E}">
        <p14:creationId xmlns:p14="http://schemas.microsoft.com/office/powerpoint/2010/main" val="6237666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48" y="428604"/>
            <a:ext cx="7715304" cy="646331"/>
          </a:xfrm>
          <a:prstGeom prst="rect">
            <a:avLst/>
          </a:prstGeom>
          <a:solidFill>
            <a:schemeClr val="tx1">
              <a:lumMod val="7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Les unités de distance utilisées en astronomie</a:t>
            </a:r>
            <a:endParaRPr lang="fr-FR" sz="3600" dirty="0">
              <a:solidFill>
                <a:srgbClr val="CC99FF"/>
              </a:solidFill>
              <a:latin typeface="Gabriola" panose="04040605051002020D02" pitchFamily="82" charset="0"/>
            </a:endParaRPr>
          </a:p>
        </p:txBody>
      </p:sp>
      <p:sp>
        <p:nvSpPr>
          <p:cNvPr id="5" name="ZoneTexte 4"/>
          <p:cNvSpPr txBox="1"/>
          <p:nvPr/>
        </p:nvSpPr>
        <p:spPr>
          <a:xfrm>
            <a:off x="785786" y="1940347"/>
            <a:ext cx="7429552" cy="3000821"/>
          </a:xfrm>
          <a:prstGeom prst="rect">
            <a:avLst/>
          </a:prstGeom>
          <a:noFill/>
        </p:spPr>
        <p:txBody>
          <a:bodyPr wrap="square" rtlCol="0">
            <a:spAutoFit/>
          </a:bodyPr>
          <a:lstStyle/>
          <a:p>
            <a:pPr algn="just">
              <a:buFont typeface="Wingdings" pitchFamily="2" charset="2"/>
              <a:buChar char="ü"/>
            </a:pPr>
            <a:r>
              <a:rPr lang="fr-FR" b="1" u="sng" dirty="0" smtClean="0">
                <a:solidFill>
                  <a:srgbClr val="92D050"/>
                </a:solidFill>
              </a:rPr>
              <a:t> L’unité astronomique (UA) </a:t>
            </a:r>
            <a:r>
              <a:rPr lang="fr-FR" dirty="0" smtClean="0">
                <a:solidFill>
                  <a:srgbClr val="FFC000"/>
                </a:solidFill>
              </a:rPr>
              <a:t>: </a:t>
            </a:r>
            <a:r>
              <a:rPr lang="fr-FR" sz="1700" dirty="0" smtClean="0">
                <a:solidFill>
                  <a:srgbClr val="FFC000"/>
                </a:solidFill>
                <a:latin typeface="Gabriola" panose="04040605051002020D02" pitchFamily="82" charset="0"/>
              </a:rPr>
              <a:t>Elle correspond à la distance moyenne Terre-Soleil, soit 149 597 871 millions de km. Utilisée depuis la fin du XIX</a:t>
            </a:r>
            <a:r>
              <a:rPr lang="fr-FR" sz="1700" baseline="30000" dirty="0" smtClean="0">
                <a:solidFill>
                  <a:srgbClr val="FFC000"/>
                </a:solidFill>
                <a:latin typeface="Gabriola" panose="04040605051002020D02" pitchFamily="82" charset="0"/>
              </a:rPr>
              <a:t>ème </a:t>
            </a:r>
            <a:r>
              <a:rPr lang="fr-FR" sz="1700" dirty="0" smtClean="0">
                <a:solidFill>
                  <a:srgbClr val="FFC000"/>
                </a:solidFill>
                <a:latin typeface="Gabriola" panose="04040605051002020D02" pitchFamily="82" charset="0"/>
              </a:rPr>
              <a:t>siècle, elle a été officiellement créée en 1958 et est utilisée pour mesurer les distances au sein d’un système planétaire.</a:t>
            </a:r>
          </a:p>
          <a:p>
            <a:pPr algn="just">
              <a:buFont typeface="Wingdings" pitchFamily="2" charset="2"/>
              <a:buChar char="§"/>
            </a:pPr>
            <a:endParaRPr lang="fr-FR" dirty="0" smtClean="0">
              <a:solidFill>
                <a:srgbClr val="FFC000"/>
              </a:solidFill>
            </a:endParaRPr>
          </a:p>
          <a:p>
            <a:pPr algn="just">
              <a:buFont typeface="Wingdings" pitchFamily="2" charset="2"/>
              <a:buChar char="ü"/>
            </a:pPr>
            <a:r>
              <a:rPr lang="fr-FR" dirty="0" smtClean="0">
                <a:solidFill>
                  <a:srgbClr val="92D050"/>
                </a:solidFill>
              </a:rPr>
              <a:t> </a:t>
            </a:r>
            <a:r>
              <a:rPr lang="fr-FR" b="1" u="sng" dirty="0" smtClean="0">
                <a:solidFill>
                  <a:srgbClr val="92D050"/>
                </a:solidFill>
              </a:rPr>
              <a:t>L’année-lumière (a-l) </a:t>
            </a:r>
            <a:r>
              <a:rPr lang="fr-FR" dirty="0" smtClean="0">
                <a:solidFill>
                  <a:srgbClr val="92D050"/>
                </a:solidFill>
              </a:rPr>
              <a:t>:  </a:t>
            </a:r>
            <a:r>
              <a:rPr lang="fr-FR" sz="1700" dirty="0" smtClean="0">
                <a:solidFill>
                  <a:srgbClr val="FFC000"/>
                </a:solidFill>
                <a:latin typeface="Gabriola" panose="04040605051002020D02" pitchFamily="82" charset="0"/>
              </a:rPr>
              <a:t>Elle correspond à la distance parcourue durant un an à la vitesse de la lumière (300 000 km/s) : 9 460 730 472 581 km ou environ 10</a:t>
            </a:r>
            <a:r>
              <a:rPr lang="fr-FR" sz="1700" baseline="30000" dirty="0" smtClean="0">
                <a:solidFill>
                  <a:srgbClr val="FFC000"/>
                </a:solidFill>
                <a:latin typeface="Gabriola" panose="04040605051002020D02" pitchFamily="82" charset="0"/>
              </a:rPr>
              <a:t>13</a:t>
            </a:r>
            <a:r>
              <a:rPr lang="fr-FR" sz="1700" dirty="0" smtClean="0">
                <a:solidFill>
                  <a:srgbClr val="FFC000"/>
                </a:solidFill>
                <a:latin typeface="Gabriola" panose="04040605051002020D02" pitchFamily="82" charset="0"/>
              </a:rPr>
              <a:t> km. Elle apparaît dès 1870. Elle est peu utilisée par les astrophysiciens, mais davantage pour vulgariser l’astronomie.</a:t>
            </a:r>
          </a:p>
          <a:p>
            <a:pPr>
              <a:buFont typeface="Wingdings" pitchFamily="2" charset="2"/>
              <a:buChar char="ü"/>
            </a:pPr>
            <a:endParaRPr lang="fr-FR" sz="1600" dirty="0" smtClean="0">
              <a:solidFill>
                <a:srgbClr val="FFC000"/>
              </a:solidFill>
            </a:endParaRPr>
          </a:p>
          <a:p>
            <a:pPr algn="just">
              <a:buFont typeface="Wingdings" pitchFamily="2" charset="2"/>
              <a:buChar char="ü"/>
            </a:pPr>
            <a:r>
              <a:rPr lang="fr-FR" sz="1600" b="1" u="sng" dirty="0" smtClean="0">
                <a:solidFill>
                  <a:srgbClr val="92D050"/>
                </a:solidFill>
              </a:rPr>
              <a:t> Le parsec  (pc) </a:t>
            </a:r>
            <a:r>
              <a:rPr lang="fr-FR" sz="1600" dirty="0" smtClean="0">
                <a:solidFill>
                  <a:srgbClr val="FFC000"/>
                </a:solidFill>
              </a:rPr>
              <a:t>: </a:t>
            </a:r>
            <a:r>
              <a:rPr lang="fr-FR" sz="1700" dirty="0" smtClean="0">
                <a:solidFill>
                  <a:srgbClr val="FFC000"/>
                </a:solidFill>
                <a:latin typeface="Gabriola" panose="04040605051002020D02" pitchFamily="82" charset="0"/>
              </a:rPr>
              <a:t>contraction de parallaxe – seconde d’arc. Le parsec correspond à la distance à laquelle une unité astronomique est vue sous une parallaxe de 1’’. Il correspond à 3.26 a-l. Il peut être décliné en </a:t>
            </a:r>
            <a:r>
              <a:rPr lang="fr-FR" sz="1700" dirty="0" err="1" smtClean="0">
                <a:solidFill>
                  <a:srgbClr val="FFC000"/>
                </a:solidFill>
                <a:latin typeface="Gabriola" panose="04040605051002020D02" pitchFamily="82" charset="0"/>
              </a:rPr>
              <a:t>kiloparsecs</a:t>
            </a:r>
            <a:r>
              <a:rPr lang="fr-FR" sz="1700" dirty="0" smtClean="0">
                <a:solidFill>
                  <a:srgbClr val="FFC000"/>
                </a:solidFill>
                <a:latin typeface="Gabriola" panose="04040605051002020D02" pitchFamily="82" charset="0"/>
              </a:rPr>
              <a:t> ou en </a:t>
            </a:r>
            <a:r>
              <a:rPr lang="fr-FR" sz="1700" dirty="0" err="1" smtClean="0">
                <a:solidFill>
                  <a:srgbClr val="FFC000"/>
                </a:solidFill>
                <a:latin typeface="Gabriola" panose="04040605051002020D02" pitchFamily="82" charset="0"/>
              </a:rPr>
              <a:t>megapersecs</a:t>
            </a:r>
            <a:r>
              <a:rPr lang="fr-FR" sz="1700" dirty="0" smtClean="0">
                <a:solidFill>
                  <a:srgbClr val="FFC000"/>
                </a:solidFill>
                <a:latin typeface="Gabriola" panose="04040605051002020D02" pitchFamily="82" charset="0"/>
              </a:rPr>
              <a:t>. Il fut utilisé à partir de 1913.</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351652318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63688" y="140439"/>
            <a:ext cx="5544616" cy="1200329"/>
          </a:xfrm>
          <a:prstGeom prst="rect">
            <a:avLst/>
          </a:prstGeom>
          <a:solidFill>
            <a:schemeClr val="tx1">
              <a:lumMod val="75000"/>
              <a:alpha val="37000"/>
            </a:schemeClr>
          </a:solidFill>
        </p:spPr>
        <p:txBody>
          <a:bodyPr wrap="square" rtlCol="0">
            <a:spAutoFit/>
          </a:bodyPr>
          <a:lstStyle/>
          <a:p>
            <a:pPr algn="ctr"/>
            <a:r>
              <a:rPr lang="fr-FR" sz="3600" dirty="0" smtClean="0">
                <a:solidFill>
                  <a:srgbClr val="CC99FF"/>
                </a:solidFill>
                <a:latin typeface="Gabriola" panose="04040605051002020D02" pitchFamily="82" charset="0"/>
              </a:rPr>
              <a:t>Mesure de distance d’une étoile : méthode de la parallaxe</a:t>
            </a:r>
            <a:endParaRPr lang="fr-FR" sz="3600" dirty="0">
              <a:solidFill>
                <a:srgbClr val="CC99FF"/>
              </a:solidFill>
              <a:latin typeface="Gabriola" panose="04040605051002020D02" pitchFamily="82" charset="0"/>
            </a:endParaRPr>
          </a:p>
        </p:txBody>
      </p:sp>
      <p:pic>
        <p:nvPicPr>
          <p:cNvPr id="3" name="Image 2" descr="parallaxe.gif"/>
          <p:cNvPicPr>
            <a:picLocks noChangeAspect="1"/>
          </p:cNvPicPr>
          <p:nvPr/>
        </p:nvPicPr>
        <p:blipFill>
          <a:blip r:embed="rId2"/>
          <a:stretch>
            <a:fillRect/>
          </a:stretch>
        </p:blipFill>
        <p:spPr>
          <a:xfrm>
            <a:off x="755575" y="1556292"/>
            <a:ext cx="5289657" cy="5065965"/>
          </a:xfrm>
          <a:prstGeom prst="rect">
            <a:avLst/>
          </a:prstGeom>
        </p:spPr>
      </p:pic>
      <p:sp>
        <p:nvSpPr>
          <p:cNvPr id="5" name="ZoneTexte 4"/>
          <p:cNvSpPr txBox="1"/>
          <p:nvPr/>
        </p:nvSpPr>
        <p:spPr>
          <a:xfrm>
            <a:off x="6300192" y="1978382"/>
            <a:ext cx="2664296" cy="3754874"/>
          </a:xfrm>
          <a:prstGeom prst="rect">
            <a:avLst/>
          </a:prstGeom>
          <a:noFill/>
        </p:spPr>
        <p:txBody>
          <a:bodyPr wrap="square" rtlCol="0">
            <a:spAutoFit/>
          </a:bodyPr>
          <a:lstStyle/>
          <a:p>
            <a:pPr algn="ctr"/>
            <a:r>
              <a:rPr lang="fr-FR" sz="1700" dirty="0" smtClean="0">
                <a:solidFill>
                  <a:srgbClr val="FFC000"/>
                </a:solidFill>
                <a:latin typeface="Gabriola" panose="04040605051002020D02" pitchFamily="82" charset="0"/>
              </a:rPr>
              <a:t>Première mesure réalisée en 1838 par Friedrich Bessel sur l’étoile 61 </a:t>
            </a:r>
            <a:r>
              <a:rPr lang="fr-FR" sz="1700" dirty="0" err="1" smtClean="0">
                <a:solidFill>
                  <a:srgbClr val="FFC000"/>
                </a:solidFill>
                <a:latin typeface="Gabriola" panose="04040605051002020D02" pitchFamily="82" charset="0"/>
              </a:rPr>
              <a:t>Cyg</a:t>
            </a:r>
            <a:r>
              <a:rPr lang="fr-FR" sz="1700" dirty="0" smtClean="0">
                <a:solidFill>
                  <a:srgbClr val="FFC000"/>
                </a:solidFill>
                <a:latin typeface="Gabriola" panose="04040605051002020D02" pitchFamily="82" charset="0"/>
              </a:rPr>
              <a:t>. Il trouve une parallaxe de 0.31’’, ce qui donne une distance de 10.5 a-l.</a:t>
            </a:r>
          </a:p>
          <a:p>
            <a:pPr algn="ctr"/>
            <a:endParaRPr lang="fr-FR" sz="1700" dirty="0" smtClean="0">
              <a:solidFill>
                <a:srgbClr val="FFC000"/>
              </a:solidFill>
              <a:latin typeface="Gabriola" panose="04040605051002020D02" pitchFamily="82" charset="0"/>
            </a:endParaRPr>
          </a:p>
          <a:p>
            <a:pPr algn="ctr"/>
            <a:r>
              <a:rPr lang="fr-FR" sz="1700" dirty="0" smtClean="0">
                <a:solidFill>
                  <a:srgbClr val="FFC000"/>
                </a:solidFill>
                <a:latin typeface="Gabriola" panose="04040605051002020D02" pitchFamily="82" charset="0"/>
              </a:rPr>
              <a:t>Proxima du Centaure a une parallaxe de 0.77’’, ce qui donne en années-lumière :</a:t>
            </a:r>
          </a:p>
          <a:p>
            <a:pPr algn="ctr"/>
            <a:r>
              <a:rPr lang="fr-FR" sz="1700" dirty="0" smtClean="0">
                <a:solidFill>
                  <a:srgbClr val="FFC000"/>
                </a:solidFill>
                <a:latin typeface="Gabriola" panose="04040605051002020D02" pitchFamily="82" charset="0"/>
              </a:rPr>
              <a:t>(1/0.77)  x 3.26 = 4.23 a-l.</a:t>
            </a:r>
          </a:p>
          <a:p>
            <a:pPr algn="ctr"/>
            <a:endParaRPr lang="fr-FR" sz="1700" dirty="0" smtClean="0">
              <a:solidFill>
                <a:srgbClr val="FFC000"/>
              </a:solidFill>
              <a:latin typeface="Gabriola" panose="04040605051002020D02" pitchFamily="82" charset="0"/>
            </a:endParaRPr>
          </a:p>
          <a:p>
            <a:pPr algn="ctr"/>
            <a:r>
              <a:rPr lang="fr-FR" sz="1700" dirty="0" smtClean="0">
                <a:solidFill>
                  <a:srgbClr val="FFC000"/>
                </a:solidFill>
                <a:latin typeface="Gabriola" panose="04040605051002020D02" pitchFamily="82" charset="0"/>
              </a:rPr>
              <a:t>A la fin des années 1980, on connaissait la distance d’environ 8000 étoiles, car au-delà de 1000 a-l, l’erreur est de 30 </a:t>
            </a:r>
            <a:r>
              <a:rPr lang="fr-FR" sz="1700" dirty="0" smtClean="0">
                <a:solidFill>
                  <a:srgbClr val="FFC000"/>
                </a:solidFill>
                <a:latin typeface="Gabriola" panose="04040605051002020D02" pitchFamily="82" charset="0"/>
              </a:rPr>
              <a:t>%.</a:t>
            </a:r>
            <a:endParaRPr lang="fr-FR" sz="1700" dirty="0" smtClean="0">
              <a:solidFill>
                <a:srgbClr val="FFC000"/>
              </a:solidFill>
              <a:latin typeface="Gabriola" panose="04040605051002020D02" pitchFamily="82" charset="0"/>
            </a:endParaRPr>
          </a:p>
        </p:txBody>
      </p:sp>
    </p:spTree>
    <p:extLst>
      <p:ext uri="{BB962C8B-B14F-4D97-AF65-F5344CB8AC3E}">
        <p14:creationId xmlns:p14="http://schemas.microsoft.com/office/powerpoint/2010/main" val="136284270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16632"/>
            <a:ext cx="4824536" cy="646331"/>
          </a:xfrm>
          <a:prstGeom prst="rect">
            <a:avLst/>
          </a:prstGeom>
          <a:solidFill>
            <a:schemeClr val="tx1">
              <a:lumMod val="85000"/>
              <a:alpha val="56000"/>
            </a:schemeClr>
          </a:solidFill>
        </p:spPr>
        <p:txBody>
          <a:bodyPr wrap="square" rtlCol="0">
            <a:spAutoFit/>
          </a:bodyPr>
          <a:lstStyle/>
          <a:p>
            <a:pPr algn="ctr"/>
            <a:r>
              <a:rPr lang="fr-FR" sz="3600" dirty="0" err="1" smtClean="0">
                <a:solidFill>
                  <a:srgbClr val="CC99FF"/>
                </a:solidFill>
                <a:latin typeface="Gabriola" panose="04040605051002020D02" pitchFamily="82" charset="0"/>
              </a:rPr>
              <a:t>Hipparcos</a:t>
            </a:r>
            <a:r>
              <a:rPr lang="fr-FR" sz="3600" dirty="0" smtClean="0">
                <a:solidFill>
                  <a:srgbClr val="CC99FF"/>
                </a:solidFill>
                <a:latin typeface="Gabriola" panose="04040605051002020D02" pitchFamily="82" charset="0"/>
              </a:rPr>
              <a:t> et Gaïa</a:t>
            </a:r>
            <a:endParaRPr lang="fr-FR" sz="3600" dirty="0">
              <a:solidFill>
                <a:srgbClr val="CC99FF"/>
              </a:solidFill>
              <a:latin typeface="Gabriola" panose="04040605051002020D02" pitchFamily="82" charset="0"/>
            </a:endParaRPr>
          </a:p>
        </p:txBody>
      </p:sp>
      <p:pic>
        <p:nvPicPr>
          <p:cNvPr id="3" name="Image 2" descr="75373-004-EEA82B71.jpg"/>
          <p:cNvPicPr>
            <a:picLocks noChangeAspect="1"/>
          </p:cNvPicPr>
          <p:nvPr/>
        </p:nvPicPr>
        <p:blipFill>
          <a:blip r:embed="rId2"/>
          <a:stretch>
            <a:fillRect/>
          </a:stretch>
        </p:blipFill>
        <p:spPr>
          <a:xfrm>
            <a:off x="428596" y="1000108"/>
            <a:ext cx="3311804" cy="2559121"/>
          </a:xfrm>
          <a:prstGeom prst="rect">
            <a:avLst/>
          </a:prstGeom>
        </p:spPr>
      </p:pic>
      <p:sp>
        <p:nvSpPr>
          <p:cNvPr id="4" name="ZoneTexte 3"/>
          <p:cNvSpPr txBox="1"/>
          <p:nvPr/>
        </p:nvSpPr>
        <p:spPr>
          <a:xfrm>
            <a:off x="285720" y="3763882"/>
            <a:ext cx="3571900" cy="1477328"/>
          </a:xfrm>
          <a:prstGeom prst="rect">
            <a:avLst/>
          </a:prstGeom>
          <a:noFill/>
        </p:spPr>
        <p:txBody>
          <a:bodyPr wrap="square" rtlCol="0">
            <a:spAutoFit/>
          </a:bodyPr>
          <a:lstStyle/>
          <a:p>
            <a:pPr algn="just"/>
            <a:r>
              <a:rPr lang="fr-FR" dirty="0" err="1" smtClean="0">
                <a:solidFill>
                  <a:srgbClr val="FFC000"/>
                </a:solidFill>
                <a:latin typeface="Gabriola" panose="04040605051002020D02" pitchFamily="82" charset="0"/>
              </a:rPr>
              <a:t>Hipparcos</a:t>
            </a:r>
            <a:r>
              <a:rPr lang="fr-FR" dirty="0" smtClean="0">
                <a:solidFill>
                  <a:srgbClr val="FFC000"/>
                </a:solidFill>
                <a:latin typeface="Gabriola" panose="04040605051002020D02" pitchFamily="82" charset="0"/>
              </a:rPr>
              <a:t> est un satellite européen dont la mission se déroule entre 1989 et 1993.</a:t>
            </a:r>
          </a:p>
          <a:p>
            <a:pPr algn="just"/>
            <a:r>
              <a:rPr lang="fr-FR" dirty="0" smtClean="0">
                <a:solidFill>
                  <a:srgbClr val="FFC000"/>
                </a:solidFill>
                <a:latin typeface="Gabriola" panose="04040605051002020D02" pitchFamily="82" charset="0"/>
              </a:rPr>
              <a:t>Il est capable de mesurer la parallaxe de 120 000 étoiles (jusqu’à la magnitude 12) jusqu’à 1 </a:t>
            </a:r>
            <a:r>
              <a:rPr lang="fr-FR" dirty="0" err="1" smtClean="0">
                <a:solidFill>
                  <a:srgbClr val="FFC000"/>
                </a:solidFill>
                <a:latin typeface="Gabriola" panose="04040605051002020D02" pitchFamily="82" charset="0"/>
              </a:rPr>
              <a:t>Kpc</a:t>
            </a:r>
            <a:r>
              <a:rPr lang="fr-FR" dirty="0" smtClean="0">
                <a:solidFill>
                  <a:srgbClr val="FFC000"/>
                </a:solidFill>
                <a:latin typeface="Gabriola" panose="04040605051002020D02" pitchFamily="82" charset="0"/>
              </a:rPr>
              <a:t> avec une précision d’une milliseconde d’arc.</a:t>
            </a:r>
            <a:endParaRPr lang="fr-FR" dirty="0">
              <a:solidFill>
                <a:srgbClr val="FFC000"/>
              </a:solidFill>
              <a:latin typeface="Gabriola" panose="04040605051002020D02" pitchFamily="82" charset="0"/>
            </a:endParaRPr>
          </a:p>
        </p:txBody>
      </p:sp>
      <p:pic>
        <p:nvPicPr>
          <p:cNvPr id="5" name="Image 4" descr="000187403.jpg"/>
          <p:cNvPicPr>
            <a:picLocks noChangeAspect="1"/>
          </p:cNvPicPr>
          <p:nvPr/>
        </p:nvPicPr>
        <p:blipFill>
          <a:blip r:embed="rId3"/>
          <a:stretch>
            <a:fillRect/>
          </a:stretch>
        </p:blipFill>
        <p:spPr>
          <a:xfrm>
            <a:off x="4366637" y="928670"/>
            <a:ext cx="4063015" cy="2700342"/>
          </a:xfrm>
          <a:prstGeom prst="rect">
            <a:avLst/>
          </a:prstGeom>
        </p:spPr>
      </p:pic>
      <p:sp>
        <p:nvSpPr>
          <p:cNvPr id="6" name="ZoneTexte 5"/>
          <p:cNvSpPr txBox="1"/>
          <p:nvPr/>
        </p:nvSpPr>
        <p:spPr>
          <a:xfrm>
            <a:off x="4286248" y="3857628"/>
            <a:ext cx="4214842" cy="1200329"/>
          </a:xfrm>
          <a:prstGeom prst="rect">
            <a:avLst/>
          </a:prstGeom>
          <a:noFill/>
        </p:spPr>
        <p:txBody>
          <a:bodyPr wrap="square" rtlCol="0">
            <a:spAutoFit/>
          </a:bodyPr>
          <a:lstStyle/>
          <a:p>
            <a:pPr algn="just"/>
            <a:r>
              <a:rPr lang="fr-FR" dirty="0" smtClean="0">
                <a:solidFill>
                  <a:srgbClr val="FFC000"/>
                </a:solidFill>
                <a:latin typeface="Gabriola" panose="04040605051002020D02" pitchFamily="82" charset="0"/>
              </a:rPr>
              <a:t>Gaïa est aussi un satellite européen, lancé fin 2013 et dont la mission se déroulera de 2014 à 2019. Il est prévu pour mesurer la parallaxe d’un milliard d’étoiles jusqu’à  1 </a:t>
            </a:r>
            <a:r>
              <a:rPr lang="fr-FR" dirty="0" err="1" smtClean="0">
                <a:solidFill>
                  <a:srgbClr val="FFC000"/>
                </a:solidFill>
                <a:latin typeface="Gabriola" panose="04040605051002020D02" pitchFamily="82" charset="0"/>
              </a:rPr>
              <a:t>Mpc</a:t>
            </a:r>
            <a:r>
              <a:rPr lang="fr-FR" dirty="0" smtClean="0">
                <a:solidFill>
                  <a:srgbClr val="FFC000"/>
                </a:solidFill>
                <a:latin typeface="Gabriola" panose="04040605051002020D02" pitchFamily="82" charset="0"/>
              </a:rPr>
              <a:t> avec une précision de 7 microsecondes</a:t>
            </a:r>
            <a:endParaRPr lang="fr-FR"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382889485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14546" y="116632"/>
            <a:ext cx="4714908" cy="646331"/>
          </a:xfrm>
          <a:prstGeom prst="rect">
            <a:avLst/>
          </a:prstGeom>
          <a:solidFill>
            <a:schemeClr val="tx1">
              <a:lumMod val="75000"/>
              <a:alpha val="52000"/>
            </a:schemeClr>
          </a:solidFill>
        </p:spPr>
        <p:txBody>
          <a:bodyPr wrap="square" rtlCol="0">
            <a:spAutoFit/>
          </a:bodyPr>
          <a:lstStyle/>
          <a:p>
            <a:pPr algn="ctr"/>
            <a:r>
              <a:rPr lang="fr-FR" sz="3600" dirty="0" smtClean="0">
                <a:solidFill>
                  <a:srgbClr val="CC99FF"/>
                </a:solidFill>
                <a:latin typeface="Gabriola" panose="04040605051002020D02" pitchFamily="82" charset="0"/>
              </a:rPr>
              <a:t>Notions de magnitudes</a:t>
            </a:r>
            <a:endParaRPr lang="fr-FR" sz="3600" dirty="0">
              <a:solidFill>
                <a:srgbClr val="CC99FF"/>
              </a:solidFill>
              <a:latin typeface="Gabriola" panose="04040605051002020D02" pitchFamily="82" charset="0"/>
            </a:endParaRPr>
          </a:p>
        </p:txBody>
      </p:sp>
      <p:sp>
        <p:nvSpPr>
          <p:cNvPr id="3" name="ZoneTexte 2"/>
          <p:cNvSpPr txBox="1"/>
          <p:nvPr/>
        </p:nvSpPr>
        <p:spPr>
          <a:xfrm>
            <a:off x="857224" y="780961"/>
            <a:ext cx="7286676" cy="2215991"/>
          </a:xfrm>
          <a:prstGeom prst="rect">
            <a:avLst/>
          </a:prstGeom>
          <a:noFill/>
        </p:spPr>
        <p:txBody>
          <a:bodyPr wrap="square" rtlCol="0">
            <a:spAutoFit/>
          </a:bodyPr>
          <a:lstStyle/>
          <a:p>
            <a:pPr>
              <a:buFont typeface="Wingdings" pitchFamily="2" charset="2"/>
              <a:buChar char="Ø"/>
            </a:pPr>
            <a:r>
              <a:rPr lang="fr-FR" dirty="0" smtClean="0">
                <a:solidFill>
                  <a:srgbClr val="92D050"/>
                </a:solidFill>
              </a:rPr>
              <a:t> </a:t>
            </a:r>
            <a:r>
              <a:rPr lang="fr-FR" sz="1700" b="1" u="sng" dirty="0" smtClean="0">
                <a:solidFill>
                  <a:srgbClr val="92D050"/>
                </a:solidFill>
                <a:latin typeface="Gabriola" panose="04040605051002020D02" pitchFamily="82" charset="0"/>
              </a:rPr>
              <a:t>La magnitude apparente ou visuelle (m) </a:t>
            </a:r>
            <a:r>
              <a:rPr lang="fr-FR" sz="1700" dirty="0" smtClean="0">
                <a:solidFill>
                  <a:srgbClr val="FFC000"/>
                </a:solidFill>
                <a:latin typeface="Gabriola" panose="04040605051002020D02" pitchFamily="82" charset="0"/>
              </a:rPr>
              <a:t>: Elle donne l’éclat d’un astre vue depuis la Terre, mais ne tient pas compte de la distance.</a:t>
            </a:r>
          </a:p>
          <a:p>
            <a:pPr>
              <a:buFont typeface="Wingdings" pitchFamily="2" charset="2"/>
              <a:buChar char="Ø"/>
            </a:pPr>
            <a:endParaRPr lang="fr-FR" sz="1700" dirty="0" smtClean="0">
              <a:solidFill>
                <a:srgbClr val="FFC000"/>
              </a:solidFill>
              <a:latin typeface="Gabriola" panose="04040605051002020D02" pitchFamily="82" charset="0"/>
            </a:endParaRPr>
          </a:p>
          <a:p>
            <a:pPr>
              <a:buFont typeface="Wingdings" pitchFamily="2" charset="2"/>
              <a:buChar char="Ø"/>
            </a:pPr>
            <a:r>
              <a:rPr lang="fr-FR" sz="1700" b="1" u="sng" dirty="0" smtClean="0">
                <a:solidFill>
                  <a:srgbClr val="92D050"/>
                </a:solidFill>
                <a:latin typeface="Gabriola" panose="04040605051002020D02" pitchFamily="82" charset="0"/>
              </a:rPr>
              <a:t> La magnitude absolue (M) </a:t>
            </a:r>
            <a:r>
              <a:rPr lang="fr-FR" sz="1700" dirty="0" smtClean="0">
                <a:solidFill>
                  <a:srgbClr val="FFC000"/>
                </a:solidFill>
                <a:latin typeface="Gabriola" panose="04040605051002020D02" pitchFamily="82" charset="0"/>
              </a:rPr>
              <a:t>:  Elle donne la luminosité intrinsèque d’un astre comme s’il était placé à 10 pc de la Terre.</a:t>
            </a:r>
          </a:p>
          <a:p>
            <a:pPr>
              <a:buFont typeface="Wingdings" pitchFamily="2" charset="2"/>
              <a:buChar char="Ø"/>
            </a:pPr>
            <a:endParaRPr lang="fr-FR" sz="1700" dirty="0" smtClean="0">
              <a:solidFill>
                <a:srgbClr val="FFC000"/>
              </a:solidFill>
              <a:latin typeface="Gabriola" panose="04040605051002020D02" pitchFamily="82" charset="0"/>
            </a:endParaRPr>
          </a:p>
          <a:p>
            <a:pPr>
              <a:buFont typeface="Wingdings" pitchFamily="2" charset="2"/>
              <a:buChar char="Ø"/>
            </a:pPr>
            <a:r>
              <a:rPr lang="fr-FR" sz="1700" dirty="0" smtClean="0">
                <a:solidFill>
                  <a:srgbClr val="92D050"/>
                </a:solidFill>
                <a:latin typeface="Gabriola" panose="04040605051002020D02" pitchFamily="82" charset="0"/>
              </a:rPr>
              <a:t> </a:t>
            </a:r>
            <a:r>
              <a:rPr lang="fr-FR" sz="1700" b="1" u="sng" dirty="0" smtClean="0">
                <a:solidFill>
                  <a:srgbClr val="92D050"/>
                </a:solidFill>
                <a:latin typeface="Gabriola" panose="04040605051002020D02" pitchFamily="82" charset="0"/>
              </a:rPr>
              <a:t>Relation magnitude/distance </a:t>
            </a:r>
            <a:r>
              <a:rPr lang="fr-FR" sz="1700" dirty="0" smtClean="0">
                <a:solidFill>
                  <a:srgbClr val="FFC000"/>
                </a:solidFill>
                <a:latin typeface="Gabriola" panose="04040605051002020D02" pitchFamily="82" charset="0"/>
              </a:rPr>
              <a:t>:  m – M = 5 log (D) – 5	      D =distance en parsecs</a:t>
            </a:r>
          </a:p>
          <a:p>
            <a:endParaRPr lang="fr-FR" dirty="0">
              <a:solidFill>
                <a:srgbClr val="FFC000"/>
              </a:solidFill>
            </a:endParaRPr>
          </a:p>
        </p:txBody>
      </p:sp>
      <p:pic>
        <p:nvPicPr>
          <p:cNvPr id="4" name="Image 3" descr="frise_magnitudes.jpg"/>
          <p:cNvPicPr>
            <a:picLocks noChangeAspect="1"/>
          </p:cNvPicPr>
          <p:nvPr/>
        </p:nvPicPr>
        <p:blipFill>
          <a:blip r:embed="rId2"/>
          <a:stretch>
            <a:fillRect/>
          </a:stretch>
        </p:blipFill>
        <p:spPr>
          <a:xfrm>
            <a:off x="323528" y="2796559"/>
            <a:ext cx="8136904" cy="3921988"/>
          </a:xfrm>
          <a:prstGeom prst="rect">
            <a:avLst/>
          </a:prstGeom>
        </p:spPr>
      </p:pic>
    </p:spTree>
    <p:extLst>
      <p:ext uri="{BB962C8B-B14F-4D97-AF65-F5344CB8AC3E}">
        <p14:creationId xmlns:p14="http://schemas.microsoft.com/office/powerpoint/2010/main" val="198282112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18373"/>
            <a:ext cx="5518396" cy="646331"/>
          </a:xfrm>
          <a:prstGeom prst="rect">
            <a:avLst/>
          </a:prstGeom>
          <a:solidFill>
            <a:schemeClr val="tx1">
              <a:lumMod val="8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Utilisation des Céphéides</a:t>
            </a:r>
            <a:endParaRPr lang="fr-FR" sz="3600" dirty="0">
              <a:solidFill>
                <a:srgbClr val="CC99FF"/>
              </a:solidFill>
              <a:latin typeface="Gabriola" panose="04040605051002020D02" pitchFamily="82" charset="0"/>
            </a:endParaRPr>
          </a:p>
        </p:txBody>
      </p:sp>
      <p:sp>
        <p:nvSpPr>
          <p:cNvPr id="3" name="ZoneTexte 2"/>
          <p:cNvSpPr txBox="1"/>
          <p:nvPr/>
        </p:nvSpPr>
        <p:spPr>
          <a:xfrm>
            <a:off x="714348" y="785794"/>
            <a:ext cx="7643866" cy="2708434"/>
          </a:xfrm>
          <a:prstGeom prst="rect">
            <a:avLst/>
          </a:prstGeom>
          <a:noFill/>
        </p:spPr>
        <p:txBody>
          <a:bodyPr wrap="square" rtlCol="0">
            <a:spAutoFit/>
          </a:bodyPr>
          <a:lstStyle/>
          <a:p>
            <a:r>
              <a:rPr lang="fr-FR" sz="1700" dirty="0" smtClean="0">
                <a:solidFill>
                  <a:srgbClr val="FFC000"/>
                </a:solidFill>
                <a:latin typeface="Gabriola" panose="04040605051002020D02" pitchFamily="82" charset="0"/>
              </a:rPr>
              <a:t>Les Céphéides sont des étoiles géantes </a:t>
            </a:r>
            <a:r>
              <a:rPr lang="fr-FR" sz="1700" dirty="0" smtClean="0">
                <a:solidFill>
                  <a:srgbClr val="FFC000"/>
                </a:solidFill>
                <a:latin typeface="Gabriola" panose="04040605051002020D02" pitchFamily="82" charset="0"/>
              </a:rPr>
              <a:t>dont </a:t>
            </a:r>
            <a:r>
              <a:rPr lang="fr-FR" sz="1700" dirty="0" smtClean="0">
                <a:solidFill>
                  <a:srgbClr val="FFC000"/>
                </a:solidFill>
                <a:latin typeface="Gabriola" panose="04040605051002020D02" pitchFamily="82" charset="0"/>
              </a:rPr>
              <a:t>la luminosité varie. Elles furent découvertes en 1912 par </a:t>
            </a:r>
            <a:r>
              <a:rPr lang="fr-FR" sz="1700" dirty="0" err="1" smtClean="0">
                <a:solidFill>
                  <a:srgbClr val="FFC000"/>
                </a:solidFill>
                <a:latin typeface="Gabriola" panose="04040605051002020D02" pitchFamily="82" charset="0"/>
              </a:rPr>
              <a:t>Henrietta</a:t>
            </a:r>
            <a:r>
              <a:rPr lang="fr-FR" sz="1700" dirty="0" smtClean="0">
                <a:solidFill>
                  <a:srgbClr val="FFC000"/>
                </a:solidFill>
                <a:latin typeface="Gabriola" panose="04040605051002020D02" pitchFamily="82" charset="0"/>
              </a:rPr>
              <a:t> Leavitt.</a:t>
            </a:r>
          </a:p>
          <a:p>
            <a:pPr algn="just"/>
            <a:r>
              <a:rPr lang="fr-FR" sz="1700" dirty="0" smtClean="0">
                <a:solidFill>
                  <a:srgbClr val="FFC000"/>
                </a:solidFill>
                <a:latin typeface="Gabriola" panose="04040605051002020D02" pitchFamily="82" charset="0"/>
              </a:rPr>
              <a:t>Leur luminosité moyenne est d’autant plus grande que leur période est longue et </a:t>
            </a:r>
            <a:r>
              <a:rPr lang="fr-FR" sz="1700" dirty="0" smtClean="0">
                <a:solidFill>
                  <a:srgbClr val="FFC000"/>
                </a:solidFill>
                <a:latin typeface="Gabriola" panose="04040605051002020D02" pitchFamily="82" charset="0"/>
              </a:rPr>
              <a:t>elles </a:t>
            </a:r>
            <a:r>
              <a:rPr lang="fr-FR" sz="1700" smtClean="0">
                <a:solidFill>
                  <a:srgbClr val="FFC000"/>
                </a:solidFill>
                <a:latin typeface="Gabriola" panose="04040605051002020D02" pitchFamily="82" charset="0"/>
              </a:rPr>
              <a:t>ne </a:t>
            </a:r>
            <a:r>
              <a:rPr lang="fr-FR" sz="1700" smtClean="0">
                <a:solidFill>
                  <a:srgbClr val="FFC000"/>
                </a:solidFill>
                <a:latin typeface="Gabriola" panose="04040605051002020D02" pitchFamily="82" charset="0"/>
              </a:rPr>
              <a:t>semblaient </a:t>
            </a:r>
            <a:r>
              <a:rPr lang="fr-FR" sz="1700" dirty="0" smtClean="0">
                <a:solidFill>
                  <a:srgbClr val="FFC000"/>
                </a:solidFill>
                <a:latin typeface="Gabriola" panose="04040605051002020D02" pitchFamily="82" charset="0"/>
              </a:rPr>
              <a:t>dépendre d’aucun autre paramètre. Il y a donc une relation période-luminosité.</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Supposons que nous observions deux céphéides de même période, l’une dans un Nuage de Magellan, l’autre dans une région indéterminée. Nous savons que la différence entre les éclats apparents est uniquement un effet de distance puisque deux céphéides de même période ont une luminosité absolue identique. Connaissant la loi de décroissance de l’intensité lumineuse avec la distance, il est alors très facile de calculer l’éloignement de la région indéterminée par rapport à celui des Nuages de Magellan.</a:t>
            </a:r>
            <a:endParaRPr lang="fr-FR" sz="1700" dirty="0">
              <a:solidFill>
                <a:srgbClr val="FFC000"/>
              </a:solidFill>
              <a:latin typeface="Gabriola" panose="04040605051002020D02" pitchFamily="82" charset="0"/>
            </a:endParaRPr>
          </a:p>
        </p:txBody>
      </p:sp>
      <p:pic>
        <p:nvPicPr>
          <p:cNvPr id="4" name="Image 3" descr="c4fd74a713_hubble_01.jpg"/>
          <p:cNvPicPr>
            <a:picLocks noChangeAspect="1"/>
          </p:cNvPicPr>
          <p:nvPr/>
        </p:nvPicPr>
        <p:blipFill>
          <a:blip r:embed="rId2" cstate="print"/>
          <a:stretch>
            <a:fillRect/>
          </a:stretch>
        </p:blipFill>
        <p:spPr>
          <a:xfrm>
            <a:off x="928662" y="3571876"/>
            <a:ext cx="4054107" cy="3243285"/>
          </a:xfrm>
          <a:prstGeom prst="rect">
            <a:avLst/>
          </a:prstGeom>
        </p:spPr>
      </p:pic>
      <p:sp>
        <p:nvSpPr>
          <p:cNvPr id="5" name="ZoneTexte 4"/>
          <p:cNvSpPr txBox="1"/>
          <p:nvPr/>
        </p:nvSpPr>
        <p:spPr>
          <a:xfrm>
            <a:off x="5429256" y="4500570"/>
            <a:ext cx="3000396" cy="830997"/>
          </a:xfrm>
          <a:prstGeom prst="rect">
            <a:avLst/>
          </a:prstGeom>
          <a:noFill/>
        </p:spPr>
        <p:txBody>
          <a:bodyPr wrap="square" rtlCol="0">
            <a:spAutoFit/>
          </a:bodyPr>
          <a:lstStyle/>
          <a:p>
            <a:pPr algn="ctr"/>
            <a:r>
              <a:rPr lang="fr-FR" sz="1600" dirty="0" smtClean="0">
                <a:solidFill>
                  <a:srgbClr val="FFC000"/>
                </a:solidFill>
              </a:rPr>
              <a:t>Cette technique fonctionne jusqu’à environ 40 millions d’années lumière</a:t>
            </a:r>
            <a:endParaRPr lang="fr-FR" sz="1600" dirty="0">
              <a:solidFill>
                <a:srgbClr val="FFC000"/>
              </a:solidFill>
            </a:endParaRPr>
          </a:p>
        </p:txBody>
      </p:sp>
    </p:spTree>
    <p:extLst>
      <p:ext uri="{BB962C8B-B14F-4D97-AF65-F5344CB8AC3E}">
        <p14:creationId xmlns:p14="http://schemas.microsoft.com/office/powerpoint/2010/main" val="17072131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1000"/>
            </a:schemeClr>
          </a:solidFill>
        </p:spPr>
        <p:txBody>
          <a:bodyPr wrap="square" rtlCol="0">
            <a:spAutoFit/>
          </a:bodyPr>
          <a:lstStyle/>
          <a:p>
            <a:pPr algn="ctr"/>
            <a:r>
              <a:rPr lang="fr-FR" sz="3600" dirty="0" smtClean="0">
                <a:solidFill>
                  <a:srgbClr val="CC99FF"/>
                </a:solidFill>
                <a:latin typeface="Gabriola" panose="04040605051002020D02" pitchFamily="82" charset="0"/>
              </a:rPr>
              <a:t>La loi de </a:t>
            </a:r>
            <a:r>
              <a:rPr lang="fr-FR" sz="3600" dirty="0" err="1" smtClean="0">
                <a:solidFill>
                  <a:srgbClr val="CC99FF"/>
                </a:solidFill>
                <a:latin typeface="Gabriola" panose="04040605051002020D02" pitchFamily="82" charset="0"/>
              </a:rPr>
              <a:t>Tully</a:t>
            </a:r>
            <a:r>
              <a:rPr lang="fr-FR" sz="3600" dirty="0" smtClean="0">
                <a:solidFill>
                  <a:srgbClr val="CC99FF"/>
                </a:solidFill>
                <a:latin typeface="Gabriola" panose="04040605051002020D02" pitchFamily="82" charset="0"/>
              </a:rPr>
              <a:t> - Fischer</a:t>
            </a:r>
            <a:endParaRPr lang="fr-FR" sz="3600" dirty="0">
              <a:solidFill>
                <a:srgbClr val="CC99FF"/>
              </a:solidFill>
              <a:latin typeface="Gabriola" panose="04040605051002020D02" pitchFamily="82" charset="0"/>
            </a:endParaRPr>
          </a:p>
        </p:txBody>
      </p:sp>
      <p:sp>
        <p:nvSpPr>
          <p:cNvPr id="3" name="ZoneTexte 2"/>
          <p:cNvSpPr txBox="1"/>
          <p:nvPr/>
        </p:nvSpPr>
        <p:spPr>
          <a:xfrm>
            <a:off x="928662" y="1282115"/>
            <a:ext cx="7572428" cy="113877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1977 par les astronomes R. Brent </a:t>
            </a:r>
            <a:r>
              <a:rPr lang="fr-FR" sz="1700" dirty="0" err="1" smtClean="0">
                <a:solidFill>
                  <a:srgbClr val="FFC000"/>
                </a:solidFill>
                <a:latin typeface="Gabriola" panose="04040605051002020D02" pitchFamily="82" charset="0"/>
              </a:rPr>
              <a:t>Tully</a:t>
            </a:r>
            <a:r>
              <a:rPr lang="fr-FR" sz="1700" dirty="0" smtClean="0">
                <a:solidFill>
                  <a:srgbClr val="FFC000"/>
                </a:solidFill>
                <a:latin typeface="Gabriola" panose="04040605051002020D02" pitchFamily="82" charset="0"/>
              </a:rPr>
              <a:t> et J. Richard Fisher, cette relation empirique établie une relation entre la luminosité d’une galaxie spirale et l’amplitude de sa courbe de rotation.</a:t>
            </a:r>
          </a:p>
          <a:p>
            <a:pPr algn="just"/>
            <a:r>
              <a:rPr lang="fr-FR" sz="1700" dirty="0" smtClean="0">
                <a:solidFill>
                  <a:srgbClr val="FFC000"/>
                </a:solidFill>
                <a:latin typeface="Gabriola" panose="04040605051002020D02" pitchFamily="82" charset="0"/>
              </a:rPr>
              <a:t>Les lois de la physique nous enseignent que plus une galaxie est massive, plus elle tourne vite et plus elle est lumineuse. Cette loi donne donc la magnitude absolue </a:t>
            </a:r>
            <a:endParaRPr lang="fr-FR" sz="1700" dirty="0">
              <a:solidFill>
                <a:srgbClr val="FFC000"/>
              </a:solidFill>
              <a:latin typeface="Gabriola" panose="04040605051002020D02" pitchFamily="82" charset="0"/>
            </a:endParaRPr>
          </a:p>
        </p:txBody>
      </p:sp>
      <p:pic>
        <p:nvPicPr>
          <p:cNvPr id="5" name="Image 4" descr="m74_hst.jpg"/>
          <p:cNvPicPr>
            <a:picLocks noChangeAspect="1"/>
          </p:cNvPicPr>
          <p:nvPr/>
        </p:nvPicPr>
        <p:blipFill>
          <a:blip r:embed="rId2" cstate="print"/>
          <a:stretch>
            <a:fillRect/>
          </a:stretch>
        </p:blipFill>
        <p:spPr>
          <a:xfrm>
            <a:off x="2714612" y="2521762"/>
            <a:ext cx="4134101" cy="3979072"/>
          </a:xfrm>
          <a:prstGeom prst="rect">
            <a:avLst/>
          </a:prstGeom>
        </p:spPr>
      </p:pic>
    </p:spTree>
    <p:extLst>
      <p:ext uri="{BB962C8B-B14F-4D97-AF65-F5344CB8AC3E}">
        <p14:creationId xmlns:p14="http://schemas.microsoft.com/office/powerpoint/2010/main" val="261469462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1660</TotalTime>
  <Words>1471</Words>
  <Application>Microsoft Office PowerPoint</Application>
  <PresentationFormat>Affichage à l'écran (4:3)</PresentationFormat>
  <Paragraphs>137</Paragraphs>
  <Slides>27</Slides>
  <Notes>8</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Bruno Monflier;Patrick Lécureuil</Manager>
  <Company>A Ciel Ouvert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L'Univers</dc:title>
  <dc:creator>Thomas Benech</dc:creator>
  <dc:description>Ferme des Etoiles</dc:description>
  <cp:lastModifiedBy>ACO1</cp:lastModifiedBy>
  <cp:revision>98</cp:revision>
  <dcterms:created xsi:type="dcterms:W3CDTF">2015-01-26T15:57:56Z</dcterms:created>
  <dcterms:modified xsi:type="dcterms:W3CDTF">2016-08-06T22:57:31Z</dcterms:modified>
  <cp:category>Astronomie</cp:category>
</cp:coreProperties>
</file>